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4" r:id="rId2"/>
  </p:sldMasterIdLst>
  <p:notesMasterIdLst>
    <p:notesMasterId r:id="rId35"/>
  </p:notesMasterIdLst>
  <p:handoutMasterIdLst>
    <p:handoutMasterId r:id="rId36"/>
  </p:handoutMasterIdLst>
  <p:sldIdLst>
    <p:sldId id="256" r:id="rId3"/>
    <p:sldId id="16882" r:id="rId4"/>
    <p:sldId id="326" r:id="rId5"/>
    <p:sldId id="16908" r:id="rId6"/>
    <p:sldId id="16909" r:id="rId7"/>
    <p:sldId id="16910" r:id="rId8"/>
    <p:sldId id="16926" r:id="rId9"/>
    <p:sldId id="16911" r:id="rId10"/>
    <p:sldId id="360" r:id="rId11"/>
    <p:sldId id="16912" r:id="rId12"/>
    <p:sldId id="16915" r:id="rId13"/>
    <p:sldId id="16917" r:id="rId14"/>
    <p:sldId id="1133" r:id="rId15"/>
    <p:sldId id="1183" r:id="rId16"/>
    <p:sldId id="1144" r:id="rId17"/>
    <p:sldId id="1184" r:id="rId18"/>
    <p:sldId id="1145" r:id="rId19"/>
    <p:sldId id="1142" r:id="rId20"/>
    <p:sldId id="1146" r:id="rId21"/>
    <p:sldId id="261" r:id="rId22"/>
    <p:sldId id="16919" r:id="rId23"/>
    <p:sldId id="260" r:id="rId24"/>
    <p:sldId id="16920" r:id="rId25"/>
    <p:sldId id="16922" r:id="rId26"/>
    <p:sldId id="1152" r:id="rId27"/>
    <p:sldId id="16925" r:id="rId28"/>
    <p:sldId id="1000" r:id="rId29"/>
    <p:sldId id="16928" r:id="rId30"/>
    <p:sldId id="16927" r:id="rId31"/>
    <p:sldId id="406" r:id="rId32"/>
    <p:sldId id="16930" r:id="rId33"/>
    <p:sldId id="1155" r:id="rId34"/>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66"/>
    <a:srgbClr val="FFFF99"/>
    <a:srgbClr val="FFFF00"/>
    <a:srgbClr val="FFFFCC"/>
    <a:srgbClr val="FFCC99"/>
    <a:srgbClr val="CCFFCC"/>
    <a:srgbClr val="CCFFFF"/>
    <a:srgbClr val="FFCCFF"/>
    <a:srgbClr val="FC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4" autoAdjust="0"/>
    <p:restoredTop sz="83759" autoAdjust="0"/>
  </p:normalViewPr>
  <p:slideViewPr>
    <p:cSldViewPr snapToGrid="0">
      <p:cViewPr varScale="1">
        <p:scale>
          <a:sx n="65" d="100"/>
          <a:sy n="65" d="100"/>
        </p:scale>
        <p:origin x="1200" y="5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1973"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EF8CA-1FE2-42A1-8828-AECB776B7DC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kumimoji="1" lang="ja-JP" altLang="en-US"/>
        </a:p>
      </dgm:t>
    </dgm:pt>
    <dgm:pt modelId="{697ACBB1-4BDB-4828-BDEE-0EA6F94E3860}">
      <dgm:prSet phldrT="[テキスト]"/>
      <dgm:spPr>
        <a:solidFill>
          <a:srgbClr val="FF6600"/>
        </a:solidFill>
      </dgm:spPr>
      <dgm:t>
        <a:bodyPr/>
        <a:lstStyle/>
        <a:p>
          <a:r>
            <a:rPr kumimoji="1" lang="ja-JP" altLang="en-US" dirty="0">
              <a:latin typeface="+mj-ea"/>
              <a:ea typeface="+mj-ea"/>
            </a:rPr>
            <a:t>とまどい・　否定</a:t>
          </a:r>
        </a:p>
      </dgm:t>
    </dgm:pt>
    <dgm:pt modelId="{A66C29C8-CB5B-4B7B-B341-B3C10A44A4FF}" type="parTrans" cxnId="{E3615B9B-20D8-43BA-9E41-1DCF9454F9C9}">
      <dgm:prSet/>
      <dgm:spPr/>
      <dgm:t>
        <a:bodyPr/>
        <a:lstStyle/>
        <a:p>
          <a:endParaRPr kumimoji="1" lang="ja-JP" altLang="en-US">
            <a:latin typeface="+mj-ea"/>
            <a:ea typeface="+mj-ea"/>
          </a:endParaRPr>
        </a:p>
      </dgm:t>
    </dgm:pt>
    <dgm:pt modelId="{7955056D-6F14-426B-91BC-888B13640327}" type="sibTrans" cxnId="{E3615B9B-20D8-43BA-9E41-1DCF9454F9C9}">
      <dgm:prSet/>
      <dgm:spPr/>
      <dgm:t>
        <a:bodyPr/>
        <a:lstStyle/>
        <a:p>
          <a:endParaRPr kumimoji="1" lang="ja-JP" altLang="en-US">
            <a:latin typeface="+mj-ea"/>
            <a:ea typeface="+mj-ea"/>
          </a:endParaRPr>
        </a:p>
      </dgm:t>
    </dgm:pt>
    <dgm:pt modelId="{465AABA9-BAEC-411B-A43E-3892C0F29942}">
      <dgm:prSet phldrT="[テキスト]">
        <dgm:style>
          <a:lnRef idx="1">
            <a:schemeClr val="accent2"/>
          </a:lnRef>
          <a:fillRef idx="2">
            <a:schemeClr val="accent2"/>
          </a:fillRef>
          <a:effectRef idx="1">
            <a:schemeClr val="accent2"/>
          </a:effectRef>
          <a:fontRef idx="minor">
            <a:schemeClr val="dk1"/>
          </a:fontRef>
        </dgm:style>
      </dgm:prSet>
      <dgm:spPr>
        <a:solidFill>
          <a:srgbClr val="FFFF66"/>
        </a:solidFill>
      </dgm:spPr>
      <dgm:t>
        <a:bodyPr/>
        <a:lstStyle/>
        <a:p>
          <a:r>
            <a:rPr kumimoji="1" lang="ja-JP" altLang="en-US" dirty="0">
              <a:latin typeface="+mj-ea"/>
              <a:ea typeface="+mj-ea"/>
            </a:rPr>
            <a:t>混乱・</a:t>
          </a:r>
          <a:br>
            <a:rPr kumimoji="1" lang="en-US" altLang="ja-JP" dirty="0">
              <a:latin typeface="+mj-ea"/>
              <a:ea typeface="+mj-ea"/>
            </a:rPr>
          </a:br>
          <a:r>
            <a:rPr kumimoji="1" lang="ja-JP" altLang="en-US" dirty="0">
              <a:latin typeface="+mj-ea"/>
              <a:ea typeface="+mj-ea"/>
            </a:rPr>
            <a:t>怒り・拒絶</a:t>
          </a:r>
        </a:p>
      </dgm:t>
    </dgm:pt>
    <dgm:pt modelId="{1846A69B-FAE8-409A-9B66-832866DC8F0D}" type="parTrans" cxnId="{2ABA59E1-1BDF-4C7F-9D67-15A9A81D99DE}">
      <dgm:prSet/>
      <dgm:spPr/>
      <dgm:t>
        <a:bodyPr/>
        <a:lstStyle/>
        <a:p>
          <a:endParaRPr kumimoji="1" lang="ja-JP" altLang="en-US">
            <a:latin typeface="+mj-ea"/>
            <a:ea typeface="+mj-ea"/>
          </a:endParaRPr>
        </a:p>
      </dgm:t>
    </dgm:pt>
    <dgm:pt modelId="{3018C060-B75E-473F-9E03-32EA63B661F4}" type="sibTrans" cxnId="{2ABA59E1-1BDF-4C7F-9D67-15A9A81D99DE}">
      <dgm:prSet/>
      <dgm:spPr/>
      <dgm:t>
        <a:bodyPr/>
        <a:lstStyle/>
        <a:p>
          <a:endParaRPr kumimoji="1" lang="ja-JP" altLang="en-US">
            <a:latin typeface="+mj-ea"/>
            <a:ea typeface="+mj-ea"/>
          </a:endParaRPr>
        </a:p>
      </dgm:t>
    </dgm:pt>
    <dgm:pt modelId="{F27D1C7F-4C58-457F-A9AA-F87C8C17AA94}">
      <dgm:prSet phldrT="[テキスト]"/>
      <dgm:spPr>
        <a:solidFill>
          <a:srgbClr val="FF6600"/>
        </a:solidFill>
      </dgm:spPr>
      <dgm:t>
        <a:bodyPr/>
        <a:lstStyle/>
        <a:p>
          <a:r>
            <a:rPr kumimoji="1" lang="ja-JP" altLang="en-US" dirty="0">
              <a:latin typeface="+mj-ea"/>
              <a:ea typeface="+mj-ea"/>
            </a:rPr>
            <a:t>割り切り</a:t>
          </a:r>
        </a:p>
      </dgm:t>
    </dgm:pt>
    <dgm:pt modelId="{A2EE2B8D-9D54-43BC-983F-00D6351D7635}" type="parTrans" cxnId="{32E97A0B-133E-428A-82B3-DF74A60DED4D}">
      <dgm:prSet/>
      <dgm:spPr/>
      <dgm:t>
        <a:bodyPr/>
        <a:lstStyle/>
        <a:p>
          <a:endParaRPr kumimoji="1" lang="ja-JP" altLang="en-US">
            <a:latin typeface="+mj-ea"/>
            <a:ea typeface="+mj-ea"/>
          </a:endParaRPr>
        </a:p>
      </dgm:t>
    </dgm:pt>
    <dgm:pt modelId="{1DAB6021-022E-4D7B-AE99-9C119330DB29}" type="sibTrans" cxnId="{32E97A0B-133E-428A-82B3-DF74A60DED4D}">
      <dgm:prSet/>
      <dgm:spPr/>
      <dgm:t>
        <a:bodyPr/>
        <a:lstStyle/>
        <a:p>
          <a:endParaRPr kumimoji="1" lang="ja-JP" altLang="en-US">
            <a:latin typeface="+mj-ea"/>
            <a:ea typeface="+mj-ea"/>
          </a:endParaRPr>
        </a:p>
      </dgm:t>
    </dgm:pt>
    <dgm:pt modelId="{2FA0A5B0-53D1-4C10-A032-3E1918DE0FAB}">
      <dgm:prSet phldrT="[テキスト]">
        <dgm:style>
          <a:lnRef idx="1">
            <a:schemeClr val="accent2"/>
          </a:lnRef>
          <a:fillRef idx="2">
            <a:schemeClr val="accent2"/>
          </a:fillRef>
          <a:effectRef idx="1">
            <a:schemeClr val="accent2"/>
          </a:effectRef>
          <a:fontRef idx="minor">
            <a:schemeClr val="dk1"/>
          </a:fontRef>
        </dgm:style>
      </dgm:prSet>
      <dgm:spPr>
        <a:solidFill>
          <a:srgbClr val="FFFF66"/>
        </a:solidFill>
      </dgm:spPr>
      <dgm:t>
        <a:bodyPr/>
        <a:lstStyle/>
        <a:p>
          <a:r>
            <a:rPr kumimoji="1" lang="ja-JP" altLang="en-US" dirty="0">
              <a:latin typeface="+mj-ea"/>
              <a:ea typeface="+mj-ea"/>
            </a:rPr>
            <a:t>受容</a:t>
          </a:r>
        </a:p>
      </dgm:t>
    </dgm:pt>
    <dgm:pt modelId="{7366FA9D-A1A6-4564-8B76-45B5A5D3CD88}" type="parTrans" cxnId="{4FFA3CD9-164D-4CA1-A1EE-CF85B31785F8}">
      <dgm:prSet/>
      <dgm:spPr/>
      <dgm:t>
        <a:bodyPr/>
        <a:lstStyle/>
        <a:p>
          <a:endParaRPr kumimoji="1" lang="ja-JP" altLang="en-US">
            <a:latin typeface="+mj-ea"/>
            <a:ea typeface="+mj-ea"/>
          </a:endParaRPr>
        </a:p>
      </dgm:t>
    </dgm:pt>
    <dgm:pt modelId="{D763AEAD-8995-4C10-9B8B-E6C971DBD6CB}" type="sibTrans" cxnId="{4FFA3CD9-164D-4CA1-A1EE-CF85B31785F8}">
      <dgm:prSet/>
      <dgm:spPr/>
      <dgm:t>
        <a:bodyPr/>
        <a:lstStyle/>
        <a:p>
          <a:endParaRPr kumimoji="1" lang="ja-JP" altLang="en-US">
            <a:latin typeface="+mj-ea"/>
            <a:ea typeface="+mj-ea"/>
          </a:endParaRPr>
        </a:p>
      </dgm:t>
    </dgm:pt>
    <dgm:pt modelId="{C0C9324D-715A-434B-A901-AA57FD55E144}" type="pres">
      <dgm:prSet presAssocID="{B95EF8CA-1FE2-42A1-8828-AECB776B7DC1}" presName="Name0" presStyleCnt="0">
        <dgm:presLayoutVars>
          <dgm:dir/>
          <dgm:animLvl val="lvl"/>
          <dgm:resizeHandles val="exact"/>
        </dgm:presLayoutVars>
      </dgm:prSet>
      <dgm:spPr/>
    </dgm:pt>
    <dgm:pt modelId="{8F258C6D-C91E-4FA8-9D5E-FB2B729B8B1C}" type="pres">
      <dgm:prSet presAssocID="{697ACBB1-4BDB-4828-BDEE-0EA6F94E3860}" presName="parTxOnly" presStyleLbl="node1" presStyleIdx="0" presStyleCnt="4">
        <dgm:presLayoutVars>
          <dgm:chMax val="0"/>
          <dgm:chPref val="0"/>
          <dgm:bulletEnabled val="1"/>
        </dgm:presLayoutVars>
      </dgm:prSet>
      <dgm:spPr/>
    </dgm:pt>
    <dgm:pt modelId="{092EACA9-6B86-493E-AAA8-55A8F1798A98}" type="pres">
      <dgm:prSet presAssocID="{7955056D-6F14-426B-91BC-888B13640327}" presName="parTxOnlySpace" presStyleCnt="0"/>
      <dgm:spPr/>
    </dgm:pt>
    <dgm:pt modelId="{7FC477BC-FD4F-4FD7-8DC3-1605A9A95F87}" type="pres">
      <dgm:prSet presAssocID="{465AABA9-BAEC-411B-A43E-3892C0F29942}" presName="parTxOnly" presStyleLbl="node1" presStyleIdx="1" presStyleCnt="4">
        <dgm:presLayoutVars>
          <dgm:chMax val="0"/>
          <dgm:chPref val="0"/>
          <dgm:bulletEnabled val="1"/>
        </dgm:presLayoutVars>
      </dgm:prSet>
      <dgm:spPr/>
    </dgm:pt>
    <dgm:pt modelId="{41E00FB4-F996-4ACD-AE85-0FAF8896E1EE}" type="pres">
      <dgm:prSet presAssocID="{3018C060-B75E-473F-9E03-32EA63B661F4}" presName="parTxOnlySpace" presStyleCnt="0"/>
      <dgm:spPr/>
    </dgm:pt>
    <dgm:pt modelId="{0A2D5795-07CA-4083-BBDE-638FF70AAF0E}" type="pres">
      <dgm:prSet presAssocID="{F27D1C7F-4C58-457F-A9AA-F87C8C17AA94}" presName="parTxOnly" presStyleLbl="node1" presStyleIdx="2" presStyleCnt="4">
        <dgm:presLayoutVars>
          <dgm:chMax val="0"/>
          <dgm:chPref val="0"/>
          <dgm:bulletEnabled val="1"/>
        </dgm:presLayoutVars>
      </dgm:prSet>
      <dgm:spPr/>
    </dgm:pt>
    <dgm:pt modelId="{A166E070-4C97-42F1-87A3-260D44CA3FC7}" type="pres">
      <dgm:prSet presAssocID="{1DAB6021-022E-4D7B-AE99-9C119330DB29}" presName="parTxOnlySpace" presStyleCnt="0"/>
      <dgm:spPr/>
    </dgm:pt>
    <dgm:pt modelId="{7ADB56BD-060C-431B-B5E7-039D56A31449}" type="pres">
      <dgm:prSet presAssocID="{2FA0A5B0-53D1-4C10-A032-3E1918DE0FAB}" presName="parTxOnly" presStyleLbl="node1" presStyleIdx="3" presStyleCnt="4">
        <dgm:presLayoutVars>
          <dgm:chMax val="0"/>
          <dgm:chPref val="0"/>
          <dgm:bulletEnabled val="1"/>
        </dgm:presLayoutVars>
      </dgm:prSet>
      <dgm:spPr/>
    </dgm:pt>
  </dgm:ptLst>
  <dgm:cxnLst>
    <dgm:cxn modelId="{32E97A0B-133E-428A-82B3-DF74A60DED4D}" srcId="{B95EF8CA-1FE2-42A1-8828-AECB776B7DC1}" destId="{F27D1C7F-4C58-457F-A9AA-F87C8C17AA94}" srcOrd="2" destOrd="0" parTransId="{A2EE2B8D-9D54-43BC-983F-00D6351D7635}" sibTransId="{1DAB6021-022E-4D7B-AE99-9C119330DB29}"/>
    <dgm:cxn modelId="{88C3F881-CB11-4DD9-9418-381D4BAABF29}" type="presOf" srcId="{697ACBB1-4BDB-4828-BDEE-0EA6F94E3860}" destId="{8F258C6D-C91E-4FA8-9D5E-FB2B729B8B1C}" srcOrd="0" destOrd="0" presId="urn:microsoft.com/office/officeart/2005/8/layout/chevron1"/>
    <dgm:cxn modelId="{D8DA5988-55B3-42D7-A2CD-A0DD3F958632}" type="presOf" srcId="{F27D1C7F-4C58-457F-A9AA-F87C8C17AA94}" destId="{0A2D5795-07CA-4083-BBDE-638FF70AAF0E}" srcOrd="0" destOrd="0" presId="urn:microsoft.com/office/officeart/2005/8/layout/chevron1"/>
    <dgm:cxn modelId="{E3615B9B-20D8-43BA-9E41-1DCF9454F9C9}" srcId="{B95EF8CA-1FE2-42A1-8828-AECB776B7DC1}" destId="{697ACBB1-4BDB-4828-BDEE-0EA6F94E3860}" srcOrd="0" destOrd="0" parTransId="{A66C29C8-CB5B-4B7B-B341-B3C10A44A4FF}" sibTransId="{7955056D-6F14-426B-91BC-888B13640327}"/>
    <dgm:cxn modelId="{3D67D3A6-B85D-4B57-9010-9282A60FE932}" type="presOf" srcId="{2FA0A5B0-53D1-4C10-A032-3E1918DE0FAB}" destId="{7ADB56BD-060C-431B-B5E7-039D56A31449}" srcOrd="0" destOrd="0" presId="urn:microsoft.com/office/officeart/2005/8/layout/chevron1"/>
    <dgm:cxn modelId="{091F52BD-E115-48DC-B608-862D3449DD68}" type="presOf" srcId="{B95EF8CA-1FE2-42A1-8828-AECB776B7DC1}" destId="{C0C9324D-715A-434B-A901-AA57FD55E144}" srcOrd="0" destOrd="0" presId="urn:microsoft.com/office/officeart/2005/8/layout/chevron1"/>
    <dgm:cxn modelId="{4FFA3CD9-164D-4CA1-A1EE-CF85B31785F8}" srcId="{B95EF8CA-1FE2-42A1-8828-AECB776B7DC1}" destId="{2FA0A5B0-53D1-4C10-A032-3E1918DE0FAB}" srcOrd="3" destOrd="0" parTransId="{7366FA9D-A1A6-4564-8B76-45B5A5D3CD88}" sibTransId="{D763AEAD-8995-4C10-9B8B-E6C971DBD6CB}"/>
    <dgm:cxn modelId="{2ABA59E1-1BDF-4C7F-9D67-15A9A81D99DE}" srcId="{B95EF8CA-1FE2-42A1-8828-AECB776B7DC1}" destId="{465AABA9-BAEC-411B-A43E-3892C0F29942}" srcOrd="1" destOrd="0" parTransId="{1846A69B-FAE8-409A-9B66-832866DC8F0D}" sibTransId="{3018C060-B75E-473F-9E03-32EA63B661F4}"/>
    <dgm:cxn modelId="{A87E5DF3-77E0-4FFA-A5D9-0A881F0D18D3}" type="presOf" srcId="{465AABA9-BAEC-411B-A43E-3892C0F29942}" destId="{7FC477BC-FD4F-4FD7-8DC3-1605A9A95F87}" srcOrd="0" destOrd="0" presId="urn:microsoft.com/office/officeart/2005/8/layout/chevron1"/>
    <dgm:cxn modelId="{9BD5B8C4-0D8F-44F8-9DFF-E0E2513E0A69}" type="presParOf" srcId="{C0C9324D-715A-434B-A901-AA57FD55E144}" destId="{8F258C6D-C91E-4FA8-9D5E-FB2B729B8B1C}" srcOrd="0" destOrd="0" presId="urn:microsoft.com/office/officeart/2005/8/layout/chevron1"/>
    <dgm:cxn modelId="{ADC8A831-3AD8-4FF9-94ED-0E39DCC868F8}" type="presParOf" srcId="{C0C9324D-715A-434B-A901-AA57FD55E144}" destId="{092EACA9-6B86-493E-AAA8-55A8F1798A98}" srcOrd="1" destOrd="0" presId="urn:microsoft.com/office/officeart/2005/8/layout/chevron1"/>
    <dgm:cxn modelId="{2FF59B37-9BB4-403B-95F8-213AF18BCEAF}" type="presParOf" srcId="{C0C9324D-715A-434B-A901-AA57FD55E144}" destId="{7FC477BC-FD4F-4FD7-8DC3-1605A9A95F87}" srcOrd="2" destOrd="0" presId="urn:microsoft.com/office/officeart/2005/8/layout/chevron1"/>
    <dgm:cxn modelId="{DCD60D98-5019-4B21-856D-FFC05F8E08C2}" type="presParOf" srcId="{C0C9324D-715A-434B-A901-AA57FD55E144}" destId="{41E00FB4-F996-4ACD-AE85-0FAF8896E1EE}" srcOrd="3" destOrd="0" presId="urn:microsoft.com/office/officeart/2005/8/layout/chevron1"/>
    <dgm:cxn modelId="{CF276F9B-EE09-4DF3-899C-F162F57E60A7}" type="presParOf" srcId="{C0C9324D-715A-434B-A901-AA57FD55E144}" destId="{0A2D5795-07CA-4083-BBDE-638FF70AAF0E}" srcOrd="4" destOrd="0" presId="urn:microsoft.com/office/officeart/2005/8/layout/chevron1"/>
    <dgm:cxn modelId="{7B4626AC-AED0-453B-8749-BB97FA0E9E94}" type="presParOf" srcId="{C0C9324D-715A-434B-A901-AA57FD55E144}" destId="{A166E070-4C97-42F1-87A3-260D44CA3FC7}" srcOrd="5" destOrd="0" presId="urn:microsoft.com/office/officeart/2005/8/layout/chevron1"/>
    <dgm:cxn modelId="{82ED82E9-AD42-4C71-8A9C-42F3A138E899}" type="presParOf" srcId="{C0C9324D-715A-434B-A901-AA57FD55E144}" destId="{7ADB56BD-060C-431B-B5E7-039D56A31449}"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58C6D-C91E-4FA8-9D5E-FB2B729B8B1C}">
      <dsp:nvSpPr>
        <dsp:cNvPr id="0" name=""/>
        <dsp:cNvSpPr/>
      </dsp:nvSpPr>
      <dsp:spPr>
        <a:xfrm>
          <a:off x="5364" y="832332"/>
          <a:ext cx="3122837" cy="1249134"/>
        </a:xfrm>
        <a:prstGeom prst="chevron">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j-ea"/>
              <a:ea typeface="+mj-ea"/>
            </a:rPr>
            <a:t>とまどい・　否定</a:t>
          </a:r>
        </a:p>
      </dsp:txBody>
      <dsp:txXfrm>
        <a:off x="629931" y="832332"/>
        <a:ext cx="1873703" cy="1249134"/>
      </dsp:txXfrm>
    </dsp:sp>
    <dsp:sp modelId="{7FC477BC-FD4F-4FD7-8DC3-1605A9A95F87}">
      <dsp:nvSpPr>
        <dsp:cNvPr id="0" name=""/>
        <dsp:cNvSpPr/>
      </dsp:nvSpPr>
      <dsp:spPr>
        <a:xfrm>
          <a:off x="2815918" y="832332"/>
          <a:ext cx="3122837" cy="1249134"/>
        </a:xfrm>
        <a:prstGeom prst="chevron">
          <a:avLst/>
        </a:prstGeom>
        <a:solidFill>
          <a:srgbClr val="FFFF66"/>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j-ea"/>
              <a:ea typeface="+mj-ea"/>
            </a:rPr>
            <a:t>混乱・</a:t>
          </a:r>
          <a:br>
            <a:rPr kumimoji="1" lang="en-US" altLang="ja-JP" sz="3000" kern="1200" dirty="0">
              <a:latin typeface="+mj-ea"/>
              <a:ea typeface="+mj-ea"/>
            </a:rPr>
          </a:br>
          <a:r>
            <a:rPr kumimoji="1" lang="ja-JP" altLang="en-US" sz="3000" kern="1200" dirty="0">
              <a:latin typeface="+mj-ea"/>
              <a:ea typeface="+mj-ea"/>
            </a:rPr>
            <a:t>怒り・拒絶</a:t>
          </a:r>
        </a:p>
      </dsp:txBody>
      <dsp:txXfrm>
        <a:off x="3440485" y="832332"/>
        <a:ext cx="1873703" cy="1249134"/>
      </dsp:txXfrm>
    </dsp:sp>
    <dsp:sp modelId="{0A2D5795-07CA-4083-BBDE-638FF70AAF0E}">
      <dsp:nvSpPr>
        <dsp:cNvPr id="0" name=""/>
        <dsp:cNvSpPr/>
      </dsp:nvSpPr>
      <dsp:spPr>
        <a:xfrm>
          <a:off x="5626472" y="832332"/>
          <a:ext cx="3122837" cy="1249134"/>
        </a:xfrm>
        <a:prstGeom prst="chevron">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j-ea"/>
              <a:ea typeface="+mj-ea"/>
            </a:rPr>
            <a:t>割り切り</a:t>
          </a:r>
        </a:p>
      </dsp:txBody>
      <dsp:txXfrm>
        <a:off x="6251039" y="832332"/>
        <a:ext cx="1873703" cy="1249134"/>
      </dsp:txXfrm>
    </dsp:sp>
    <dsp:sp modelId="{7ADB56BD-060C-431B-B5E7-039D56A31449}">
      <dsp:nvSpPr>
        <dsp:cNvPr id="0" name=""/>
        <dsp:cNvSpPr/>
      </dsp:nvSpPr>
      <dsp:spPr>
        <a:xfrm>
          <a:off x="8437025" y="832332"/>
          <a:ext cx="3122837" cy="1249134"/>
        </a:xfrm>
        <a:prstGeom prst="chevron">
          <a:avLst/>
        </a:prstGeom>
        <a:solidFill>
          <a:srgbClr val="FFFF66"/>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j-ea"/>
              <a:ea typeface="+mj-ea"/>
            </a:rPr>
            <a:t>受容</a:t>
          </a:r>
        </a:p>
      </dsp:txBody>
      <dsp:txXfrm>
        <a:off x="9061592" y="832332"/>
        <a:ext cx="1873703" cy="12491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4"/>
            <a:ext cx="4275095" cy="337810"/>
          </a:xfrm>
          <a:prstGeom prst="rect">
            <a:avLst/>
          </a:prstGeom>
        </p:spPr>
        <p:txBody>
          <a:bodyPr vert="horz" lIns="90604" tIns="45298" rIns="90604" bIns="45298"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588931" y="4"/>
            <a:ext cx="4275095" cy="337810"/>
          </a:xfrm>
          <a:prstGeom prst="rect">
            <a:avLst/>
          </a:prstGeom>
        </p:spPr>
        <p:txBody>
          <a:bodyPr vert="horz" lIns="90604" tIns="45298" rIns="90604" bIns="45298"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14" y="6397957"/>
            <a:ext cx="4275095" cy="337810"/>
          </a:xfrm>
          <a:prstGeom prst="rect">
            <a:avLst/>
          </a:prstGeom>
        </p:spPr>
        <p:txBody>
          <a:bodyPr vert="horz" lIns="90604" tIns="45298" rIns="90604" bIns="452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931" y="6397957"/>
            <a:ext cx="4275095" cy="337810"/>
          </a:xfrm>
          <a:prstGeom prst="rect">
            <a:avLst/>
          </a:prstGeom>
        </p:spPr>
        <p:txBody>
          <a:bodyPr vert="horz" lIns="90604" tIns="45298" rIns="90604" bIns="45298" rtlCol="0" anchor="b"/>
          <a:lstStyle>
            <a:lvl1pPr algn="r">
              <a:defRPr sz="1200"/>
            </a:lvl1pPr>
          </a:lstStyle>
          <a:p>
            <a:fld id="{28028A06-FA02-4EC6-AF6F-928613ADAA68}" type="slidenum">
              <a:rPr kumimoji="1" lang="ja-JP" altLang="en-US" smtClean="0"/>
              <a:t>‹#›</a:t>
            </a:fld>
            <a:endParaRPr kumimoji="1" lang="ja-JP" altLang="en-US"/>
          </a:p>
        </p:txBody>
      </p:sp>
    </p:spTree>
    <p:extLst>
      <p:ext uri="{BB962C8B-B14F-4D97-AF65-F5344CB8AC3E}">
        <p14:creationId xmlns:p14="http://schemas.microsoft.com/office/powerpoint/2010/main" val="3509969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2"/>
            <a:ext cx="4275095" cy="337810"/>
          </a:xfrm>
          <a:prstGeom prst="rect">
            <a:avLst/>
          </a:prstGeom>
        </p:spPr>
        <p:txBody>
          <a:bodyPr vert="horz" lIns="90611" tIns="45302" rIns="90611" bIns="45302" rtlCol="0"/>
          <a:lstStyle>
            <a:lvl1pPr algn="l">
              <a:defRPr sz="1200"/>
            </a:lvl1pPr>
          </a:lstStyle>
          <a:p>
            <a:r>
              <a:rPr kumimoji="1" lang="zh-CN" altLang="en-US"/>
              <a:t>京都光華女子大学　健康科学部看護学科</a:t>
            </a:r>
            <a:endParaRPr kumimoji="1" lang="ja-JP" altLang="en-US"/>
          </a:p>
        </p:txBody>
      </p:sp>
      <p:sp>
        <p:nvSpPr>
          <p:cNvPr id="3" name="日付プレースホルダー 2"/>
          <p:cNvSpPr>
            <a:spLocks noGrp="1"/>
          </p:cNvSpPr>
          <p:nvPr>
            <p:ph type="dt" idx="1"/>
          </p:nvPr>
        </p:nvSpPr>
        <p:spPr>
          <a:xfrm>
            <a:off x="5588929" y="2"/>
            <a:ext cx="4275095" cy="337810"/>
          </a:xfrm>
          <a:prstGeom prst="rect">
            <a:avLst/>
          </a:prstGeom>
        </p:spPr>
        <p:txBody>
          <a:bodyPr vert="horz" lIns="90611" tIns="45302" rIns="90611" bIns="45302" rtlCol="0"/>
          <a:lstStyle>
            <a:lvl1pPr algn="r">
              <a:defRPr sz="1200"/>
            </a:lvl1pPr>
          </a:lstStyle>
          <a:p>
            <a:r>
              <a:rPr kumimoji="1" lang="en-US" altLang="ja-JP"/>
              <a:t>2022/5/13</a:t>
            </a:r>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0611" tIns="45302" rIns="90611" bIns="45302" rtlCol="0" anchor="ctr"/>
          <a:lstStyle/>
          <a:p>
            <a:endParaRPr lang="ja-JP" altLang="en-US"/>
          </a:p>
        </p:txBody>
      </p:sp>
      <p:sp>
        <p:nvSpPr>
          <p:cNvPr id="5" name="ノート プレースホルダー 4"/>
          <p:cNvSpPr>
            <a:spLocks noGrp="1"/>
          </p:cNvSpPr>
          <p:nvPr>
            <p:ph type="body" sz="quarter" idx="3"/>
          </p:nvPr>
        </p:nvSpPr>
        <p:spPr>
          <a:xfrm>
            <a:off x="987097" y="3241472"/>
            <a:ext cx="7892130" cy="2651917"/>
          </a:xfrm>
          <a:prstGeom prst="rect">
            <a:avLst/>
          </a:prstGeom>
        </p:spPr>
        <p:txBody>
          <a:bodyPr vert="horz" lIns="90611" tIns="45302" rIns="90611" bIns="453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3" y="6397955"/>
            <a:ext cx="4275095" cy="337810"/>
          </a:xfrm>
          <a:prstGeom prst="rect">
            <a:avLst/>
          </a:prstGeom>
        </p:spPr>
        <p:txBody>
          <a:bodyPr vert="horz" lIns="90611" tIns="45302" rIns="90611" bIns="453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929" y="6397955"/>
            <a:ext cx="4275095" cy="337810"/>
          </a:xfrm>
          <a:prstGeom prst="rect">
            <a:avLst/>
          </a:prstGeom>
        </p:spPr>
        <p:txBody>
          <a:bodyPr vert="horz" lIns="90611" tIns="45302" rIns="90611" bIns="45302" rtlCol="0" anchor="b"/>
          <a:lstStyle>
            <a:lvl1pPr algn="r">
              <a:defRPr sz="1200"/>
            </a:lvl1pPr>
          </a:lstStyle>
          <a:p>
            <a:fld id="{DD602E6E-DE74-47FD-96AF-4977FF4D0025}" type="slidenum">
              <a:rPr kumimoji="1" lang="ja-JP" altLang="en-US" smtClean="0"/>
              <a:t>‹#›</a:t>
            </a:fld>
            <a:endParaRPr kumimoji="1" lang="ja-JP" altLang="en-US"/>
          </a:p>
        </p:txBody>
      </p:sp>
    </p:spTree>
    <p:extLst>
      <p:ext uri="{BB962C8B-B14F-4D97-AF65-F5344CB8AC3E}">
        <p14:creationId xmlns:p14="http://schemas.microsoft.com/office/powerpoint/2010/main" val="33999169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1</a:t>
            </a:fld>
            <a:endParaRPr kumimoji="1" lang="ja-JP" altLang="en-US"/>
          </a:p>
        </p:txBody>
      </p:sp>
    </p:spTree>
    <p:extLst>
      <p:ext uri="{BB962C8B-B14F-4D97-AF65-F5344CB8AC3E}">
        <p14:creationId xmlns:p14="http://schemas.microsoft.com/office/powerpoint/2010/main" val="383857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4CF88C2-5F91-4974-BA4F-8DB8376ED8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14290259-0C84-4C92-BADF-B5A803249D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ja-JP" dirty="0"/>
              <a:t>３つめの理解力・判断力の障害は</a:t>
            </a:r>
            <a:r>
              <a:rPr lang="ja-JP" altLang="en-US" dirty="0"/>
              <a:t>、</a:t>
            </a:r>
            <a:r>
              <a:rPr lang="ja-JP" altLang="ja-JP" dirty="0"/>
              <a:t>脳の障害により</a:t>
            </a:r>
            <a:r>
              <a:rPr lang="ja-JP" altLang="en-US" dirty="0"/>
              <a:t>、</a:t>
            </a:r>
            <a:r>
              <a:rPr lang="ja-JP" altLang="ja-JP" dirty="0"/>
              <a:t>理解力</a:t>
            </a:r>
            <a:r>
              <a:rPr lang="ja-JP" altLang="en-US" dirty="0"/>
              <a:t>、</a:t>
            </a:r>
            <a:r>
              <a:rPr lang="ja-JP" altLang="ja-JP" dirty="0"/>
              <a:t>判断力に障害が起こることで</a:t>
            </a:r>
            <a:r>
              <a:rPr lang="ja-JP" altLang="en-US" dirty="0"/>
              <a:t>、</a:t>
            </a:r>
            <a:r>
              <a:rPr lang="ja-JP" altLang="ja-JP" dirty="0"/>
              <a:t>ものごとを理解したり</a:t>
            </a:r>
            <a:r>
              <a:rPr lang="ja-JP" altLang="en-US" dirty="0"/>
              <a:t>、</a:t>
            </a:r>
            <a:r>
              <a:rPr lang="ja-JP" altLang="ja-JP" dirty="0"/>
              <a:t>判断することに時間がかかるなどの支障がでてきます。</a:t>
            </a:r>
          </a:p>
          <a:p>
            <a:r>
              <a:rPr lang="ja-JP" altLang="ja-JP" dirty="0"/>
              <a:t>例えば</a:t>
            </a:r>
            <a:r>
              <a:rPr lang="ja-JP" altLang="en-US" dirty="0"/>
              <a:t>、バスの料金の</a:t>
            </a:r>
            <a:r>
              <a:rPr lang="ja-JP" altLang="ja-JP" dirty="0"/>
              <a:t>支払いをする時</a:t>
            </a:r>
            <a:r>
              <a:rPr lang="ja-JP" altLang="en-US" dirty="0"/>
              <a:t>、</a:t>
            </a:r>
            <a:r>
              <a:rPr lang="ja-JP" altLang="ja-JP" dirty="0"/>
              <a:t>小銭の数を数えて正しく出すことなど</a:t>
            </a:r>
            <a:r>
              <a:rPr lang="ja-JP" altLang="en-US" dirty="0"/>
              <a:t>、</a:t>
            </a:r>
            <a:r>
              <a:rPr lang="ja-JP" altLang="ja-JP" dirty="0"/>
              <a:t>今までは簡単にできていたことがスムーズにできなくなってしまうこともでてきます。</a:t>
            </a:r>
            <a:endParaRPr lang="en-US" altLang="ja-JP" dirty="0"/>
          </a:p>
          <a:p>
            <a:r>
              <a:rPr lang="ja-JP" altLang="en-US" dirty="0"/>
              <a:t>また、どうやって支払いをするのか理解するまでに時間がかかることもあるかもしれません。</a:t>
            </a:r>
            <a:endParaRPr lang="en-US" altLang="ja-JP" dirty="0"/>
          </a:p>
          <a:p>
            <a:r>
              <a:rPr lang="ja-JP" altLang="en-US" dirty="0"/>
              <a:t>迷惑をかけたくないという思いから、余計に気持ちが焦ってしまうというお声もおききします。</a:t>
            </a:r>
            <a:endParaRPr lang="ja-JP" altLang="ja-JP" dirty="0"/>
          </a:p>
        </p:txBody>
      </p:sp>
      <p:sp>
        <p:nvSpPr>
          <p:cNvPr id="40964" name="日付プレースホルダー 3">
            <a:extLst>
              <a:ext uri="{FF2B5EF4-FFF2-40B4-BE49-F238E27FC236}">
                <a16:creationId xmlns:a16="http://schemas.microsoft.com/office/drawing/2014/main" id="{CF6F1D52-B489-467A-843D-C041666E26C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837" indent="-285706">
              <a:defRPr kumimoji="1">
                <a:solidFill>
                  <a:schemeClr val="tx1"/>
                </a:solidFill>
                <a:latin typeface="Calibri" panose="020F0502020204030204" pitchFamily="34" charset="0"/>
                <a:ea typeface="ＭＳ Ｐゴシック" panose="020B0600070205080204" pitchFamily="50" charset="-128"/>
              </a:defRPr>
            </a:lvl2pPr>
            <a:lvl3pPr marL="1142826" indent="-228566">
              <a:defRPr kumimoji="1">
                <a:solidFill>
                  <a:schemeClr val="tx1"/>
                </a:solidFill>
                <a:latin typeface="Calibri" panose="020F0502020204030204" pitchFamily="34" charset="0"/>
                <a:ea typeface="ＭＳ Ｐゴシック" panose="020B0600070205080204" pitchFamily="50" charset="-128"/>
              </a:defRPr>
            </a:lvl3pPr>
            <a:lvl4pPr marL="1599956" indent="-228566">
              <a:defRPr kumimoji="1">
                <a:solidFill>
                  <a:schemeClr val="tx1"/>
                </a:solidFill>
                <a:latin typeface="Calibri" panose="020F0502020204030204" pitchFamily="34" charset="0"/>
                <a:ea typeface="ＭＳ Ｐゴシック" panose="020B0600070205080204" pitchFamily="50" charset="-128"/>
              </a:defRPr>
            </a:lvl4pPr>
            <a:lvl5pPr marL="2057086" indent="-228566">
              <a:defRPr kumimoji="1">
                <a:solidFill>
                  <a:schemeClr val="tx1"/>
                </a:solidFill>
                <a:latin typeface="Calibri" panose="020F0502020204030204" pitchFamily="34" charset="0"/>
                <a:ea typeface="ＭＳ Ｐゴシック" panose="020B0600070205080204" pitchFamily="50" charset="-128"/>
              </a:defRPr>
            </a:lvl5pPr>
            <a:lvl6pPr marL="2514216"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34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847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560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42064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4CF88C2-5F91-4974-BA4F-8DB8376ED8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14290259-0C84-4C92-BADF-B5A803249D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ja-JP" dirty="0"/>
              <a:t>最後に４つめの実行機能障害は</a:t>
            </a:r>
            <a:r>
              <a:rPr lang="ja-JP" altLang="en-US" dirty="0"/>
              <a:t>、</a:t>
            </a:r>
            <a:r>
              <a:rPr lang="ja-JP" altLang="ja-JP" dirty="0"/>
              <a:t>計画をたてたり</a:t>
            </a:r>
            <a:r>
              <a:rPr lang="ja-JP" altLang="en-US" dirty="0"/>
              <a:t>、</a:t>
            </a:r>
            <a:r>
              <a:rPr lang="ja-JP" altLang="ja-JP" dirty="0"/>
              <a:t>段取りをする実行機能に支障が出ることで</a:t>
            </a:r>
            <a:r>
              <a:rPr lang="ja-JP" altLang="en-US" dirty="0"/>
              <a:t>、</a:t>
            </a:r>
            <a:r>
              <a:rPr lang="ja-JP" altLang="ja-JP" dirty="0"/>
              <a:t>体の機能に障害がなくても</a:t>
            </a:r>
            <a:r>
              <a:rPr lang="ja-JP" altLang="en-US" dirty="0"/>
              <a:t>、</a:t>
            </a:r>
            <a:r>
              <a:rPr lang="ja-JP" altLang="ja-JP" dirty="0"/>
              <a:t>段取りがたてられないことで作業全体ができなくなることがあります。</a:t>
            </a:r>
            <a:endParaRPr lang="en-US" altLang="ja-JP" dirty="0"/>
          </a:p>
          <a:p>
            <a:r>
              <a:rPr lang="ja-JP" altLang="en-US" dirty="0"/>
              <a:t>降りるバス停が来るまでに、早めに小銭を準備してというような、今まで何気なくしていたことに支障がでることもあります。</a:t>
            </a:r>
            <a:endParaRPr lang="en-US" altLang="ja-JP" dirty="0"/>
          </a:p>
          <a:p>
            <a:r>
              <a:rPr lang="ja-JP" altLang="en-US" dirty="0"/>
              <a:t>今までは何も考えずにできていた、段取りをしてスムーズに行動するということが難しくなることで、</a:t>
            </a:r>
            <a:endParaRPr lang="en-US" altLang="ja-JP" dirty="0"/>
          </a:p>
          <a:p>
            <a:r>
              <a:rPr lang="ja-JP" altLang="en-US" dirty="0"/>
              <a:t>簡単なことを行うだけでもとても体力をつかい疲れやすくもなります。</a:t>
            </a:r>
            <a:endParaRPr lang="ja-JP" altLang="ja-JP" dirty="0"/>
          </a:p>
          <a:p>
            <a:endParaRPr lang="en-US" altLang="ja-JP" dirty="0"/>
          </a:p>
          <a:p>
            <a:endParaRPr lang="en-US" altLang="ja-JP" dirty="0"/>
          </a:p>
          <a:p>
            <a:endParaRPr lang="en-US" altLang="ja-JP" dirty="0"/>
          </a:p>
          <a:p>
            <a:endParaRPr lang="en-US" altLang="ja-JP" dirty="0"/>
          </a:p>
          <a:p>
            <a:endParaRPr lang="ja-JP" altLang="ja-JP" dirty="0"/>
          </a:p>
        </p:txBody>
      </p:sp>
      <p:sp>
        <p:nvSpPr>
          <p:cNvPr id="40964" name="日付プレースホルダー 3">
            <a:extLst>
              <a:ext uri="{FF2B5EF4-FFF2-40B4-BE49-F238E27FC236}">
                <a16:creationId xmlns:a16="http://schemas.microsoft.com/office/drawing/2014/main" id="{CF6F1D52-B489-467A-843D-C041666E26C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837" indent="-285706">
              <a:defRPr kumimoji="1">
                <a:solidFill>
                  <a:schemeClr val="tx1"/>
                </a:solidFill>
                <a:latin typeface="Calibri" panose="020F0502020204030204" pitchFamily="34" charset="0"/>
                <a:ea typeface="ＭＳ Ｐゴシック" panose="020B0600070205080204" pitchFamily="50" charset="-128"/>
              </a:defRPr>
            </a:lvl2pPr>
            <a:lvl3pPr marL="1142826" indent="-228566">
              <a:defRPr kumimoji="1">
                <a:solidFill>
                  <a:schemeClr val="tx1"/>
                </a:solidFill>
                <a:latin typeface="Calibri" panose="020F0502020204030204" pitchFamily="34" charset="0"/>
                <a:ea typeface="ＭＳ Ｐゴシック" panose="020B0600070205080204" pitchFamily="50" charset="-128"/>
              </a:defRPr>
            </a:lvl3pPr>
            <a:lvl4pPr marL="1599956" indent="-228566">
              <a:defRPr kumimoji="1">
                <a:solidFill>
                  <a:schemeClr val="tx1"/>
                </a:solidFill>
                <a:latin typeface="Calibri" panose="020F0502020204030204" pitchFamily="34" charset="0"/>
                <a:ea typeface="ＭＳ Ｐゴシック" panose="020B0600070205080204" pitchFamily="50" charset="-128"/>
              </a:defRPr>
            </a:lvl4pPr>
            <a:lvl5pPr marL="2057086" indent="-228566">
              <a:defRPr kumimoji="1">
                <a:solidFill>
                  <a:schemeClr val="tx1"/>
                </a:solidFill>
                <a:latin typeface="Calibri" panose="020F0502020204030204" pitchFamily="34" charset="0"/>
                <a:ea typeface="ＭＳ Ｐゴシック" panose="020B0600070205080204" pitchFamily="50" charset="-128"/>
              </a:defRPr>
            </a:lvl5pPr>
            <a:lvl6pPr marL="2514216"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34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847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560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89468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23</a:t>
            </a:fld>
            <a:endParaRPr kumimoji="1" lang="ja-JP" altLang="en-US"/>
          </a:p>
        </p:txBody>
      </p:sp>
    </p:spTree>
    <p:extLst>
      <p:ext uri="{BB962C8B-B14F-4D97-AF65-F5344CB8AC3E}">
        <p14:creationId xmlns:p14="http://schemas.microsoft.com/office/powerpoint/2010/main" val="359525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認知症の本人も様々な思いをもちながら、病気と向き合っておられますが、</a:t>
            </a:r>
            <a:endParaRPr kumimoji="1" lang="en-US" altLang="ja-JP" dirty="0"/>
          </a:p>
          <a:p>
            <a:r>
              <a:rPr kumimoji="1" lang="ja-JP" altLang="en-US" dirty="0"/>
              <a:t>家族も本人と同様、家族も当事者です。</a:t>
            </a:r>
            <a:endParaRPr kumimoji="1" lang="en-US" altLang="ja-JP" dirty="0"/>
          </a:p>
          <a:p>
            <a:r>
              <a:rPr kumimoji="1" lang="ja-JP" altLang="en-US" dirty="0"/>
              <a:t>家族が認知症であるということを受け入れるまでには、様々な思いと葛藤されます。</a:t>
            </a:r>
            <a:endParaRPr kumimoji="1" lang="en-US" altLang="ja-JP" dirty="0"/>
          </a:p>
          <a:p>
            <a:endParaRPr kumimoji="1" lang="en-US" altLang="ja-JP" b="1" dirty="0"/>
          </a:p>
          <a:p>
            <a:r>
              <a:rPr kumimoji="1" lang="ja-JP" altLang="en-US" dirty="0"/>
              <a:t>家族が認知症になると、大きな負担を抱えるのは家族（介護者）です。</a:t>
            </a:r>
            <a:endParaRPr kumimoji="1" lang="en-US" altLang="ja-JP" dirty="0"/>
          </a:p>
          <a:p>
            <a:r>
              <a:rPr kumimoji="1" lang="ja-JP" altLang="en-US" dirty="0"/>
              <a:t>負担感から、介護が大きなストレスになることも想定されます。</a:t>
            </a:r>
            <a:endParaRPr kumimoji="1" lang="en-US" altLang="ja-JP" dirty="0"/>
          </a:p>
          <a:p>
            <a:r>
              <a:rPr kumimoji="1" lang="ja-JP" altLang="en-US" dirty="0"/>
              <a:t>家族の負担を少しでも軽減するためには、認知症の本人に対する適切なケアが必要です。</a:t>
            </a:r>
            <a:endParaRPr kumimoji="1" lang="en-US" altLang="ja-JP" dirty="0"/>
          </a:p>
          <a:p>
            <a:r>
              <a:rPr kumimoji="1" lang="ja-JP" altLang="en-US" dirty="0"/>
              <a:t>適切なケアは、症状の改善にもつながります。</a:t>
            </a:r>
            <a:endParaRPr kumimoji="1" lang="en-US" altLang="ja-JP" dirty="0"/>
          </a:p>
          <a:p>
            <a:r>
              <a:rPr kumimoji="1" lang="ja-JP" altLang="en-US" dirty="0"/>
              <a:t>本人、家族、お互いがストレスがある生活を避けるためにも、本人に対してどのように接したらいいかを考えることが大事なのです。</a:t>
            </a:r>
            <a:endParaRPr kumimoji="1" lang="en-US" altLang="ja-JP" dirty="0"/>
          </a:p>
          <a:p>
            <a:endParaRPr kumimoji="1" lang="ja-JP" altLang="en-US" dirty="0"/>
          </a:p>
          <a:p>
            <a:pPr defTabSz="921936">
              <a:defRPr/>
            </a:pPr>
            <a:r>
              <a:rPr kumimoji="1" lang="ja-JP" altLang="en-US" dirty="0"/>
              <a:t>まず、私たちにできることとして、認知症について正しい知識を学ぶ、家族を含め、 周りの人たちが理解を深めることで、適切に対応できる環境づくりを進めることができます。</a:t>
            </a:r>
            <a:endParaRPr kumimoji="1" lang="en-US" altLang="ja-JP" dirty="0"/>
          </a:p>
          <a:p>
            <a:r>
              <a:rPr kumimoji="1" lang="ja-JP" altLang="en-US" dirty="0"/>
              <a:t>後で紹介する各相談窓口等の情報を、認知症の方を介護する方にお伝えいただくことも介護者のサポートになりますし、</a:t>
            </a:r>
            <a:endParaRPr kumimoji="1" lang="en-US" altLang="ja-JP" dirty="0"/>
          </a:p>
          <a:p>
            <a:r>
              <a:rPr kumimoji="1" lang="ja-JP" altLang="en-US" dirty="0"/>
              <a:t>思いを聴くだけでも、その方の心が軽くなるのではと思います。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27</a:t>
            </a:fld>
            <a:endParaRPr kumimoji="1" lang="ja-JP" altLang="en-US"/>
          </a:p>
        </p:txBody>
      </p:sp>
    </p:spTree>
    <p:extLst>
      <p:ext uri="{BB962C8B-B14F-4D97-AF65-F5344CB8AC3E}">
        <p14:creationId xmlns:p14="http://schemas.microsoft.com/office/powerpoint/2010/main" val="3557567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では、認知症の人と接するときはどのようにすればよいのでしょう。</a:t>
            </a:r>
            <a:endParaRPr kumimoji="1" lang="en-US" altLang="ja-JP" dirty="0"/>
          </a:p>
          <a:p>
            <a:r>
              <a:rPr kumimoji="1" lang="ja-JP" altLang="en-US" dirty="0"/>
              <a:t>ここでは、一般的な認知症の人の対応のポイントをお伝えします。</a:t>
            </a:r>
          </a:p>
          <a:p>
            <a:endParaRPr kumimoji="1" lang="ja-JP" altLang="en-US" dirty="0"/>
          </a:p>
          <a:p>
            <a:r>
              <a:rPr kumimoji="1" lang="ja-JP" altLang="en-US" dirty="0"/>
              <a:t>お気づきかもしれませんが、これら対応のポイントは「認知症に人」だからの特別な対応ではなく、</a:t>
            </a:r>
          </a:p>
          <a:p>
            <a:r>
              <a:rPr kumimoji="1" lang="ja-JP" altLang="en-US" dirty="0"/>
              <a:t>どのような方に対しても通ずる「親切・丁寧な対応」ではないでしょうか。</a:t>
            </a:r>
          </a:p>
          <a:p>
            <a:r>
              <a:rPr kumimoji="1" lang="ja-JP" altLang="en-US" dirty="0"/>
              <a:t>決して特別な対応ではなく、日頃の生活や業務のなかで、人と接する場面でこのようなポイントを意識していただくことだと思います。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28</a:t>
            </a:fld>
            <a:endParaRPr kumimoji="1" lang="ja-JP" altLang="en-US"/>
          </a:p>
        </p:txBody>
      </p:sp>
    </p:spTree>
    <p:extLst>
      <p:ext uri="{BB962C8B-B14F-4D97-AF65-F5344CB8AC3E}">
        <p14:creationId xmlns:p14="http://schemas.microsoft.com/office/powerpoint/2010/main" val="2880630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では、認知症の人と接するときはどのようにすればよいのでしょう。</a:t>
            </a:r>
            <a:endParaRPr kumimoji="1" lang="en-US" altLang="ja-JP" dirty="0"/>
          </a:p>
          <a:p>
            <a:r>
              <a:rPr kumimoji="1" lang="ja-JP" altLang="en-US" dirty="0"/>
              <a:t>ここでは、一般的な認知症の人の対応のポイントをお伝えします。</a:t>
            </a:r>
          </a:p>
          <a:p>
            <a:endParaRPr kumimoji="1" lang="ja-JP" altLang="en-US" dirty="0"/>
          </a:p>
          <a:p>
            <a:r>
              <a:rPr kumimoji="1" lang="ja-JP" altLang="en-US" dirty="0"/>
              <a:t>お気づきかもしれませんが、これら対応のポイントは「認知症に人」だからの特別な対応ではなく、</a:t>
            </a:r>
          </a:p>
          <a:p>
            <a:r>
              <a:rPr kumimoji="1" lang="ja-JP" altLang="en-US" dirty="0"/>
              <a:t>どのような方に対しても通ずる「親切・丁寧な対応」ではないでしょうか。</a:t>
            </a:r>
          </a:p>
          <a:p>
            <a:r>
              <a:rPr kumimoji="1" lang="ja-JP" altLang="en-US" dirty="0"/>
              <a:t>決して特別な対応ではなく、日頃の生活や業務のなかで、人と接する場面でこのようなポイントを意識していただくことだと思います。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29</a:t>
            </a:fld>
            <a:endParaRPr kumimoji="1" lang="ja-JP" altLang="en-US"/>
          </a:p>
        </p:txBody>
      </p:sp>
    </p:spTree>
    <p:extLst>
      <p:ext uri="{BB962C8B-B14F-4D97-AF65-F5344CB8AC3E}">
        <p14:creationId xmlns:p14="http://schemas.microsoft.com/office/powerpoint/2010/main" val="3477072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D88D6887-EDE0-4AFC-BF5E-845C179303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D28290AF-CBFC-486D-8729-9D27B4F5CF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2469" name="スライド番号プレースホルダー 4">
            <a:extLst>
              <a:ext uri="{FF2B5EF4-FFF2-40B4-BE49-F238E27FC236}">
                <a16:creationId xmlns:a16="http://schemas.microsoft.com/office/drawing/2014/main" id="{3B93FEFA-1AF5-48ED-9F60-F33CCEE9D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36374" indent="-283220">
              <a:defRPr kumimoji="1">
                <a:solidFill>
                  <a:schemeClr val="tx1"/>
                </a:solidFill>
                <a:latin typeface="Calibri" panose="020F0502020204030204" pitchFamily="34" charset="0"/>
                <a:ea typeface="ＭＳ Ｐゴシック" panose="020B0600070205080204" pitchFamily="50" charset="-128"/>
              </a:defRPr>
            </a:lvl2pPr>
            <a:lvl3pPr marL="1132885" indent="-226576">
              <a:defRPr kumimoji="1">
                <a:solidFill>
                  <a:schemeClr val="tx1"/>
                </a:solidFill>
                <a:latin typeface="Calibri" panose="020F0502020204030204" pitchFamily="34" charset="0"/>
                <a:ea typeface="ＭＳ Ｐゴシック" panose="020B0600070205080204" pitchFamily="50" charset="-128"/>
              </a:defRPr>
            </a:lvl3pPr>
            <a:lvl4pPr marL="1586038" indent="-226576">
              <a:defRPr kumimoji="1">
                <a:solidFill>
                  <a:schemeClr val="tx1"/>
                </a:solidFill>
                <a:latin typeface="Calibri" panose="020F0502020204030204" pitchFamily="34" charset="0"/>
                <a:ea typeface="ＭＳ Ｐゴシック" panose="020B0600070205080204" pitchFamily="50" charset="-128"/>
              </a:defRPr>
            </a:lvl4pPr>
            <a:lvl5pPr marL="2039192" indent="-226576">
              <a:defRPr kumimoji="1">
                <a:solidFill>
                  <a:schemeClr val="tx1"/>
                </a:solidFill>
                <a:latin typeface="Calibri" panose="020F0502020204030204" pitchFamily="34" charset="0"/>
                <a:ea typeface="ＭＳ Ｐゴシック" panose="020B0600070205080204" pitchFamily="50" charset="-128"/>
              </a:defRPr>
            </a:lvl5pPr>
            <a:lvl6pPr marL="2492346"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45499"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98654"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51807" indent="-22657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746A754-8AAC-49E4-AB15-085B84DEB05C}" type="slidenum">
              <a:rPr lang="ja-JP" altLang="en-US" smtClean="0">
                <a:solidFill>
                  <a:srgbClr val="000000"/>
                </a:solidFill>
              </a:rPr>
              <a:pPr/>
              <a:t>30</a:t>
            </a:fld>
            <a:endParaRPr lang="ja-JP"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pPr>
              <a:defRPr/>
            </a:pPr>
            <a:endParaRPr lang="ja-JP" altLang="en-US"/>
          </a:p>
        </p:txBody>
      </p:sp>
    </p:spTree>
    <p:extLst>
      <p:ext uri="{BB962C8B-B14F-4D97-AF65-F5344CB8AC3E}">
        <p14:creationId xmlns:p14="http://schemas.microsoft.com/office/powerpoint/2010/main" val="3851877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pPr>
              <a:defRPr/>
            </a:pPr>
            <a:endParaRPr lang="ja-JP" altLang="en-US"/>
          </a:p>
        </p:txBody>
      </p:sp>
    </p:spTree>
    <p:extLst>
      <p:ext uri="{BB962C8B-B14F-4D97-AF65-F5344CB8AC3E}">
        <p14:creationId xmlns:p14="http://schemas.microsoft.com/office/powerpoint/2010/main" val="54001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602E6E-DE74-47FD-96AF-4977FF4D0025}" type="slidenum">
              <a:rPr kumimoji="1" lang="ja-JP" altLang="en-US" smtClean="0"/>
              <a:t>2</a:t>
            </a:fld>
            <a:endParaRPr kumimoji="1" lang="ja-JP" altLang="en-US"/>
          </a:p>
        </p:txBody>
      </p:sp>
    </p:spTree>
    <p:extLst>
      <p:ext uri="{BB962C8B-B14F-4D97-AF65-F5344CB8AC3E}">
        <p14:creationId xmlns:p14="http://schemas.microsoft.com/office/powerpoint/2010/main" val="38231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3</a:t>
            </a:fld>
            <a:endParaRPr kumimoji="1" lang="ja-JP" altLang="en-US"/>
          </a:p>
        </p:txBody>
      </p:sp>
    </p:spTree>
    <p:extLst>
      <p:ext uri="{BB962C8B-B14F-4D97-AF65-F5344CB8AC3E}">
        <p14:creationId xmlns:p14="http://schemas.microsoft.com/office/powerpoint/2010/main" val="258848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8</a:t>
            </a:fld>
            <a:endParaRPr kumimoji="1" lang="ja-JP" altLang="en-US"/>
          </a:p>
        </p:txBody>
      </p:sp>
    </p:spTree>
    <p:extLst>
      <p:ext uri="{BB962C8B-B14F-4D97-AF65-F5344CB8AC3E}">
        <p14:creationId xmlns:p14="http://schemas.microsoft.com/office/powerpoint/2010/main" val="62791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pPr defTabSz="906445">
              <a:defRPr/>
            </a:pPr>
            <a:r>
              <a:rPr kumimoji="1" lang="ja-JP" altLang="en-US" dirty="0"/>
              <a:t>このように、全国的に高齢者人口が増加すること、認知症の最大の要因が高齢であることが背景となり、平成</a:t>
            </a:r>
            <a:r>
              <a:rPr kumimoji="1" lang="en-US" altLang="ja-JP" dirty="0"/>
              <a:t>17</a:t>
            </a:r>
            <a:r>
              <a:rPr kumimoji="1" lang="ja-JP" altLang="en-US" dirty="0"/>
              <a:t>年度から認知症サポーターの養成が全国で始まりました。</a:t>
            </a:r>
            <a:endParaRPr kumimoji="1" lang="en-US" altLang="ja-JP" dirty="0"/>
          </a:p>
          <a:p>
            <a:r>
              <a:rPr kumimoji="1" lang="ja-JP" altLang="en-US" dirty="0"/>
              <a:t>認知症サポーター養成講座とは、「認知症の人とその家族を支え、誰もが暮らしやすい地域をつくっていく」ために認知症を理解し、認知症の人や家族を見守る、認知症サポーターを一人でも増やすことを目的としています。</a:t>
            </a:r>
            <a:endParaRPr kumimoji="1" lang="en-US" altLang="ja-JP" dirty="0"/>
          </a:p>
          <a:p>
            <a:r>
              <a:rPr kumimoji="1" lang="ja-JP" altLang="en-US" dirty="0"/>
              <a:t>京都市では、認知症サポーター養成講座を修了された方には、認知症サポーターカードをお渡しています。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C2CDF4DB-DB00-4B52-AE58-EF827B865D80}" type="slidenum">
              <a:rPr kumimoji="1" lang="ja-JP" altLang="en-US" smtClean="0"/>
              <a:t>9</a:t>
            </a:fld>
            <a:endParaRPr kumimoji="1" lang="ja-JP" altLang="en-US"/>
          </a:p>
        </p:txBody>
      </p:sp>
    </p:spTree>
    <p:extLst>
      <p:ext uri="{BB962C8B-B14F-4D97-AF65-F5344CB8AC3E}">
        <p14:creationId xmlns:p14="http://schemas.microsoft.com/office/powerpoint/2010/main" val="262986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DD602E6E-DE74-47FD-96AF-4977FF4D0025}" type="slidenum">
              <a:rPr kumimoji="1" lang="ja-JP" altLang="en-US" smtClean="0"/>
              <a:t>10</a:t>
            </a:fld>
            <a:endParaRPr kumimoji="1" lang="ja-JP" altLang="en-US"/>
          </a:p>
        </p:txBody>
      </p:sp>
    </p:spTree>
    <p:extLst>
      <p:ext uri="{BB962C8B-B14F-4D97-AF65-F5344CB8AC3E}">
        <p14:creationId xmlns:p14="http://schemas.microsoft.com/office/powerpoint/2010/main" val="247480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その認知症ですが、皆さんはどれぐらい理解されていますか？</a:t>
            </a:r>
            <a:endParaRPr kumimoji="1" lang="en-US" altLang="ja-JP" dirty="0"/>
          </a:p>
          <a:p>
            <a:endParaRPr kumimoji="1" lang="en-US" altLang="ja-JP" dirty="0"/>
          </a:p>
          <a:p>
            <a:r>
              <a:rPr kumimoji="1" lang="ja-JP" altLang="en-US" dirty="0"/>
              <a:t>ここに認知症の一般的な定義をあげています。</a:t>
            </a:r>
            <a:endParaRPr kumimoji="1" lang="en-US" altLang="ja-JP" dirty="0"/>
          </a:p>
          <a:p>
            <a:r>
              <a:rPr kumimoji="1" lang="ja-JP" altLang="en-US" dirty="0"/>
              <a:t>（定義読み上げ）</a:t>
            </a:r>
            <a:endParaRPr kumimoji="1" lang="en-US" altLang="ja-JP" dirty="0"/>
          </a:p>
          <a:p>
            <a:endParaRPr kumimoji="1" lang="en-US" altLang="ja-JP" dirty="0"/>
          </a:p>
          <a:p>
            <a:r>
              <a:rPr kumimoji="1" lang="ja-JP" altLang="en-US" dirty="0"/>
              <a:t>現在では日常的に“認知症”という言葉を使っていますが、実は“認知症”は病名ではなく、その状態を示す言葉です。</a:t>
            </a:r>
          </a:p>
          <a:p>
            <a:r>
              <a:rPr kumimoji="1" lang="ja-JP" altLang="en-US" dirty="0"/>
              <a:t>風邪に例えると、「のどが痛い」「熱が出た」「鼻水が出る」などの症状から、総称して「風邪」と呼ぶことと同じです。</a:t>
            </a:r>
            <a:endParaRPr kumimoji="1" lang="en-US" altLang="ja-JP" dirty="0"/>
          </a:p>
          <a:p>
            <a:endParaRPr kumimoji="1" lang="ja-JP" altLang="en-US" dirty="0"/>
          </a:p>
        </p:txBody>
      </p:sp>
      <p:sp>
        <p:nvSpPr>
          <p:cNvPr id="5" name="スライド番号プレースホルダー 4"/>
          <p:cNvSpPr>
            <a:spLocks noGrp="1"/>
          </p:cNvSpPr>
          <p:nvPr>
            <p:ph type="sldNum" sz="quarter" idx="5"/>
          </p:nvPr>
        </p:nvSpPr>
        <p:spPr/>
        <p:txBody>
          <a:bodyPr/>
          <a:lstStyle/>
          <a:p>
            <a:fld id="{DD602E6E-DE74-47FD-96AF-4977FF4D0025}" type="slidenum">
              <a:rPr kumimoji="1" lang="ja-JP" altLang="en-US" smtClean="0"/>
              <a:t>11</a:t>
            </a:fld>
            <a:endParaRPr kumimoji="1" lang="ja-JP" altLang="en-US"/>
          </a:p>
        </p:txBody>
      </p:sp>
    </p:spTree>
    <p:extLst>
      <p:ext uri="{BB962C8B-B14F-4D97-AF65-F5344CB8AC3E}">
        <p14:creationId xmlns:p14="http://schemas.microsoft.com/office/powerpoint/2010/main" val="295626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BC4A5635-EFD7-458F-AE10-5AA75861C6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61FA2391-9FCD-44CC-AB5F-9AD8EA003B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ja-JP" dirty="0"/>
              <a:t>まず</a:t>
            </a:r>
            <a:r>
              <a:rPr lang="ja-JP" altLang="en-US" dirty="0"/>
              <a:t>、</a:t>
            </a:r>
            <a:r>
              <a:rPr lang="ja-JP" altLang="ja-JP" dirty="0"/>
              <a:t>ひとつめの記憶障害は</a:t>
            </a:r>
          </a:p>
          <a:p>
            <a:r>
              <a:rPr lang="ja-JP" altLang="ja-JP" dirty="0"/>
              <a:t>脳の中の記憶に関係する部分の機能が低下することで</a:t>
            </a:r>
            <a:r>
              <a:rPr lang="ja-JP" altLang="en-US" dirty="0"/>
              <a:t>、</a:t>
            </a:r>
            <a:r>
              <a:rPr lang="ja-JP" altLang="ja-JP" dirty="0"/>
              <a:t>さきほどお伝えしたように</a:t>
            </a:r>
            <a:r>
              <a:rPr lang="ja-JP" altLang="en-US" dirty="0"/>
              <a:t>、</a:t>
            </a:r>
            <a:r>
              <a:rPr lang="ja-JP" altLang="ja-JP" dirty="0"/>
              <a:t>自分の体験した出来事の記憶が抜け落ちてしまったり</a:t>
            </a:r>
            <a:r>
              <a:rPr lang="ja-JP" altLang="en-US" dirty="0"/>
              <a:t>、</a:t>
            </a:r>
            <a:r>
              <a:rPr lang="ja-JP" altLang="ja-JP" dirty="0"/>
              <a:t>直前のことが記憶できなくなる症状です。</a:t>
            </a:r>
            <a:endParaRPr lang="en-US" altLang="ja-JP" dirty="0"/>
          </a:p>
          <a:p>
            <a:r>
              <a:rPr lang="ja-JP" altLang="en-US" dirty="0"/>
              <a:t>認知症の人がバスに乗った時、</a:t>
            </a:r>
            <a:endParaRPr lang="en-US" altLang="ja-JP" dirty="0"/>
          </a:p>
          <a:p>
            <a:r>
              <a:rPr lang="ja-JP" altLang="en-US" dirty="0"/>
              <a:t>降りるバス停を忘れてしまうことも起きるかもしれません。</a:t>
            </a:r>
            <a:endParaRPr lang="ja-JP" altLang="ja-JP" dirty="0"/>
          </a:p>
          <a:p>
            <a:r>
              <a:rPr lang="en-US" altLang="ja-JP" dirty="0"/>
              <a:t> </a:t>
            </a:r>
          </a:p>
          <a:p>
            <a:endParaRPr lang="ja-JP" altLang="ja-JP" dirty="0"/>
          </a:p>
          <a:p>
            <a:r>
              <a:rPr lang="en-US" altLang="ja-JP" dirty="0"/>
              <a:t> </a:t>
            </a:r>
            <a:endParaRPr lang="ja-JP" altLang="ja-JP" dirty="0"/>
          </a:p>
          <a:p>
            <a:endParaRPr lang="ja-JP" altLang="en-US" dirty="0"/>
          </a:p>
        </p:txBody>
      </p:sp>
      <p:sp>
        <p:nvSpPr>
          <p:cNvPr id="36868" name="日付プレースホルダー 3">
            <a:extLst>
              <a:ext uri="{FF2B5EF4-FFF2-40B4-BE49-F238E27FC236}">
                <a16:creationId xmlns:a16="http://schemas.microsoft.com/office/drawing/2014/main" id="{0F79FB48-2D6D-4FEF-96E0-CF0E280A964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837" indent="-285706">
              <a:defRPr kumimoji="1">
                <a:solidFill>
                  <a:schemeClr val="tx1"/>
                </a:solidFill>
                <a:latin typeface="Calibri" panose="020F0502020204030204" pitchFamily="34" charset="0"/>
                <a:ea typeface="ＭＳ Ｐゴシック" panose="020B0600070205080204" pitchFamily="50" charset="-128"/>
              </a:defRPr>
            </a:lvl2pPr>
            <a:lvl3pPr marL="1142826" indent="-228566">
              <a:defRPr kumimoji="1">
                <a:solidFill>
                  <a:schemeClr val="tx1"/>
                </a:solidFill>
                <a:latin typeface="Calibri" panose="020F0502020204030204" pitchFamily="34" charset="0"/>
                <a:ea typeface="ＭＳ Ｐゴシック" panose="020B0600070205080204" pitchFamily="50" charset="-128"/>
              </a:defRPr>
            </a:lvl3pPr>
            <a:lvl4pPr marL="1599956" indent="-228566">
              <a:defRPr kumimoji="1">
                <a:solidFill>
                  <a:schemeClr val="tx1"/>
                </a:solidFill>
                <a:latin typeface="Calibri" panose="020F0502020204030204" pitchFamily="34" charset="0"/>
                <a:ea typeface="ＭＳ Ｐゴシック" panose="020B0600070205080204" pitchFamily="50" charset="-128"/>
              </a:defRPr>
            </a:lvl4pPr>
            <a:lvl5pPr marL="2057086" indent="-228566">
              <a:defRPr kumimoji="1">
                <a:solidFill>
                  <a:schemeClr val="tx1"/>
                </a:solidFill>
                <a:latin typeface="Calibri" panose="020F0502020204030204" pitchFamily="34" charset="0"/>
                <a:ea typeface="ＭＳ Ｐゴシック" panose="020B0600070205080204" pitchFamily="50" charset="-128"/>
              </a:defRPr>
            </a:lvl5pPr>
            <a:lvl6pPr marL="2514216"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34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847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560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174912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4CF88C2-5F91-4974-BA4F-8DB8376ED8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14290259-0C84-4C92-BADF-B5A803249D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ja-JP" dirty="0"/>
              <a:t>ふたつめに見当識障害という症状があります。時間や場所を把握する脳の機能が低下することで</a:t>
            </a:r>
            <a:r>
              <a:rPr lang="ja-JP" altLang="en-US" dirty="0"/>
              <a:t>、</a:t>
            </a:r>
            <a:endParaRPr lang="en-US" altLang="ja-JP" dirty="0"/>
          </a:p>
          <a:p>
            <a:r>
              <a:rPr lang="ja-JP" altLang="ja-JP" dirty="0"/>
              <a:t>時間や場所がわかりにくくなります。</a:t>
            </a:r>
          </a:p>
          <a:p>
            <a:r>
              <a:rPr lang="ja-JP" altLang="ja-JP" dirty="0"/>
              <a:t>時間の感覚がわからなくなることで朝と夜を間違ってしまったり</a:t>
            </a:r>
            <a:r>
              <a:rPr lang="ja-JP" altLang="en-US" dirty="0"/>
              <a:t>、</a:t>
            </a:r>
            <a:r>
              <a:rPr lang="ja-JP" altLang="ja-JP" dirty="0"/>
              <a:t>季節がわかりにくくなることがあります。また</a:t>
            </a:r>
            <a:r>
              <a:rPr lang="ja-JP" altLang="en-US" dirty="0"/>
              <a:t>、</a:t>
            </a:r>
            <a:r>
              <a:rPr lang="ja-JP" altLang="ja-JP" dirty="0"/>
              <a:t>場所の見当識が障害されることで慣れた場所でも道に迷ってしまうことがでてきたり</a:t>
            </a:r>
            <a:r>
              <a:rPr lang="ja-JP" altLang="en-US" dirty="0"/>
              <a:t>、</a:t>
            </a:r>
            <a:r>
              <a:rPr lang="ja-JP" altLang="ja-JP" dirty="0"/>
              <a:t>さらに病気がすすむと</a:t>
            </a:r>
            <a:r>
              <a:rPr lang="ja-JP" altLang="en-US" dirty="0"/>
              <a:t>、</a:t>
            </a:r>
            <a:r>
              <a:rPr lang="ja-JP" altLang="ja-JP" dirty="0"/>
              <a:t>人に対する見当識障害も起こり</a:t>
            </a:r>
            <a:r>
              <a:rPr lang="ja-JP" altLang="en-US" dirty="0"/>
              <a:t>、</a:t>
            </a:r>
            <a:r>
              <a:rPr lang="ja-JP" altLang="ja-JP" dirty="0"/>
              <a:t>まわりの人が誰だかわからなくなることも起こってきます。</a:t>
            </a:r>
            <a:endParaRPr lang="en-US" altLang="ja-JP" dirty="0"/>
          </a:p>
          <a:p>
            <a:r>
              <a:rPr lang="ja-JP" altLang="en-US" dirty="0"/>
              <a:t>バスに乗っても、今どこを走っているのかわからなくなり、降りられなかったり、混乱されたりということも起こるかもしれません。</a:t>
            </a:r>
            <a:endParaRPr lang="ja-JP" altLang="ja-JP" dirty="0"/>
          </a:p>
          <a:p>
            <a:r>
              <a:rPr lang="en-US" altLang="ja-JP" dirty="0"/>
              <a:t> </a:t>
            </a:r>
            <a:endParaRPr lang="ja-JP" altLang="ja-JP" dirty="0"/>
          </a:p>
          <a:p>
            <a:endParaRPr lang="en-US" altLang="ja-JP" dirty="0"/>
          </a:p>
        </p:txBody>
      </p:sp>
      <p:sp>
        <p:nvSpPr>
          <p:cNvPr id="40964" name="日付プレースホルダー 3">
            <a:extLst>
              <a:ext uri="{FF2B5EF4-FFF2-40B4-BE49-F238E27FC236}">
                <a16:creationId xmlns:a16="http://schemas.microsoft.com/office/drawing/2014/main" id="{CF6F1D52-B489-467A-843D-C041666E26C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837" indent="-285706">
              <a:defRPr kumimoji="1">
                <a:solidFill>
                  <a:schemeClr val="tx1"/>
                </a:solidFill>
                <a:latin typeface="Calibri" panose="020F0502020204030204" pitchFamily="34" charset="0"/>
                <a:ea typeface="ＭＳ Ｐゴシック" panose="020B0600070205080204" pitchFamily="50" charset="-128"/>
              </a:defRPr>
            </a:lvl2pPr>
            <a:lvl3pPr marL="1142826" indent="-228566">
              <a:defRPr kumimoji="1">
                <a:solidFill>
                  <a:schemeClr val="tx1"/>
                </a:solidFill>
                <a:latin typeface="Calibri" panose="020F0502020204030204" pitchFamily="34" charset="0"/>
                <a:ea typeface="ＭＳ Ｐゴシック" panose="020B0600070205080204" pitchFamily="50" charset="-128"/>
              </a:defRPr>
            </a:lvl3pPr>
            <a:lvl4pPr marL="1599956" indent="-228566">
              <a:defRPr kumimoji="1">
                <a:solidFill>
                  <a:schemeClr val="tx1"/>
                </a:solidFill>
                <a:latin typeface="Calibri" panose="020F0502020204030204" pitchFamily="34" charset="0"/>
                <a:ea typeface="ＭＳ Ｐゴシック" panose="020B0600070205080204" pitchFamily="50" charset="-128"/>
              </a:defRPr>
            </a:lvl4pPr>
            <a:lvl5pPr marL="2057086" indent="-228566">
              <a:defRPr kumimoji="1">
                <a:solidFill>
                  <a:schemeClr val="tx1"/>
                </a:solidFill>
                <a:latin typeface="Calibri" panose="020F0502020204030204" pitchFamily="34" charset="0"/>
                <a:ea typeface="ＭＳ Ｐゴシック" panose="020B0600070205080204" pitchFamily="50" charset="-128"/>
              </a:defRPr>
            </a:lvl5pPr>
            <a:lvl6pPr marL="2514216"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34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847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560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185813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59184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3540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06101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17435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727738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60549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40671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2023/06/28</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548271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2023/06/28</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91355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2023/06/28</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91235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65704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64965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59493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167349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98259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99183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60735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r>
              <a:rPr kumimoji="1" lang="en-US" altLang="ja-JP"/>
              <a:t>2023/06/28</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07935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kumimoji="1" lang="en-US" altLang="ja-JP"/>
              <a:t>2023/06/28</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97799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2023/06/28</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0201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5305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72232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kumimoji="1" lang="en-US" altLang="ja-JP"/>
              <a:t>2023/06/28</a:t>
            </a:r>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7514648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2023/06/28</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4649723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tmp"/><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tmp"/><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5.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image" Target="../media/image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xml"/><Relationship Id="rId13" Type="http://schemas.microsoft.com/office/2007/relationships/hdphoto" Target="../media/hdphoto1.wdp"/><Relationship Id="rId3" Type="http://schemas.openxmlformats.org/officeDocument/2006/relationships/image" Target="../media/image26.png"/><Relationship Id="rId7" Type="http://schemas.openxmlformats.org/officeDocument/2006/relationships/diagramData" Target="../diagrams/data1.xml"/><Relationship Id="rId12"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7.png"/><Relationship Id="rId9" Type="http://schemas.openxmlformats.org/officeDocument/2006/relationships/diagramQuickStyle" Target="../diagrams/quickStyle1.xml"/><Relationship Id="rId1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2.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mp"/><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2B512BFF-DBED-49E8-A4DE-44CAE591BB5F}"/>
              </a:ext>
            </a:extLst>
          </p:cNvPr>
          <p:cNvSpPr txBox="1">
            <a:spLocks/>
          </p:cNvSpPr>
          <p:nvPr/>
        </p:nvSpPr>
        <p:spPr>
          <a:xfrm>
            <a:off x="973667" y="411146"/>
            <a:ext cx="10380133" cy="9652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dirty="0">
                <a:solidFill>
                  <a:srgbClr val="FF6600"/>
                </a:solidFill>
                <a:latin typeface="Meiryo UI" panose="020B0604030504040204" pitchFamily="50" charset="-128"/>
                <a:ea typeface="Meiryo UI" panose="020B0604030504040204" pitchFamily="50" charset="-128"/>
              </a:rPr>
              <a:t>認知症サポーター養成講座</a:t>
            </a:r>
          </a:p>
        </p:txBody>
      </p:sp>
      <p:grpSp>
        <p:nvGrpSpPr>
          <p:cNvPr id="7" name="グループ化 6">
            <a:extLst>
              <a:ext uri="{FF2B5EF4-FFF2-40B4-BE49-F238E27FC236}">
                <a16:creationId xmlns:a16="http://schemas.microsoft.com/office/drawing/2014/main" id="{E060E510-C677-4C70-9A04-A28710E43ABA}"/>
              </a:ext>
            </a:extLst>
          </p:cNvPr>
          <p:cNvGrpSpPr/>
          <p:nvPr/>
        </p:nvGrpSpPr>
        <p:grpSpPr>
          <a:xfrm>
            <a:off x="4120196" y="2873620"/>
            <a:ext cx="3951607" cy="3665292"/>
            <a:chOff x="7044476" y="2057400"/>
            <a:chExt cx="2615184" cy="2743200"/>
          </a:xfrm>
        </p:grpSpPr>
        <p:pic>
          <p:nvPicPr>
            <p:cNvPr id="10" name="図 9">
              <a:extLst>
                <a:ext uri="{FF2B5EF4-FFF2-40B4-BE49-F238E27FC236}">
                  <a16:creationId xmlns:a16="http://schemas.microsoft.com/office/drawing/2014/main" id="{A77AEA54-70C8-471B-9B68-C114A03B3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476" y="2057400"/>
              <a:ext cx="2615184" cy="2743200"/>
            </a:xfrm>
            <a:prstGeom prst="rect">
              <a:avLst/>
            </a:prstGeom>
          </p:spPr>
        </p:pic>
        <p:sp>
          <p:nvSpPr>
            <p:cNvPr id="11" name="楕円 10">
              <a:extLst>
                <a:ext uri="{FF2B5EF4-FFF2-40B4-BE49-F238E27FC236}">
                  <a16:creationId xmlns:a16="http://schemas.microsoft.com/office/drawing/2014/main" id="{A4DD518F-4BD6-41F1-A2F2-ABC8961F2247}"/>
                </a:ext>
              </a:extLst>
            </p:cNvPr>
            <p:cNvSpPr/>
            <p:nvPr/>
          </p:nvSpPr>
          <p:spPr>
            <a:xfrm>
              <a:off x="7646503" y="2794821"/>
              <a:ext cx="1404731" cy="1273596"/>
            </a:xfrm>
            <a:prstGeom prst="ellipse">
              <a:avLst/>
            </a:prstGeom>
            <a:noFill/>
            <a:ln w="1143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AB562A44-8D67-4E33-8C51-EA9D7815C413}"/>
              </a:ext>
            </a:extLst>
          </p:cNvPr>
          <p:cNvSpPr txBox="1">
            <a:spLocks/>
          </p:cNvSpPr>
          <p:nvPr/>
        </p:nvSpPr>
        <p:spPr>
          <a:xfrm>
            <a:off x="1724889" y="1114822"/>
            <a:ext cx="8877688" cy="1300796"/>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7500"/>
              </a:lnSpc>
            </a:pPr>
            <a:r>
              <a:rPr lang="ja-JP" altLang="en-US" sz="24000" dirty="0">
                <a:latin typeface="+mj-ea"/>
              </a:rPr>
              <a:t>～認知症の人とともに～</a:t>
            </a:r>
            <a:endParaRPr lang="en-US" altLang="ja-JP" sz="24000" dirty="0">
              <a:latin typeface="+mj-ea"/>
            </a:endParaRPr>
          </a:p>
          <a:p>
            <a:pPr>
              <a:lnSpc>
                <a:spcPct val="120000"/>
              </a:lnSpc>
            </a:pPr>
            <a:r>
              <a:rPr lang="en-US" altLang="ja-JP" sz="12800" dirty="0">
                <a:solidFill>
                  <a:srgbClr val="FF6600"/>
                </a:solidFill>
                <a:latin typeface="+mj-ea"/>
              </a:rPr>
              <a:t>for</a:t>
            </a:r>
            <a:r>
              <a:rPr lang="ja-JP" altLang="en-US" sz="12800" dirty="0">
                <a:solidFill>
                  <a:srgbClr val="FF6600"/>
                </a:solidFill>
                <a:latin typeface="+mj-ea"/>
              </a:rPr>
              <a:t> </a:t>
            </a:r>
            <a:r>
              <a:rPr lang="ja-JP" altLang="en-US" sz="14400" dirty="0">
                <a:solidFill>
                  <a:srgbClr val="FF6600"/>
                </a:solidFill>
                <a:latin typeface="+mj-ea"/>
              </a:rPr>
              <a:t>●●中学校●年生</a:t>
            </a:r>
            <a:endParaRPr lang="en-US" altLang="ja-JP" sz="14400" dirty="0">
              <a:solidFill>
                <a:srgbClr val="FF6600"/>
              </a:solidFill>
              <a:latin typeface="+mj-ea"/>
            </a:endParaRPr>
          </a:p>
          <a:p>
            <a:pPr>
              <a:lnSpc>
                <a:spcPts val="7500"/>
              </a:lnSpc>
            </a:pPr>
            <a:endParaRPr lang="en-US" altLang="ja-JP" sz="4000" dirty="0">
              <a:latin typeface="+mj-ea"/>
            </a:endParaRPr>
          </a:p>
          <a:p>
            <a:pPr>
              <a:lnSpc>
                <a:spcPts val="7500"/>
              </a:lnSpc>
            </a:pPr>
            <a:endParaRPr lang="ja-JP" altLang="en-US" sz="1600" dirty="0">
              <a:latin typeface="+mj-ea"/>
            </a:endParaRPr>
          </a:p>
        </p:txBody>
      </p:sp>
      <p:sp>
        <p:nvSpPr>
          <p:cNvPr id="2" name="スライド番号プレースホルダー 1">
            <a:extLst>
              <a:ext uri="{FF2B5EF4-FFF2-40B4-BE49-F238E27FC236}">
                <a16:creationId xmlns:a16="http://schemas.microsoft.com/office/drawing/2014/main" id="{665B6043-4B35-EE4B-4D06-44F17A2593EC}"/>
              </a:ext>
            </a:extLst>
          </p:cNvPr>
          <p:cNvSpPr>
            <a:spLocks noGrp="1"/>
          </p:cNvSpPr>
          <p:nvPr>
            <p:ph type="sldNum" sz="quarter" idx="12"/>
          </p:nvPr>
        </p:nvSpPr>
        <p:spPr/>
        <p:txBody>
          <a:bodyPr/>
          <a:lstStyle/>
          <a:p>
            <a:fld id="{7BCE676F-4151-4FB9-8059-CF37FC457274}" type="slidenum">
              <a:rPr kumimoji="1" lang="ja-JP" altLang="en-US" smtClean="0"/>
              <a:t>1</a:t>
            </a:fld>
            <a:endParaRPr kumimoji="1" lang="ja-JP" altLang="en-US"/>
          </a:p>
        </p:txBody>
      </p:sp>
      <p:pic>
        <p:nvPicPr>
          <p:cNvPr id="3" name="Picture 2" descr="クレヨン塗り（星）暖色 – 【てがきですのβ!】かわいい・ゆるい無料イラスト">
            <a:extLst>
              <a:ext uri="{FF2B5EF4-FFF2-40B4-BE49-F238E27FC236}">
                <a16:creationId xmlns:a16="http://schemas.microsoft.com/office/drawing/2014/main" id="{95527C8F-9523-E963-AB57-F3BA015369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58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C2D7B-3315-424B-A8FC-FE466AE130DF}"/>
              </a:ext>
            </a:extLst>
          </p:cNvPr>
          <p:cNvSpPr>
            <a:spLocks noGrp="1"/>
          </p:cNvSpPr>
          <p:nvPr>
            <p:ph type="title"/>
          </p:nvPr>
        </p:nvSpPr>
        <p:spPr>
          <a:xfrm>
            <a:off x="675409" y="4195406"/>
            <a:ext cx="10841182" cy="1325563"/>
          </a:xfrm>
        </p:spPr>
        <p:txBody>
          <a:bodyPr>
            <a:noAutofit/>
          </a:bodyPr>
          <a:lstStyle/>
          <a:p>
            <a:r>
              <a:rPr lang="ja-JP" altLang="en-US" sz="4800" b="1" dirty="0">
                <a:latin typeface="+mj-ea"/>
              </a:rPr>
              <a:t>２　認知症について理解する</a:t>
            </a:r>
            <a:endParaRPr kumimoji="1" lang="ja-JP" altLang="en-US" sz="4800" b="1" dirty="0">
              <a:latin typeface="+mj-ea"/>
            </a:endParaRPr>
          </a:p>
        </p:txBody>
      </p:sp>
      <p:sp>
        <p:nvSpPr>
          <p:cNvPr id="4" name="スライド番号プレースホルダー 3">
            <a:extLst>
              <a:ext uri="{FF2B5EF4-FFF2-40B4-BE49-F238E27FC236}">
                <a16:creationId xmlns:a16="http://schemas.microsoft.com/office/drawing/2014/main" id="{70D35788-F96E-4974-82AF-8A15397554C4}"/>
              </a:ext>
            </a:extLst>
          </p:cNvPr>
          <p:cNvSpPr>
            <a:spLocks noGrp="1"/>
          </p:cNvSpPr>
          <p:nvPr>
            <p:ph type="sldNum" sz="quarter" idx="12"/>
          </p:nvPr>
        </p:nvSpPr>
        <p:spPr/>
        <p:txBody>
          <a:bodyPr/>
          <a:lstStyle/>
          <a:p>
            <a:fld id="{7BCE676F-4151-4FB9-8059-CF37FC457274}" type="slidenum">
              <a:rPr kumimoji="1" lang="ja-JP" altLang="en-US" smtClean="0"/>
              <a:t>10</a:t>
            </a:fld>
            <a:endParaRPr kumimoji="1" lang="ja-JP" altLang="en-US"/>
          </a:p>
        </p:txBody>
      </p:sp>
      <p:pic>
        <p:nvPicPr>
          <p:cNvPr id="3" name="図 5" descr="認知症サポーターキャラバンのロゴマークのロバ">
            <a:extLst>
              <a:ext uri="{FF2B5EF4-FFF2-40B4-BE49-F238E27FC236}">
                <a16:creationId xmlns:a16="http://schemas.microsoft.com/office/drawing/2014/main" id="{EAC0EF3E-ADB4-5239-7F69-8F94A555C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70444"/>
            <a:ext cx="258127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クレヨン塗り（星）暖色 – 【てがきですのβ!】かわいい・ゆるい無料イラスト">
            <a:extLst>
              <a:ext uri="{FF2B5EF4-FFF2-40B4-BE49-F238E27FC236}">
                <a16:creationId xmlns:a16="http://schemas.microsoft.com/office/drawing/2014/main" id="{DA1B8430-7D85-7BA1-1486-6ADE038640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90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8EDB69DE-A72B-4547-9F1C-C4EDFFDA11A5}"/>
              </a:ext>
            </a:extLst>
          </p:cNvPr>
          <p:cNvSpPr txBox="1">
            <a:spLocks noChangeArrowheads="1"/>
          </p:cNvSpPr>
          <p:nvPr/>
        </p:nvSpPr>
        <p:spPr bwMode="auto">
          <a:xfrm>
            <a:off x="936172" y="1352213"/>
            <a:ext cx="10319656" cy="106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000">
                <a:solidFill>
                  <a:srgbClr val="FFCCFF"/>
                </a:solidFill>
                <a:latin typeface="Times New Roman" pitchFamily="18" charset="0"/>
                <a:ea typeface="ＭＳ Ｐ明朝" pitchFamily="18" charset="-128"/>
              </a:defRPr>
            </a:lvl1pPr>
            <a:lvl2pPr marL="742950" indent="-285750" eaLnBrk="0" hangingPunct="0">
              <a:defRPr kumimoji="1" sz="1000">
                <a:solidFill>
                  <a:srgbClr val="FFCCFF"/>
                </a:solidFill>
                <a:latin typeface="Times New Roman" pitchFamily="18" charset="0"/>
                <a:ea typeface="ＭＳ Ｐ明朝" pitchFamily="18" charset="-128"/>
              </a:defRPr>
            </a:lvl2pPr>
            <a:lvl3pPr marL="1143000" indent="-228600" eaLnBrk="0" hangingPunct="0">
              <a:defRPr kumimoji="1" sz="1000">
                <a:solidFill>
                  <a:srgbClr val="FFCCFF"/>
                </a:solidFill>
                <a:latin typeface="Times New Roman" pitchFamily="18" charset="0"/>
                <a:ea typeface="ＭＳ Ｐ明朝" pitchFamily="18" charset="-128"/>
              </a:defRPr>
            </a:lvl3pPr>
            <a:lvl4pPr marL="1600200" indent="-228600" eaLnBrk="0" hangingPunct="0">
              <a:defRPr kumimoji="1" sz="1000">
                <a:solidFill>
                  <a:srgbClr val="FFCCFF"/>
                </a:solidFill>
                <a:latin typeface="Times New Roman" pitchFamily="18" charset="0"/>
                <a:ea typeface="ＭＳ Ｐ明朝" pitchFamily="18" charset="-128"/>
              </a:defRPr>
            </a:lvl4pPr>
            <a:lvl5pPr marL="2057400" indent="-228600" eaLnBrk="0" hangingPunct="0">
              <a:defRPr kumimoji="1" sz="1000">
                <a:solidFill>
                  <a:srgbClr val="FFCCFF"/>
                </a:solidFill>
                <a:latin typeface="Times New Roman" pitchFamily="18" charset="0"/>
                <a:ea typeface="ＭＳ Ｐ明朝" pitchFamily="18" charset="-128"/>
              </a:defRPr>
            </a:lvl5pPr>
            <a:lvl6pPr marL="25146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6pPr>
            <a:lvl7pPr marL="29718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7pPr>
            <a:lvl8pPr marL="34290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8pPr>
            <a:lvl9pPr marL="38862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9pPr>
          </a:lstStyle>
          <a:p>
            <a:pPr eaLnBrk="1" hangingPunct="1">
              <a:lnSpc>
                <a:spcPts val="3800"/>
              </a:lnSpc>
              <a:defRPr/>
            </a:pPr>
            <a:r>
              <a:rPr lang="ja-JP" altLang="en-US" sz="4000" b="1" dirty="0">
                <a:solidFill>
                  <a:schemeClr val="tx1"/>
                </a:solidFill>
                <a:latin typeface="+mn-ea"/>
                <a:ea typeface="+mn-ea"/>
              </a:rPr>
              <a:t>脳の病気など</a:t>
            </a:r>
            <a:r>
              <a:rPr lang="ja-JP" altLang="en-US" sz="3200" dirty="0">
                <a:solidFill>
                  <a:schemeClr val="tx1"/>
                </a:solidFill>
                <a:latin typeface="+mn-ea"/>
                <a:ea typeface="+mn-ea"/>
              </a:rPr>
              <a:t>のさまざまな原因で、脳に変化が起こり、</a:t>
            </a:r>
            <a:endParaRPr lang="en-US" altLang="ja-JP" sz="3200" dirty="0">
              <a:solidFill>
                <a:schemeClr val="tx1"/>
              </a:solidFill>
              <a:latin typeface="+mn-ea"/>
              <a:ea typeface="+mn-ea"/>
            </a:endParaRPr>
          </a:p>
          <a:p>
            <a:pPr eaLnBrk="1" hangingPunct="1">
              <a:lnSpc>
                <a:spcPts val="3800"/>
              </a:lnSpc>
              <a:defRPr/>
            </a:pPr>
            <a:r>
              <a:rPr lang="ja-JP" altLang="en-US" sz="3200" dirty="0">
                <a:solidFill>
                  <a:schemeClr val="tx1"/>
                </a:solidFill>
                <a:latin typeface="+mn-ea"/>
                <a:ea typeface="+mn-ea"/>
              </a:rPr>
              <a:t>生活のしづらさを体験するようになる状態をいいます。</a:t>
            </a:r>
          </a:p>
        </p:txBody>
      </p:sp>
      <p:sp>
        <p:nvSpPr>
          <p:cNvPr id="7" name="タイトル 1">
            <a:extLst>
              <a:ext uri="{FF2B5EF4-FFF2-40B4-BE49-F238E27FC236}">
                <a16:creationId xmlns:a16="http://schemas.microsoft.com/office/drawing/2014/main" id="{4E2AF6C1-2A90-4A1F-A744-162EE009E9C2}"/>
              </a:ext>
            </a:extLst>
          </p:cNvPr>
          <p:cNvSpPr>
            <a:spLocks noGrp="1"/>
          </p:cNvSpPr>
          <p:nvPr>
            <p:ph type="title"/>
          </p:nvPr>
        </p:nvSpPr>
        <p:spPr>
          <a:xfrm>
            <a:off x="508001" y="26650"/>
            <a:ext cx="11683999" cy="1325563"/>
          </a:xfrm>
        </p:spPr>
        <p:txBody>
          <a:bodyPr>
            <a:normAutofit/>
          </a:bodyPr>
          <a:lstStyle/>
          <a:p>
            <a:r>
              <a:rPr lang="ja-JP" altLang="en-US" sz="4800" b="1" dirty="0">
                <a:latin typeface="+mn-ea"/>
                <a:ea typeface="+mn-ea"/>
                <a:cs typeface="Meiryo UI" panose="020B0604030504040204" pitchFamily="50" charset="-128"/>
              </a:rPr>
              <a:t> 認知症とは</a:t>
            </a:r>
          </a:p>
        </p:txBody>
      </p:sp>
      <p:sp>
        <p:nvSpPr>
          <p:cNvPr id="4" name="スライド番号プレースホルダー 3">
            <a:extLst>
              <a:ext uri="{FF2B5EF4-FFF2-40B4-BE49-F238E27FC236}">
                <a16:creationId xmlns:a16="http://schemas.microsoft.com/office/drawing/2014/main" id="{C7BC0F0F-5AA6-0E6E-6447-7B66EA57F08A}"/>
              </a:ext>
            </a:extLst>
          </p:cNvPr>
          <p:cNvSpPr>
            <a:spLocks noGrp="1"/>
          </p:cNvSpPr>
          <p:nvPr>
            <p:ph type="sldNum" sz="quarter" idx="12"/>
          </p:nvPr>
        </p:nvSpPr>
        <p:spPr/>
        <p:txBody>
          <a:bodyPr/>
          <a:lstStyle/>
          <a:p>
            <a:fld id="{7BCE676F-4151-4FB9-8059-CF37FC457274}" type="slidenum">
              <a:rPr kumimoji="1" lang="ja-JP" altLang="en-US" smtClean="0"/>
              <a:t>11</a:t>
            </a:fld>
            <a:endParaRPr kumimoji="1" lang="ja-JP" altLang="en-US"/>
          </a:p>
        </p:txBody>
      </p:sp>
      <p:pic>
        <p:nvPicPr>
          <p:cNvPr id="8" name="Picture 2" descr="クレヨン塗り（星）暖色 – 【てがきですのβ!】かわいい・ゆるい無料イラスト">
            <a:extLst>
              <a:ext uri="{FF2B5EF4-FFF2-40B4-BE49-F238E27FC236}">
                <a16:creationId xmlns:a16="http://schemas.microsoft.com/office/drawing/2014/main" id="{05002B12-5FAA-6834-3901-69517C58AB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0A8D434-96F7-86A0-7175-99A23F5E94D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8001" y="2646958"/>
            <a:ext cx="5286705" cy="4074517"/>
          </a:xfrm>
          <a:noFill/>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思考の吹き出し: 雲形 9">
            <a:extLst>
              <a:ext uri="{FF2B5EF4-FFF2-40B4-BE49-F238E27FC236}">
                <a16:creationId xmlns:a16="http://schemas.microsoft.com/office/drawing/2014/main" id="{3293F31A-C96D-C5AD-0EF5-4AD92A8B7412}"/>
              </a:ext>
            </a:extLst>
          </p:cNvPr>
          <p:cNvSpPr/>
          <p:nvPr/>
        </p:nvSpPr>
        <p:spPr>
          <a:xfrm>
            <a:off x="5794706" y="2435945"/>
            <a:ext cx="6018235" cy="2022418"/>
          </a:xfrm>
          <a:prstGeom prst="cloudCallout">
            <a:avLst>
              <a:gd name="adj1" fmla="val -47829"/>
              <a:gd name="adj2" fmla="val 53500"/>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原因となる脳の病気は他にもたくさんあります。</a:t>
            </a:r>
            <a:endParaRPr kumimoji="1" lang="en-US" altLang="ja-JP" sz="2800" dirty="0"/>
          </a:p>
        </p:txBody>
      </p:sp>
      <p:sp>
        <p:nvSpPr>
          <p:cNvPr id="13" name="思考の吹き出し: 雲形 12">
            <a:extLst>
              <a:ext uri="{FF2B5EF4-FFF2-40B4-BE49-F238E27FC236}">
                <a16:creationId xmlns:a16="http://schemas.microsoft.com/office/drawing/2014/main" id="{2E449C36-B23E-5AB6-E676-164FD89A0B8B}"/>
              </a:ext>
            </a:extLst>
          </p:cNvPr>
          <p:cNvSpPr/>
          <p:nvPr/>
        </p:nvSpPr>
        <p:spPr>
          <a:xfrm>
            <a:off x="5794706" y="4458363"/>
            <a:ext cx="5889293" cy="2248271"/>
          </a:xfrm>
          <a:prstGeom prst="cloudCallout">
            <a:avLst>
              <a:gd name="adj1" fmla="val -54550"/>
              <a:gd name="adj2" fmla="val -35285"/>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脳に変化が起こる部分により、出てくる症状が違ってきます。</a:t>
            </a:r>
            <a:endParaRPr kumimoji="1" lang="en-US" altLang="ja-JP" sz="2800" dirty="0">
              <a:solidFill>
                <a:schemeClr val="tx1"/>
              </a:solidFill>
            </a:endParaRPr>
          </a:p>
        </p:txBody>
      </p:sp>
    </p:spTree>
    <p:extLst>
      <p:ext uri="{BB962C8B-B14F-4D97-AF65-F5344CB8AC3E}">
        <p14:creationId xmlns:p14="http://schemas.microsoft.com/office/powerpoint/2010/main" val="166056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F4C76-2483-E66D-7E0A-C54D24F22C16}"/>
              </a:ext>
            </a:extLst>
          </p:cNvPr>
          <p:cNvSpPr>
            <a:spLocks noGrp="1"/>
          </p:cNvSpPr>
          <p:nvPr>
            <p:ph type="title"/>
          </p:nvPr>
        </p:nvSpPr>
        <p:spPr/>
        <p:txBody>
          <a:bodyPr/>
          <a:lstStyle/>
          <a:p>
            <a:r>
              <a:rPr kumimoji="1" lang="ja-JP" altLang="en-US" b="1" dirty="0"/>
              <a:t>認知症の</a:t>
            </a:r>
            <a:r>
              <a:rPr kumimoji="1" lang="en-US" altLang="ja-JP" b="1" dirty="0"/>
              <a:t>2</a:t>
            </a:r>
            <a:r>
              <a:rPr kumimoji="1" lang="ja-JP" altLang="en-US" b="1" dirty="0"/>
              <a:t>つの症状</a:t>
            </a:r>
          </a:p>
        </p:txBody>
      </p:sp>
      <p:sp>
        <p:nvSpPr>
          <p:cNvPr id="3" name="コンテンツ プレースホルダー 2">
            <a:extLst>
              <a:ext uri="{FF2B5EF4-FFF2-40B4-BE49-F238E27FC236}">
                <a16:creationId xmlns:a16="http://schemas.microsoft.com/office/drawing/2014/main" id="{CEE9D97F-BD98-F681-D99D-17EC7AB34E12}"/>
              </a:ext>
            </a:extLst>
          </p:cNvPr>
          <p:cNvSpPr>
            <a:spLocks noGrp="1"/>
          </p:cNvSpPr>
          <p:nvPr>
            <p:ph idx="1"/>
          </p:nvPr>
        </p:nvSpPr>
        <p:spPr>
          <a:xfrm>
            <a:off x="838200" y="1451183"/>
            <a:ext cx="8804564" cy="1121351"/>
          </a:xfrm>
          <a:solidFill>
            <a:srgbClr val="FFFF66"/>
          </a:solidFill>
        </p:spPr>
        <p:txBody>
          <a:bodyPr/>
          <a:lstStyle/>
          <a:p>
            <a:pPr marL="0" indent="0">
              <a:buNone/>
            </a:pPr>
            <a:r>
              <a:rPr kumimoji="1" lang="ja-JP" altLang="en-US" sz="3600" dirty="0"/>
              <a:t>認知機能障害</a:t>
            </a:r>
            <a:r>
              <a:rPr kumimoji="1" lang="en-US" altLang="ja-JP" sz="3600" dirty="0"/>
              <a:t>〈</a:t>
            </a:r>
            <a:r>
              <a:rPr kumimoji="1" lang="ja-JP" altLang="en-US" sz="3600" dirty="0"/>
              <a:t>中核症状</a:t>
            </a:r>
            <a:r>
              <a:rPr kumimoji="1" lang="en-US" altLang="ja-JP" sz="3600" dirty="0"/>
              <a:t>〉</a:t>
            </a:r>
          </a:p>
          <a:p>
            <a:pPr marL="0" indent="0">
              <a:buNone/>
            </a:pPr>
            <a:r>
              <a:rPr kumimoji="1" lang="ja-JP" altLang="en-US" dirty="0"/>
              <a:t>病気などで、脳に起こった変化により、現れる症状</a:t>
            </a:r>
            <a:endParaRPr kumimoji="1" lang="en-US" altLang="ja-JP" dirty="0"/>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79F1CFB4-F9B2-431D-4DCD-1EE4A8AAFAD2}"/>
              </a:ext>
            </a:extLst>
          </p:cNvPr>
          <p:cNvSpPr>
            <a:spLocks noGrp="1"/>
          </p:cNvSpPr>
          <p:nvPr>
            <p:ph type="sldNum" sz="quarter" idx="12"/>
          </p:nvPr>
        </p:nvSpPr>
        <p:spPr/>
        <p:txBody>
          <a:bodyPr/>
          <a:lstStyle/>
          <a:p>
            <a:fld id="{7BCE676F-4151-4FB9-8059-CF37FC457274}" type="slidenum">
              <a:rPr kumimoji="1" lang="ja-JP" altLang="en-US" smtClean="0"/>
              <a:t>12</a:t>
            </a:fld>
            <a:endParaRPr kumimoji="1" lang="ja-JP" altLang="en-US"/>
          </a:p>
        </p:txBody>
      </p:sp>
      <p:sp>
        <p:nvSpPr>
          <p:cNvPr id="6" name="コンテンツ プレースホルダー 2">
            <a:extLst>
              <a:ext uri="{FF2B5EF4-FFF2-40B4-BE49-F238E27FC236}">
                <a16:creationId xmlns:a16="http://schemas.microsoft.com/office/drawing/2014/main" id="{1C71C1C6-19E9-530D-D083-8BF2F9F4D5F1}"/>
              </a:ext>
            </a:extLst>
          </p:cNvPr>
          <p:cNvSpPr txBox="1">
            <a:spLocks/>
          </p:cNvSpPr>
          <p:nvPr/>
        </p:nvSpPr>
        <p:spPr>
          <a:xfrm>
            <a:off x="838200" y="4353153"/>
            <a:ext cx="8804564" cy="1121351"/>
          </a:xfrm>
          <a:prstGeom prst="rect">
            <a:avLst/>
          </a:prstGeom>
          <a:solidFill>
            <a:srgbClr val="FFFF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t>行動・心理症状（</a:t>
            </a:r>
            <a:r>
              <a:rPr lang="en-US" altLang="ja-JP" sz="3600" dirty="0"/>
              <a:t>BPSD</a:t>
            </a:r>
            <a:r>
              <a:rPr lang="ja-JP" altLang="en-US" sz="3600" dirty="0"/>
              <a:t>）</a:t>
            </a:r>
            <a:endParaRPr lang="en-US" altLang="ja-JP" sz="3600" dirty="0"/>
          </a:p>
          <a:p>
            <a:pPr marL="0" indent="0">
              <a:buFont typeface="Arial" panose="020B0604020202020204" pitchFamily="34" charset="0"/>
              <a:buNone/>
            </a:pPr>
            <a:r>
              <a:rPr lang="ja-JP" altLang="en-US" dirty="0"/>
              <a:t>心の状態や性格、環境によって起こる症状</a:t>
            </a:r>
            <a:endParaRPr lang="en-US" altLang="ja-JP" dirty="0"/>
          </a:p>
          <a:p>
            <a:pPr marL="0" indent="0">
              <a:buFont typeface="Arial" panose="020B0604020202020204" pitchFamily="34" charset="0"/>
              <a:buNone/>
            </a:pPr>
            <a:endParaRPr lang="ja-JP" altLang="en-US" dirty="0"/>
          </a:p>
        </p:txBody>
      </p:sp>
      <p:pic>
        <p:nvPicPr>
          <p:cNvPr id="7" name="Picture 2" descr="クレヨン塗り（星）暖色 – 【てがきですのβ!】かわいい・ゆるい無料イラスト">
            <a:extLst>
              <a:ext uri="{FF2B5EF4-FFF2-40B4-BE49-F238E27FC236}">
                <a16:creationId xmlns:a16="http://schemas.microsoft.com/office/drawing/2014/main" id="{A3233B42-EC61-0807-3BAF-B68F4CEABC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97908600-602B-59B5-0883-F74B7BC2ED41}"/>
              </a:ext>
            </a:extLst>
          </p:cNvPr>
          <p:cNvSpPr txBox="1"/>
          <p:nvPr/>
        </p:nvSpPr>
        <p:spPr>
          <a:xfrm>
            <a:off x="1205345" y="2572534"/>
            <a:ext cx="8216241" cy="1569660"/>
          </a:xfrm>
          <a:prstGeom prst="rect">
            <a:avLst/>
          </a:prstGeom>
          <a:noFill/>
        </p:spPr>
        <p:txBody>
          <a:bodyPr wrap="square" rtlCol="0">
            <a:spAutoFit/>
          </a:bodyPr>
          <a:lstStyle/>
          <a:p>
            <a:pPr marL="457200" indent="-457200">
              <a:buFont typeface="+mj-ea"/>
              <a:buAutoNum type="circleNumDbPlain"/>
            </a:pPr>
            <a:r>
              <a:rPr kumimoji="1" lang="ja-JP" altLang="en-US" sz="2400" dirty="0"/>
              <a:t>もの忘れ</a:t>
            </a:r>
            <a:r>
              <a:rPr kumimoji="1" lang="en-US" altLang="ja-JP" sz="2400" dirty="0"/>
              <a:t>〈</a:t>
            </a:r>
            <a:r>
              <a:rPr kumimoji="1" lang="ja-JP" altLang="en-US" sz="2400" dirty="0"/>
              <a:t>記憶障害</a:t>
            </a:r>
            <a:r>
              <a:rPr kumimoji="1" lang="en-US" altLang="ja-JP" sz="2400" dirty="0"/>
              <a:t>〉</a:t>
            </a:r>
          </a:p>
          <a:p>
            <a:pPr marL="457200" indent="-457200">
              <a:buFont typeface="+mj-ea"/>
              <a:buAutoNum type="circleNumDbPlain"/>
            </a:pPr>
            <a:r>
              <a:rPr lang="ja-JP" altLang="en-US" sz="2400" dirty="0"/>
              <a:t>失見当識</a:t>
            </a:r>
            <a:r>
              <a:rPr lang="en-US" altLang="ja-JP" sz="2400" dirty="0"/>
              <a:t>〈</a:t>
            </a:r>
            <a:r>
              <a:rPr lang="ja-JP" altLang="en-US" sz="2400" dirty="0"/>
              <a:t>見当識障害</a:t>
            </a:r>
            <a:r>
              <a:rPr lang="en-US" altLang="ja-JP" sz="2400" dirty="0"/>
              <a:t>〉</a:t>
            </a:r>
          </a:p>
          <a:p>
            <a:pPr marL="457200" indent="-457200">
              <a:buFont typeface="+mj-ea"/>
              <a:buAutoNum type="circleNumDbPlain"/>
            </a:pPr>
            <a:r>
              <a:rPr kumimoji="1" lang="ja-JP" altLang="en-US" sz="2400" dirty="0"/>
              <a:t>理解・判断力について</a:t>
            </a:r>
            <a:r>
              <a:rPr kumimoji="1" lang="en-US" altLang="ja-JP" sz="2400" dirty="0"/>
              <a:t>〈</a:t>
            </a:r>
            <a:r>
              <a:rPr kumimoji="1" lang="ja-JP" altLang="en-US" sz="2400" dirty="0"/>
              <a:t>理解・判断力の障害</a:t>
            </a:r>
            <a:r>
              <a:rPr kumimoji="1" lang="en-US" altLang="ja-JP" sz="2400" dirty="0"/>
              <a:t>〉</a:t>
            </a:r>
          </a:p>
          <a:p>
            <a:pPr marL="457200" indent="-457200">
              <a:buFont typeface="+mj-ea"/>
              <a:buAutoNum type="circleNumDbPlain"/>
            </a:pPr>
            <a:r>
              <a:rPr lang="ja-JP" altLang="en-US" sz="2400" dirty="0"/>
              <a:t>実行（遂行機能）について</a:t>
            </a:r>
            <a:r>
              <a:rPr lang="en-US" altLang="ja-JP" sz="2400" dirty="0"/>
              <a:t>〈</a:t>
            </a:r>
            <a:r>
              <a:rPr lang="ja-JP" altLang="en-US" sz="2400" dirty="0"/>
              <a:t>実行機能障害</a:t>
            </a:r>
            <a:r>
              <a:rPr lang="en-US" altLang="ja-JP" sz="2400" dirty="0"/>
              <a:t>〉</a:t>
            </a:r>
            <a:r>
              <a:rPr lang="ja-JP" altLang="en-US" sz="2400" dirty="0"/>
              <a:t>　　　　　など</a:t>
            </a:r>
            <a:endParaRPr kumimoji="1" lang="ja-JP" altLang="en-US" sz="2400" dirty="0"/>
          </a:p>
        </p:txBody>
      </p:sp>
      <p:sp>
        <p:nvSpPr>
          <p:cNvPr id="9" name="テキスト ボックス 8">
            <a:extLst>
              <a:ext uri="{FF2B5EF4-FFF2-40B4-BE49-F238E27FC236}">
                <a16:creationId xmlns:a16="http://schemas.microsoft.com/office/drawing/2014/main" id="{BDCCDBED-5E26-B1FD-B8F3-A2513C68B02D}"/>
              </a:ext>
            </a:extLst>
          </p:cNvPr>
          <p:cNvSpPr txBox="1"/>
          <p:nvPr/>
        </p:nvSpPr>
        <p:spPr>
          <a:xfrm>
            <a:off x="1205345" y="5519612"/>
            <a:ext cx="8216241" cy="830997"/>
          </a:xfrm>
          <a:prstGeom prst="rect">
            <a:avLst/>
          </a:prstGeom>
          <a:noFill/>
        </p:spPr>
        <p:txBody>
          <a:bodyPr wrap="square" rtlCol="0">
            <a:spAutoFit/>
          </a:bodyPr>
          <a:lstStyle/>
          <a:p>
            <a:pPr marL="285750" indent="-285750">
              <a:buClr>
                <a:srgbClr val="FF6600"/>
              </a:buClr>
              <a:buFont typeface="Wingdings" panose="05000000000000000000" pitchFamily="2" charset="2"/>
              <a:buChar char="l"/>
            </a:pPr>
            <a:r>
              <a:rPr lang="ja-JP" altLang="en-US" sz="2400" dirty="0"/>
              <a:t>自信を失い、すべてが面倒になって、元気がない。</a:t>
            </a:r>
            <a:endParaRPr lang="en-US" altLang="ja-JP" sz="2400" dirty="0"/>
          </a:p>
          <a:p>
            <a:pPr marL="285750" indent="-285750">
              <a:buClr>
                <a:srgbClr val="FF6600"/>
              </a:buClr>
              <a:buFont typeface="Wingdings" panose="05000000000000000000" pitchFamily="2" charset="2"/>
              <a:buChar char="l"/>
            </a:pPr>
            <a:r>
              <a:rPr lang="ja-JP" altLang="en-US" sz="2400" dirty="0"/>
              <a:t>心配や</a:t>
            </a:r>
            <a:r>
              <a:rPr kumimoji="1" lang="ja-JP" altLang="en-US" sz="2400" dirty="0"/>
              <a:t>不安が募る。　　　　　　　　　　　　　　　　　　　　など　　</a:t>
            </a:r>
            <a:endParaRPr kumimoji="1" lang="en-US" altLang="ja-JP" sz="2400" dirty="0"/>
          </a:p>
        </p:txBody>
      </p:sp>
    </p:spTree>
    <p:extLst>
      <p:ext uri="{BB962C8B-B14F-4D97-AF65-F5344CB8AC3E}">
        <p14:creationId xmlns:p14="http://schemas.microsoft.com/office/powerpoint/2010/main" val="313404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テキスト ボックス 1">
            <a:extLst>
              <a:ext uri="{FF2B5EF4-FFF2-40B4-BE49-F238E27FC236}">
                <a16:creationId xmlns:a16="http://schemas.microsoft.com/office/drawing/2014/main" id="{AD2EF392-9003-4A3F-9AC7-62729A88E216}"/>
              </a:ext>
            </a:extLst>
          </p:cNvPr>
          <p:cNvSpPr txBox="1">
            <a:spLocks noChangeArrowheads="1"/>
          </p:cNvSpPr>
          <p:nvPr/>
        </p:nvSpPr>
        <p:spPr bwMode="auto">
          <a:xfrm>
            <a:off x="1369906" y="2228671"/>
            <a:ext cx="75034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Verdana" panose="020B0604030504040204" pitchFamily="34" charset="0"/>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Verdana" panose="020B0604030504040204" pitchFamily="34" charset="0"/>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Verdana" panose="020B0604030504040204" pitchFamily="34" charset="0"/>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9pPr>
          </a:lstStyle>
          <a:p>
            <a:pPr eaLnBrk="1" hangingPunct="1">
              <a:spcBef>
                <a:spcPct val="0"/>
              </a:spcBef>
              <a:buFontTx/>
              <a:buNone/>
            </a:pPr>
            <a:r>
              <a:rPr lang="ja-JP" altLang="en-US" sz="2800" dirty="0">
                <a:solidFill>
                  <a:srgbClr val="FF6600"/>
                </a:solidFill>
                <a:latin typeface="+mn-ea"/>
                <a:ea typeface="+mn-ea"/>
              </a:rPr>
              <a:t>認知機能障害①</a:t>
            </a:r>
            <a:endParaRPr lang="en-US" altLang="ja-JP" sz="2800" dirty="0">
              <a:solidFill>
                <a:srgbClr val="FF6600"/>
              </a:solidFill>
              <a:latin typeface="+mn-ea"/>
              <a:ea typeface="+mn-ea"/>
            </a:endParaRPr>
          </a:p>
          <a:p>
            <a:pPr eaLnBrk="1" hangingPunct="1">
              <a:spcBef>
                <a:spcPct val="0"/>
              </a:spcBef>
              <a:buFontTx/>
              <a:buNone/>
            </a:pPr>
            <a:r>
              <a:rPr lang="ja-JP" altLang="en-US" sz="4400" b="1" dirty="0">
                <a:latin typeface="+mn-ea"/>
                <a:ea typeface="+mn-ea"/>
              </a:rPr>
              <a:t>もの忘れ</a:t>
            </a:r>
            <a:r>
              <a:rPr lang="en-US" altLang="ja-JP" sz="4400" b="1" dirty="0">
                <a:latin typeface="+mn-ea"/>
                <a:ea typeface="+mn-ea"/>
              </a:rPr>
              <a:t>〈</a:t>
            </a:r>
            <a:r>
              <a:rPr lang="ja-JP" altLang="en-US" sz="4400" b="1" dirty="0">
                <a:latin typeface="+mn-ea"/>
                <a:ea typeface="+mn-ea"/>
              </a:rPr>
              <a:t>記憶障害</a:t>
            </a:r>
            <a:r>
              <a:rPr lang="en-US" altLang="ja-JP" sz="4400" b="1" dirty="0">
                <a:latin typeface="+mn-ea"/>
                <a:ea typeface="+mn-ea"/>
              </a:rPr>
              <a:t>〉</a:t>
            </a:r>
          </a:p>
        </p:txBody>
      </p:sp>
      <p:sp>
        <p:nvSpPr>
          <p:cNvPr id="2" name="吹き出し: 角を丸めた四角形 1">
            <a:extLst>
              <a:ext uri="{FF2B5EF4-FFF2-40B4-BE49-F238E27FC236}">
                <a16:creationId xmlns:a16="http://schemas.microsoft.com/office/drawing/2014/main" id="{6445A88E-6F84-4149-8BE4-872D2BFF280A}"/>
              </a:ext>
            </a:extLst>
          </p:cNvPr>
          <p:cNvSpPr/>
          <p:nvPr/>
        </p:nvSpPr>
        <p:spPr>
          <a:xfrm>
            <a:off x="1408225" y="3786426"/>
            <a:ext cx="5619338" cy="2520955"/>
          </a:xfrm>
          <a:prstGeom prst="wedgeRoundRectCallout">
            <a:avLst>
              <a:gd name="adj1" fmla="val 64370"/>
              <a:gd name="adj2" fmla="val 15718"/>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mj-ea"/>
                <a:ea typeface="+mj-ea"/>
              </a:rPr>
              <a:t>自分の体験した出来事の記憶が抜け落ちてしまったり、</a:t>
            </a:r>
            <a:endParaRPr lang="en-US" altLang="ja-JP" sz="2800" dirty="0">
              <a:latin typeface="+mj-ea"/>
              <a:ea typeface="+mj-ea"/>
            </a:endParaRPr>
          </a:p>
          <a:p>
            <a:pPr>
              <a:defRPr/>
            </a:pPr>
            <a:r>
              <a:rPr lang="ja-JP" altLang="en-US" sz="2800" dirty="0">
                <a:latin typeface="+mj-ea"/>
                <a:ea typeface="+mj-ea"/>
              </a:rPr>
              <a:t>直前のことが覚えにくくなる　</a:t>
            </a:r>
            <a:endParaRPr lang="en-US" altLang="ja-JP" sz="2800" dirty="0">
              <a:latin typeface="+mj-ea"/>
              <a:ea typeface="+mj-ea"/>
            </a:endParaRPr>
          </a:p>
          <a:p>
            <a:pPr>
              <a:defRPr/>
            </a:pPr>
            <a:r>
              <a:rPr lang="ja-JP" altLang="en-US" sz="2800" dirty="0">
                <a:latin typeface="+mj-ea"/>
                <a:ea typeface="+mj-ea"/>
              </a:rPr>
              <a:t>症状です。 </a:t>
            </a:r>
          </a:p>
        </p:txBody>
      </p:sp>
      <p:sp>
        <p:nvSpPr>
          <p:cNvPr id="6" name="テキスト ボックス 5">
            <a:extLst>
              <a:ext uri="{FF2B5EF4-FFF2-40B4-BE49-F238E27FC236}">
                <a16:creationId xmlns:a16="http://schemas.microsoft.com/office/drawing/2014/main" id="{A6896BBC-A944-4E5D-9195-0B7C2DB4796E}"/>
              </a:ext>
            </a:extLst>
          </p:cNvPr>
          <p:cNvSpPr txBox="1"/>
          <p:nvPr/>
        </p:nvSpPr>
        <p:spPr>
          <a:xfrm>
            <a:off x="18203" y="1228779"/>
            <a:ext cx="4096598" cy="523220"/>
          </a:xfrm>
          <a:prstGeom prst="rect">
            <a:avLst/>
          </a:prstGeom>
          <a:solidFill>
            <a:srgbClr val="FF6600"/>
          </a:solidFill>
        </p:spPr>
        <p:txBody>
          <a:bodyPr wrap="square" rtlCol="0">
            <a:spAutoFit/>
          </a:bodyPr>
          <a:lstStyle/>
          <a:p>
            <a:pPr algn="r"/>
            <a:r>
              <a:rPr lang="ja-JP" altLang="en-US" sz="2800" dirty="0">
                <a:solidFill>
                  <a:schemeClr val="bg1"/>
                </a:solidFill>
              </a:rPr>
              <a:t>５ページ　</a:t>
            </a:r>
          </a:p>
        </p:txBody>
      </p:sp>
      <p:pic>
        <p:nvPicPr>
          <p:cNvPr id="7" name="Picture 4" descr="開いた本のイラスト素材 | イラスト無料・かわいいテンプレート">
            <a:extLst>
              <a:ext uri="{FF2B5EF4-FFF2-40B4-BE49-F238E27FC236}">
                <a16:creationId xmlns:a16="http://schemas.microsoft.com/office/drawing/2014/main" id="{9D3B89FD-6EC5-48A6-A191-9D813756F23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88489"/>
            <a:ext cx="3349413" cy="25120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クレヨン塗り（星）暖色 – 【てがきですのβ!】かわいい・ゆるい無料イラスト">
            <a:extLst>
              <a:ext uri="{FF2B5EF4-FFF2-40B4-BE49-F238E27FC236}">
                <a16:creationId xmlns:a16="http://schemas.microsoft.com/office/drawing/2014/main" id="{61AFAFBF-AB8F-4906-E075-2B039949CF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912896BC-95E1-D0E1-C7A5-20E1534031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1890"/>
          <a:stretch/>
        </p:blipFill>
        <p:spPr>
          <a:xfrm>
            <a:off x="7808522" y="3820896"/>
            <a:ext cx="2903019" cy="2703522"/>
          </a:xfrm>
          <a:prstGeom prst="rect">
            <a:avLst/>
          </a:prstGeom>
        </p:spPr>
      </p:pic>
    </p:spTree>
    <p:extLst>
      <p:ext uri="{BB962C8B-B14F-4D97-AF65-F5344CB8AC3E}">
        <p14:creationId xmlns:p14="http://schemas.microsoft.com/office/powerpoint/2010/main" val="152383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が含まれている画像&#10;&#10;自動的に生成された説明">
            <a:extLst>
              <a:ext uri="{FF2B5EF4-FFF2-40B4-BE49-F238E27FC236}">
                <a16:creationId xmlns:a16="http://schemas.microsoft.com/office/drawing/2014/main" id="{7C82861E-507B-974C-FCDA-7FA1A4CEA3D4}"/>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3048000" y="1282"/>
            <a:ext cx="9143980" cy="6856718"/>
          </a:xfrm>
          <a:prstGeom prst="rect">
            <a:avLst/>
          </a:prstGeom>
        </p:spPr>
      </p:pic>
      <p:pic>
        <p:nvPicPr>
          <p:cNvPr id="5" name="図 4" descr="グラフ が含まれている画像&#10;&#10;自動的に生成された説明">
            <a:extLst>
              <a:ext uri="{FF2B5EF4-FFF2-40B4-BE49-F238E27FC236}">
                <a16:creationId xmlns:a16="http://schemas.microsoft.com/office/drawing/2014/main" id="{174838F3-7C73-F06C-6832-4F55D6AD6DD0}"/>
              </a:ext>
            </a:extLst>
          </p:cNvPr>
          <p:cNvPicPr>
            <a:picLocks noChangeAspect="1"/>
          </p:cNvPicPr>
          <p:nvPr/>
        </p:nvPicPr>
        <p:blipFill rotWithShape="1">
          <a:blip r:embed="rId2">
            <a:extLst>
              <a:ext uri="{28A0092B-C50C-407E-A947-70E740481C1C}">
                <a14:useLocalDpi xmlns:a14="http://schemas.microsoft.com/office/drawing/2010/main" val="0"/>
              </a:ext>
            </a:extLst>
          </a:blip>
          <a:srcRect t="22532" r="58036" b="20238"/>
          <a:stretch/>
        </p:blipFill>
        <p:spPr>
          <a:xfrm>
            <a:off x="19" y="-34995"/>
            <a:ext cx="6719436" cy="6872783"/>
          </a:xfrm>
          <a:prstGeom prst="rect">
            <a:avLst/>
          </a:prstGeom>
        </p:spPr>
      </p:pic>
      <p:pic>
        <p:nvPicPr>
          <p:cNvPr id="6" name="Picture 2" descr="クレヨン塗り（星）暖色 – 【てがきですのβ!】かわいい・ゆるい無料イラスト">
            <a:extLst>
              <a:ext uri="{FF2B5EF4-FFF2-40B4-BE49-F238E27FC236}">
                <a16:creationId xmlns:a16="http://schemas.microsoft.com/office/drawing/2014/main" id="{41C824ED-808D-3B62-DDE0-F34A21E143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9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テキスト ボックス 1">
            <a:extLst>
              <a:ext uri="{FF2B5EF4-FFF2-40B4-BE49-F238E27FC236}">
                <a16:creationId xmlns:a16="http://schemas.microsoft.com/office/drawing/2014/main" id="{2C28A75A-28A4-4EC4-8B53-36427FFA1D95}"/>
              </a:ext>
            </a:extLst>
          </p:cNvPr>
          <p:cNvSpPr txBox="1">
            <a:spLocks noChangeArrowheads="1"/>
          </p:cNvSpPr>
          <p:nvPr/>
        </p:nvSpPr>
        <p:spPr bwMode="auto">
          <a:xfrm>
            <a:off x="1092067" y="2192072"/>
            <a:ext cx="80645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Verdana" panose="020B0604030504040204" pitchFamily="34" charset="0"/>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Verdana" panose="020B0604030504040204" pitchFamily="34" charset="0"/>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Verdana" panose="020B0604030504040204" pitchFamily="34" charset="0"/>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9pPr>
          </a:lstStyle>
          <a:p>
            <a:pPr>
              <a:spcBef>
                <a:spcPct val="0"/>
              </a:spcBef>
              <a:buNone/>
            </a:pPr>
            <a:r>
              <a:rPr lang="ja-JP" altLang="en-US" sz="2800" dirty="0">
                <a:solidFill>
                  <a:srgbClr val="FF6600"/>
                </a:solidFill>
                <a:latin typeface="+mn-ea"/>
                <a:ea typeface="+mn-ea"/>
              </a:rPr>
              <a:t>認知機能障害②</a:t>
            </a:r>
            <a:endParaRPr lang="en-US" altLang="ja-JP" sz="2800" dirty="0">
              <a:solidFill>
                <a:srgbClr val="FF6600"/>
              </a:solidFill>
              <a:latin typeface="+mn-ea"/>
              <a:ea typeface="+mn-ea"/>
            </a:endParaRPr>
          </a:p>
          <a:p>
            <a:pPr eaLnBrk="1" hangingPunct="1">
              <a:spcBef>
                <a:spcPct val="0"/>
              </a:spcBef>
              <a:buFontTx/>
              <a:buNone/>
            </a:pPr>
            <a:r>
              <a:rPr lang="ja-JP" altLang="en-US" sz="4800" b="1" dirty="0">
                <a:latin typeface="+mn-ea"/>
                <a:ea typeface="+mn-ea"/>
              </a:rPr>
              <a:t>失見当識</a:t>
            </a:r>
            <a:r>
              <a:rPr lang="en-US" altLang="ja-JP" sz="4800" b="1" dirty="0">
                <a:latin typeface="+mn-ea"/>
                <a:ea typeface="+mn-ea"/>
              </a:rPr>
              <a:t>〈</a:t>
            </a:r>
            <a:r>
              <a:rPr lang="ja-JP" altLang="en-US" sz="4800" b="1" dirty="0">
                <a:latin typeface="+mn-ea"/>
                <a:ea typeface="+mn-ea"/>
              </a:rPr>
              <a:t>見当識障害</a:t>
            </a:r>
            <a:r>
              <a:rPr lang="en-US" altLang="ja-JP" sz="4800" b="1" dirty="0">
                <a:latin typeface="+mn-ea"/>
                <a:ea typeface="+mn-ea"/>
              </a:rPr>
              <a:t>〉</a:t>
            </a:r>
          </a:p>
        </p:txBody>
      </p:sp>
      <p:sp>
        <p:nvSpPr>
          <p:cNvPr id="3" name="テキスト ボックス 2">
            <a:extLst>
              <a:ext uri="{FF2B5EF4-FFF2-40B4-BE49-F238E27FC236}">
                <a16:creationId xmlns:a16="http://schemas.microsoft.com/office/drawing/2014/main" id="{8069C1DA-5F79-4C8B-2D09-396F8DD0B2A2}"/>
              </a:ext>
            </a:extLst>
          </p:cNvPr>
          <p:cNvSpPr txBox="1"/>
          <p:nvPr/>
        </p:nvSpPr>
        <p:spPr>
          <a:xfrm>
            <a:off x="18203" y="1159504"/>
            <a:ext cx="4096598" cy="523220"/>
          </a:xfrm>
          <a:prstGeom prst="rect">
            <a:avLst/>
          </a:prstGeom>
          <a:solidFill>
            <a:srgbClr val="FF6600"/>
          </a:solidFill>
        </p:spPr>
        <p:txBody>
          <a:bodyPr wrap="square" rtlCol="0">
            <a:spAutoFit/>
          </a:bodyPr>
          <a:lstStyle/>
          <a:p>
            <a:pPr algn="r"/>
            <a:r>
              <a:rPr lang="ja-JP" altLang="en-US" sz="2800" dirty="0">
                <a:solidFill>
                  <a:schemeClr val="bg1"/>
                </a:solidFill>
              </a:rPr>
              <a:t>６ページ　</a:t>
            </a:r>
          </a:p>
        </p:txBody>
      </p:sp>
      <p:pic>
        <p:nvPicPr>
          <p:cNvPr id="4" name="Picture 4" descr="開いた本のイラスト素材 | イラスト無料・かわいいテンプレート">
            <a:extLst>
              <a:ext uri="{FF2B5EF4-FFF2-40B4-BE49-F238E27FC236}">
                <a16:creationId xmlns:a16="http://schemas.microsoft.com/office/drawing/2014/main" id="{7AE3B433-17E6-BBCD-147F-27D48E7A9B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19214"/>
            <a:ext cx="3349413" cy="25120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クレヨン塗り（星）暖色 – 【てがきですのβ!】かわいい・ゆるい無料イラスト">
            <a:extLst>
              <a:ext uri="{FF2B5EF4-FFF2-40B4-BE49-F238E27FC236}">
                <a16:creationId xmlns:a16="http://schemas.microsoft.com/office/drawing/2014/main" id="{9E54A7A7-15CC-17EC-2E48-51E0939474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EE1C9455-202F-C35D-3A6C-7FD1475839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1890"/>
          <a:stretch/>
        </p:blipFill>
        <p:spPr>
          <a:xfrm>
            <a:off x="8452257" y="3820896"/>
            <a:ext cx="2903019" cy="2703522"/>
          </a:xfrm>
          <a:prstGeom prst="rect">
            <a:avLst/>
          </a:prstGeom>
        </p:spPr>
      </p:pic>
      <p:sp>
        <p:nvSpPr>
          <p:cNvPr id="2" name="吹き出し: 角を丸めた四角形 1">
            <a:extLst>
              <a:ext uri="{FF2B5EF4-FFF2-40B4-BE49-F238E27FC236}">
                <a16:creationId xmlns:a16="http://schemas.microsoft.com/office/drawing/2014/main" id="{6445A88E-6F84-4149-8BE4-872D2BFF280A}"/>
              </a:ext>
            </a:extLst>
          </p:cNvPr>
          <p:cNvSpPr/>
          <p:nvPr/>
        </p:nvSpPr>
        <p:spPr>
          <a:xfrm>
            <a:off x="1092067" y="3671563"/>
            <a:ext cx="7084560" cy="2512059"/>
          </a:xfrm>
          <a:prstGeom prst="wedgeRoundRectCallout">
            <a:avLst>
              <a:gd name="adj1" fmla="val 58130"/>
              <a:gd name="adj2" fmla="val 1523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mn-ea"/>
              </a:rPr>
              <a:t>今の時間や場所がわかりにくくなる</a:t>
            </a:r>
            <a:endParaRPr lang="en-US" altLang="ja-JP" sz="2800" dirty="0">
              <a:latin typeface="+mn-ea"/>
            </a:endParaRPr>
          </a:p>
          <a:p>
            <a:pPr>
              <a:defRPr/>
            </a:pPr>
            <a:r>
              <a:rPr lang="ja-JP" altLang="en-US" sz="2800" dirty="0">
                <a:latin typeface="+mn-ea"/>
              </a:rPr>
              <a:t>症状です。</a:t>
            </a:r>
            <a:endParaRPr lang="en-US" altLang="ja-JP" sz="2800" dirty="0">
              <a:latin typeface="+mn-ea"/>
            </a:endParaRPr>
          </a:p>
          <a:p>
            <a:pPr>
              <a:defRPr/>
            </a:pPr>
            <a:r>
              <a:rPr lang="ja-JP" altLang="en-US" sz="2800" dirty="0">
                <a:latin typeface="+mn-ea"/>
              </a:rPr>
              <a:t>症状の進行によって時間⇒場所⇒人物</a:t>
            </a:r>
            <a:endParaRPr lang="en-US" altLang="ja-JP" sz="2800" dirty="0">
              <a:latin typeface="+mn-ea"/>
            </a:endParaRPr>
          </a:p>
          <a:p>
            <a:pPr>
              <a:defRPr/>
            </a:pPr>
            <a:r>
              <a:rPr lang="ja-JP" altLang="en-US" sz="2800" dirty="0">
                <a:latin typeface="+mn-ea"/>
              </a:rPr>
              <a:t>の順にわかりにくくなると言われています。</a:t>
            </a:r>
          </a:p>
        </p:txBody>
      </p:sp>
    </p:spTree>
    <p:extLst>
      <p:ext uri="{BB962C8B-B14F-4D97-AF65-F5344CB8AC3E}">
        <p14:creationId xmlns:p14="http://schemas.microsoft.com/office/powerpoint/2010/main" val="2341167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757C4049-A27A-1677-AD04-7C510ABAEF08}"/>
              </a:ext>
            </a:extLst>
          </p:cNvPr>
          <p:cNvPicPr>
            <a:picLocks noChangeAspect="1"/>
          </p:cNvPicPr>
          <p:nvPr/>
        </p:nvPicPr>
        <p:blipFill rotWithShape="1">
          <a:blip r:embed="rId2">
            <a:extLst>
              <a:ext uri="{28A0092B-C50C-407E-A947-70E740481C1C}">
                <a14:useLocalDpi xmlns:a14="http://schemas.microsoft.com/office/drawing/2010/main" val="0"/>
              </a:ext>
            </a:extLst>
          </a:blip>
          <a:srcRect r="314" b="-1"/>
          <a:stretch/>
        </p:blipFill>
        <p:spPr>
          <a:xfrm>
            <a:off x="3048020" y="0"/>
            <a:ext cx="9143980" cy="6856718"/>
          </a:xfrm>
          <a:prstGeom prst="rect">
            <a:avLst/>
          </a:prstGeom>
        </p:spPr>
      </p:pic>
      <p:pic>
        <p:nvPicPr>
          <p:cNvPr id="2" name="図 1" descr="テキスト&#10;&#10;中程度の精度で自動的に生成された説明">
            <a:extLst>
              <a:ext uri="{FF2B5EF4-FFF2-40B4-BE49-F238E27FC236}">
                <a16:creationId xmlns:a16="http://schemas.microsoft.com/office/drawing/2014/main" id="{2F2105AB-2C34-F02B-0F2F-E6EADE8726A0}"/>
              </a:ext>
            </a:extLst>
          </p:cNvPr>
          <p:cNvPicPr>
            <a:picLocks noChangeAspect="1"/>
          </p:cNvPicPr>
          <p:nvPr/>
        </p:nvPicPr>
        <p:blipFill rotWithShape="1">
          <a:blip r:embed="rId2">
            <a:extLst>
              <a:ext uri="{28A0092B-C50C-407E-A947-70E740481C1C}">
                <a14:useLocalDpi xmlns:a14="http://schemas.microsoft.com/office/drawing/2010/main" val="0"/>
              </a:ext>
            </a:extLst>
          </a:blip>
          <a:srcRect t="21826" r="55141" b="21107"/>
          <a:stretch/>
        </p:blipFill>
        <p:spPr>
          <a:xfrm>
            <a:off x="-1" y="0"/>
            <a:ext cx="7210561" cy="6856718"/>
          </a:xfrm>
          <a:prstGeom prst="rect">
            <a:avLst/>
          </a:prstGeom>
        </p:spPr>
      </p:pic>
      <p:pic>
        <p:nvPicPr>
          <p:cNvPr id="4" name="Picture 2" descr="クレヨン塗り（星）暖色 – 【てがきですのβ!】かわいい・ゆるい無料イラスト">
            <a:extLst>
              <a:ext uri="{FF2B5EF4-FFF2-40B4-BE49-F238E27FC236}">
                <a16:creationId xmlns:a16="http://schemas.microsoft.com/office/drawing/2014/main" id="{FB42367E-00DC-5BBC-6C98-2660650C56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598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テキスト ボックス 1">
            <a:extLst>
              <a:ext uri="{FF2B5EF4-FFF2-40B4-BE49-F238E27FC236}">
                <a16:creationId xmlns:a16="http://schemas.microsoft.com/office/drawing/2014/main" id="{2C28A75A-28A4-4EC4-8B53-36427FFA1D95}"/>
              </a:ext>
            </a:extLst>
          </p:cNvPr>
          <p:cNvSpPr txBox="1">
            <a:spLocks noChangeArrowheads="1"/>
          </p:cNvSpPr>
          <p:nvPr/>
        </p:nvSpPr>
        <p:spPr bwMode="auto">
          <a:xfrm>
            <a:off x="1255603" y="1889884"/>
            <a:ext cx="861915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Verdana" panose="020B0604030504040204" pitchFamily="34" charset="0"/>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Verdana" panose="020B0604030504040204" pitchFamily="34" charset="0"/>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Verdana" panose="020B0604030504040204" pitchFamily="34" charset="0"/>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9pPr>
          </a:lstStyle>
          <a:p>
            <a:pPr>
              <a:spcBef>
                <a:spcPct val="0"/>
              </a:spcBef>
              <a:buNone/>
            </a:pPr>
            <a:r>
              <a:rPr lang="ja-JP" altLang="en-US" sz="2800" dirty="0">
                <a:solidFill>
                  <a:srgbClr val="FF6600"/>
                </a:solidFill>
                <a:latin typeface="+mn-ea"/>
                <a:ea typeface="+mn-ea"/>
              </a:rPr>
              <a:t>認知機能障害③</a:t>
            </a:r>
            <a:endParaRPr lang="en-US" altLang="ja-JP" sz="2800" dirty="0">
              <a:latin typeface="+mj-ea"/>
              <a:ea typeface="+mj-ea"/>
            </a:endParaRPr>
          </a:p>
          <a:p>
            <a:pPr eaLnBrk="1" hangingPunct="1">
              <a:spcBef>
                <a:spcPct val="0"/>
              </a:spcBef>
              <a:buFontTx/>
              <a:buNone/>
            </a:pPr>
            <a:r>
              <a:rPr lang="ja-JP" altLang="en-US" sz="4800" b="1" dirty="0">
                <a:latin typeface="+mj-ea"/>
                <a:ea typeface="+mj-ea"/>
              </a:rPr>
              <a:t>理解・判断力について</a:t>
            </a:r>
            <a:br>
              <a:rPr lang="en-US" altLang="ja-JP" sz="4800" b="1" dirty="0">
                <a:latin typeface="+mj-ea"/>
                <a:ea typeface="+mj-ea"/>
              </a:rPr>
            </a:br>
            <a:r>
              <a:rPr lang="en-US" altLang="ja-JP" sz="4800" b="1" dirty="0">
                <a:latin typeface="+mj-ea"/>
                <a:ea typeface="+mj-ea"/>
              </a:rPr>
              <a:t>〈</a:t>
            </a:r>
            <a:r>
              <a:rPr lang="ja-JP" altLang="en-US" sz="4800" b="1" dirty="0">
                <a:latin typeface="+mj-ea"/>
                <a:ea typeface="+mj-ea"/>
              </a:rPr>
              <a:t>理解・判断力の障害</a:t>
            </a:r>
            <a:r>
              <a:rPr lang="en-US" altLang="ja-JP" sz="4800" b="1" dirty="0">
                <a:latin typeface="+mj-ea"/>
                <a:ea typeface="+mj-ea"/>
              </a:rPr>
              <a:t>〉</a:t>
            </a:r>
          </a:p>
        </p:txBody>
      </p:sp>
      <p:sp>
        <p:nvSpPr>
          <p:cNvPr id="2" name="吹き出し: 角を丸めた四角形 1">
            <a:extLst>
              <a:ext uri="{FF2B5EF4-FFF2-40B4-BE49-F238E27FC236}">
                <a16:creationId xmlns:a16="http://schemas.microsoft.com/office/drawing/2014/main" id="{6445A88E-6F84-4149-8BE4-872D2BFF280A}"/>
              </a:ext>
            </a:extLst>
          </p:cNvPr>
          <p:cNvSpPr/>
          <p:nvPr/>
        </p:nvSpPr>
        <p:spPr>
          <a:xfrm>
            <a:off x="1255603" y="3967842"/>
            <a:ext cx="6449615" cy="2377901"/>
          </a:xfrm>
          <a:prstGeom prst="wedgeRoundRectCallout">
            <a:avLst>
              <a:gd name="adj1" fmla="val 59715"/>
              <a:gd name="adj2" fmla="val 833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buFont typeface="Wingdings" panose="05000000000000000000" pitchFamily="2" charset="2"/>
              <a:buNone/>
              <a:defRPr/>
            </a:pPr>
            <a:r>
              <a:rPr lang="ja-JP" altLang="en-US" sz="2800" dirty="0">
                <a:latin typeface="+mn-ea"/>
              </a:rPr>
              <a:t>考えるスピードが遅くなったり、</a:t>
            </a:r>
            <a:endParaRPr lang="en-US" altLang="ja-JP" sz="2800" dirty="0">
              <a:latin typeface="+mn-ea"/>
            </a:endParaRPr>
          </a:p>
          <a:p>
            <a:pPr>
              <a:buFont typeface="Wingdings" panose="05000000000000000000" pitchFamily="2" charset="2"/>
              <a:buNone/>
              <a:defRPr/>
            </a:pPr>
            <a:r>
              <a:rPr lang="en-US" altLang="ja-JP" sz="2800" dirty="0">
                <a:latin typeface="+mn-ea"/>
              </a:rPr>
              <a:t>2</a:t>
            </a:r>
            <a:r>
              <a:rPr lang="ja-JP" altLang="en-US" sz="2800" dirty="0">
                <a:latin typeface="+mn-ea"/>
              </a:rPr>
              <a:t>つ以上のことが重なると、</a:t>
            </a:r>
            <a:endParaRPr lang="en-US" altLang="ja-JP" sz="2800" dirty="0">
              <a:latin typeface="+mn-ea"/>
            </a:endParaRPr>
          </a:p>
          <a:p>
            <a:pPr>
              <a:buFont typeface="Wingdings" panose="05000000000000000000" pitchFamily="2" charset="2"/>
              <a:buNone/>
              <a:defRPr/>
            </a:pPr>
            <a:r>
              <a:rPr lang="ja-JP" altLang="en-US" sz="2800" dirty="0">
                <a:latin typeface="+mn-ea"/>
              </a:rPr>
              <a:t>混乱しやすくなったりします。</a:t>
            </a:r>
            <a:endParaRPr lang="en-US" altLang="ja-JP" sz="2800" dirty="0">
              <a:latin typeface="+mn-ea"/>
            </a:endParaRPr>
          </a:p>
          <a:p>
            <a:pPr>
              <a:buFont typeface="Wingdings" panose="05000000000000000000" pitchFamily="2" charset="2"/>
              <a:buNone/>
              <a:defRPr/>
            </a:pPr>
            <a:r>
              <a:rPr lang="ja-JP" altLang="en-US" sz="2800" dirty="0">
                <a:latin typeface="+mn-ea"/>
                <a:ea typeface="HG丸ｺﾞｼｯｸM-PRO" panose="020F0600000000000000" pitchFamily="50" charset="-128"/>
              </a:rPr>
              <a:t>機械の操作が苦手になる人もいます。</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FEE0A18B-0689-A3B2-E0C8-19953368AC42}"/>
              </a:ext>
            </a:extLst>
          </p:cNvPr>
          <p:cNvSpPr txBox="1"/>
          <p:nvPr/>
        </p:nvSpPr>
        <p:spPr>
          <a:xfrm>
            <a:off x="18203" y="965538"/>
            <a:ext cx="4096598" cy="523220"/>
          </a:xfrm>
          <a:prstGeom prst="rect">
            <a:avLst/>
          </a:prstGeom>
          <a:solidFill>
            <a:srgbClr val="FF6600"/>
          </a:solidFill>
        </p:spPr>
        <p:txBody>
          <a:bodyPr wrap="square" rtlCol="0">
            <a:spAutoFit/>
          </a:bodyPr>
          <a:lstStyle/>
          <a:p>
            <a:pPr algn="r"/>
            <a:r>
              <a:rPr lang="ja-JP" altLang="en-US" sz="2800" dirty="0">
                <a:solidFill>
                  <a:schemeClr val="bg1"/>
                </a:solidFill>
              </a:rPr>
              <a:t>７ページ　</a:t>
            </a:r>
          </a:p>
        </p:txBody>
      </p:sp>
      <p:pic>
        <p:nvPicPr>
          <p:cNvPr id="4" name="Picture 4" descr="開いた本のイラスト素材 | イラスト無料・かわいいテンプレート">
            <a:extLst>
              <a:ext uri="{FF2B5EF4-FFF2-40B4-BE49-F238E27FC236}">
                <a16:creationId xmlns:a16="http://schemas.microsoft.com/office/drawing/2014/main" id="{2D8DF6DA-D26E-EA47-2B87-AC112BB82A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174752"/>
            <a:ext cx="3349413" cy="251205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66064AA9-084B-0206-3258-90DE64046E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1890"/>
          <a:stretch/>
        </p:blipFill>
        <p:spPr>
          <a:xfrm>
            <a:off x="8347363" y="3820896"/>
            <a:ext cx="2903019" cy="2703522"/>
          </a:xfrm>
          <a:prstGeom prst="rect">
            <a:avLst/>
          </a:prstGeom>
        </p:spPr>
      </p:pic>
      <p:pic>
        <p:nvPicPr>
          <p:cNvPr id="8" name="Picture 2" descr="クレヨン塗り（星）暖色 – 【てがきですのβ!】かわいい・ゆるい無料イラスト">
            <a:extLst>
              <a:ext uri="{FF2B5EF4-FFF2-40B4-BE49-F238E27FC236}">
                <a16:creationId xmlns:a16="http://schemas.microsoft.com/office/drawing/2014/main" id="{9C6607A7-0572-9E0E-6405-F0E40DB536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53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2050" name="Picture 2" descr="写真の説明はありません。">
            <a:extLst>
              <a:ext uri="{FF2B5EF4-FFF2-40B4-BE49-F238E27FC236}">
                <a16:creationId xmlns:a16="http://schemas.microsoft.com/office/drawing/2014/main" id="{92D10C9A-E4F8-4EF3-803C-BBA0936D5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612089"/>
            <a:ext cx="5904655" cy="3869555"/>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12A86678-1A91-4F05-893B-4A753B609881}"/>
              </a:ext>
            </a:extLst>
          </p:cNvPr>
          <p:cNvSpPr/>
          <p:nvPr/>
        </p:nvSpPr>
        <p:spPr>
          <a:xfrm>
            <a:off x="6283246" y="361378"/>
            <a:ext cx="5184576" cy="6370975"/>
          </a:xfrm>
          <a:prstGeom prst="rect">
            <a:avLst/>
          </a:prstGeom>
        </p:spPr>
        <p:txBody>
          <a:bodyPr wrap="square">
            <a:spAutoFit/>
          </a:bodyPr>
          <a:lstStyle/>
          <a:p>
            <a:r>
              <a:rPr lang="en-US" altLang="ja-JP" sz="2400" dirty="0"/>
              <a:t>2020  5  10</a:t>
            </a:r>
          </a:p>
          <a:p>
            <a:r>
              <a:rPr lang="ja-JP" altLang="en-US" sz="2400" dirty="0"/>
              <a:t>買い物の合計が</a:t>
            </a:r>
          </a:p>
          <a:p>
            <a:r>
              <a:rPr lang="en-US" altLang="ja-JP" sz="2400" dirty="0"/>
              <a:t>577</a:t>
            </a:r>
            <a:r>
              <a:rPr lang="ja-JP" altLang="en-US" sz="2400" dirty="0"/>
              <a:t>円</a:t>
            </a:r>
          </a:p>
          <a:p>
            <a:r>
              <a:rPr lang="ja-JP" altLang="en-US" sz="2400" dirty="0"/>
              <a:t>だけど、認知症になってから</a:t>
            </a:r>
          </a:p>
          <a:p>
            <a:r>
              <a:rPr lang="ja-JP" altLang="en-US" sz="2400" dirty="0"/>
              <a:t>簡単な計算が難しくなって</a:t>
            </a:r>
          </a:p>
          <a:p>
            <a:r>
              <a:rPr lang="ja-JP" altLang="en-US" sz="2400" dirty="0"/>
              <a:t>わからないので</a:t>
            </a:r>
          </a:p>
          <a:p>
            <a:r>
              <a:rPr lang="ja-JP" altLang="en-US" sz="2400" dirty="0"/>
              <a:t>レジの機械にサイフの小銭全部入れる</a:t>
            </a:r>
          </a:p>
          <a:p>
            <a:r>
              <a:rPr lang="en-US" altLang="ja-JP" sz="2400" dirty="0"/>
              <a:t>774</a:t>
            </a:r>
            <a:r>
              <a:rPr lang="ja-JP" altLang="en-US" sz="2400" dirty="0"/>
              <a:t>円</a:t>
            </a:r>
          </a:p>
          <a:p>
            <a:r>
              <a:rPr lang="ja-JP" altLang="en-US" sz="2400" dirty="0"/>
              <a:t>足りたかな？</a:t>
            </a:r>
          </a:p>
          <a:p>
            <a:r>
              <a:rPr lang="ja-JP" altLang="en-US" sz="2400" dirty="0"/>
              <a:t>いつもこんな感じ</a:t>
            </a:r>
          </a:p>
          <a:p>
            <a:r>
              <a:rPr lang="ja-JP" altLang="en-US" sz="2400" dirty="0"/>
              <a:t>認知症は物忘れだけではないんやね</a:t>
            </a:r>
          </a:p>
          <a:p>
            <a:r>
              <a:rPr lang="en-US" altLang="ja-JP" sz="2400" dirty="0"/>
              <a:t>pay </a:t>
            </a:r>
            <a:r>
              <a:rPr lang="en-US" altLang="ja-JP" sz="2400" dirty="0" err="1"/>
              <a:t>pay</a:t>
            </a:r>
            <a:r>
              <a:rPr lang="ja-JP" altLang="en-US" sz="2400" dirty="0"/>
              <a:t>とかキャッシュレスだと</a:t>
            </a:r>
          </a:p>
          <a:p>
            <a:r>
              <a:rPr lang="ja-JP" altLang="en-US" sz="2400" dirty="0"/>
              <a:t>助かります</a:t>
            </a:r>
            <a:r>
              <a:rPr lang="en-US" altLang="ja-JP" sz="2400" dirty="0"/>
              <a:t>(</a:t>
            </a:r>
            <a:r>
              <a:rPr lang="ja-JP" altLang="en-US" sz="2400" dirty="0"/>
              <a:t>笑</a:t>
            </a:r>
            <a:r>
              <a:rPr lang="en-US" altLang="ja-JP" sz="2400" dirty="0"/>
              <a:t>)</a:t>
            </a:r>
            <a:r>
              <a:rPr lang="ja-JP" altLang="en-US" sz="2400" dirty="0"/>
              <a:t>👍✨</a:t>
            </a:r>
            <a:endParaRPr lang="en-US" altLang="ja-JP" sz="2400" dirty="0"/>
          </a:p>
          <a:p>
            <a:endParaRPr lang="ja-JP" altLang="en-US" sz="2400" dirty="0"/>
          </a:p>
          <a:p>
            <a:r>
              <a:rPr lang="en-US" altLang="ja-JP" sz="2400" dirty="0"/>
              <a:t>#</a:t>
            </a:r>
            <a:r>
              <a:rPr lang="ja-JP" altLang="en-US" sz="2400" dirty="0"/>
              <a:t>認知症</a:t>
            </a:r>
            <a:r>
              <a:rPr lang="en-US" altLang="ja-JP" sz="2400" dirty="0"/>
              <a:t>#</a:t>
            </a:r>
            <a:r>
              <a:rPr lang="ja-JP" altLang="en-US" sz="2400" dirty="0"/>
              <a:t>若年性認知症</a:t>
            </a:r>
            <a:endParaRPr lang="en-US" altLang="ja-JP" sz="2400" dirty="0"/>
          </a:p>
          <a:p>
            <a:r>
              <a:rPr lang="en-US" altLang="ja-JP" sz="2400" dirty="0"/>
              <a:t>#</a:t>
            </a:r>
            <a:r>
              <a:rPr lang="ja-JP" altLang="en-US" sz="2400" dirty="0"/>
              <a:t>アルツハイマー型認知症</a:t>
            </a:r>
            <a:endParaRPr lang="en-US" altLang="ja-JP" sz="2400" dirty="0"/>
          </a:p>
          <a:p>
            <a:r>
              <a:rPr lang="ja-JP" altLang="en-US" sz="2400" dirty="0"/>
              <a:t> </a:t>
            </a:r>
            <a:r>
              <a:rPr lang="en-US" altLang="ja-JP" sz="2400" dirty="0"/>
              <a:t>#</a:t>
            </a:r>
            <a:r>
              <a:rPr lang="ja-JP" altLang="en-US" sz="2400" dirty="0"/>
              <a:t>認知症は物忘れだけではない</a:t>
            </a:r>
          </a:p>
        </p:txBody>
      </p:sp>
      <p:pic>
        <p:nvPicPr>
          <p:cNvPr id="3" name="Picture 2" descr="クレヨン塗り（星）暖色 – 【てがきですのβ!】かわいい・ゆるい無料イラスト">
            <a:extLst>
              <a:ext uri="{FF2B5EF4-FFF2-40B4-BE49-F238E27FC236}">
                <a16:creationId xmlns:a16="http://schemas.microsoft.com/office/drawing/2014/main" id="{4EBBE5C7-C574-70A2-3286-1A38C77B98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44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テキスト ボックス 1">
            <a:extLst>
              <a:ext uri="{FF2B5EF4-FFF2-40B4-BE49-F238E27FC236}">
                <a16:creationId xmlns:a16="http://schemas.microsoft.com/office/drawing/2014/main" id="{2C28A75A-28A4-4EC4-8B53-36427FFA1D95}"/>
              </a:ext>
            </a:extLst>
          </p:cNvPr>
          <p:cNvSpPr txBox="1">
            <a:spLocks noChangeArrowheads="1"/>
          </p:cNvSpPr>
          <p:nvPr/>
        </p:nvSpPr>
        <p:spPr bwMode="auto">
          <a:xfrm>
            <a:off x="914401" y="1892938"/>
            <a:ext cx="7392292"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Verdana" panose="020B0604030504040204" pitchFamily="34" charset="0"/>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Verdana" panose="020B0604030504040204" pitchFamily="34" charset="0"/>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Verdana" panose="020B0604030504040204" pitchFamily="34" charset="0"/>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rgbClr val="FF6600"/>
                </a:solidFill>
                <a:effectLst/>
                <a:uLnTx/>
                <a:uFillTx/>
                <a:latin typeface="BIZ UDPゴシック"/>
                <a:ea typeface="BIZ UDPゴシック"/>
                <a:cs typeface="+mn-cs"/>
              </a:rPr>
              <a:t>認知機能障害④</a:t>
            </a:r>
            <a:endParaRPr kumimoji="1" lang="en-US" altLang="ja-JP" sz="2800" b="0" i="0" u="none" strike="noStrike" kern="1200" cap="none" spc="0" normalizeH="0" baseline="0" noProof="0" dirty="0">
              <a:ln>
                <a:noFill/>
              </a:ln>
              <a:solidFill>
                <a:prstClr val="black"/>
              </a:solidFill>
              <a:effectLst/>
              <a:uLnTx/>
              <a:uFillTx/>
              <a:latin typeface="BIZ UDPゴシック"/>
              <a:ea typeface="BIZ UDPゴシック"/>
              <a:cs typeface="+mn-cs"/>
            </a:endParaRPr>
          </a:p>
          <a:p>
            <a:pPr eaLnBrk="1" hangingPunct="1">
              <a:spcBef>
                <a:spcPct val="0"/>
              </a:spcBef>
              <a:buFontTx/>
              <a:buNone/>
            </a:pPr>
            <a:r>
              <a:rPr lang="ja-JP" altLang="en-US" sz="4800" b="1" dirty="0">
                <a:latin typeface="+mn-ea"/>
                <a:ea typeface="+mn-ea"/>
              </a:rPr>
              <a:t>実行（遂行）機能について</a:t>
            </a:r>
            <a:br>
              <a:rPr lang="en-US" altLang="ja-JP" sz="4800" b="1" dirty="0">
                <a:latin typeface="+mn-ea"/>
                <a:ea typeface="+mn-ea"/>
              </a:rPr>
            </a:br>
            <a:r>
              <a:rPr lang="en-US" altLang="ja-JP" sz="4800" b="1" dirty="0">
                <a:latin typeface="+mn-ea"/>
                <a:ea typeface="+mn-ea"/>
              </a:rPr>
              <a:t>〈</a:t>
            </a:r>
            <a:r>
              <a:rPr lang="ja-JP" altLang="en-US" sz="4800" b="1" dirty="0">
                <a:latin typeface="+mn-ea"/>
                <a:ea typeface="+mn-ea"/>
              </a:rPr>
              <a:t>実行機能障害</a:t>
            </a:r>
            <a:r>
              <a:rPr lang="en-US" altLang="ja-JP" sz="4800" b="1" dirty="0">
                <a:latin typeface="+mn-ea"/>
                <a:ea typeface="+mn-ea"/>
              </a:rPr>
              <a:t>〉</a:t>
            </a:r>
          </a:p>
          <a:p>
            <a:pPr eaLnBrk="1" hangingPunct="1">
              <a:spcBef>
                <a:spcPct val="0"/>
              </a:spcBef>
              <a:buFontTx/>
              <a:buNone/>
            </a:pPr>
            <a:endParaRPr lang="en-US" altLang="ja-JP" sz="4000" dirty="0">
              <a:latin typeface="+mn-ea"/>
              <a:ea typeface="+mn-ea"/>
            </a:endParaRPr>
          </a:p>
        </p:txBody>
      </p:sp>
      <p:sp>
        <p:nvSpPr>
          <p:cNvPr id="2" name="吹き出し: 角を丸めた四角形 1">
            <a:extLst>
              <a:ext uri="{FF2B5EF4-FFF2-40B4-BE49-F238E27FC236}">
                <a16:creationId xmlns:a16="http://schemas.microsoft.com/office/drawing/2014/main" id="{6445A88E-6F84-4149-8BE4-872D2BFF280A}"/>
              </a:ext>
            </a:extLst>
          </p:cNvPr>
          <p:cNvSpPr/>
          <p:nvPr/>
        </p:nvSpPr>
        <p:spPr>
          <a:xfrm>
            <a:off x="914401" y="4278086"/>
            <a:ext cx="6458424" cy="1614376"/>
          </a:xfrm>
          <a:prstGeom prst="wedgeRoundRectCallout">
            <a:avLst>
              <a:gd name="adj1" fmla="val 59074"/>
              <a:gd name="adj2" fmla="val 1698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HG丸ｺﾞｼｯｸM-PRO" panose="020F0600000000000000" pitchFamily="50" charset="-128"/>
                <a:ea typeface="HG丸ｺﾞｼｯｸM-PRO" panose="020F0600000000000000" pitchFamily="50" charset="-128"/>
              </a:rPr>
              <a:t>計画を立てたり、段取りをすることが難しくなることもあります。</a:t>
            </a:r>
          </a:p>
        </p:txBody>
      </p:sp>
      <p:sp>
        <p:nvSpPr>
          <p:cNvPr id="3" name="テキスト ボックス 2">
            <a:extLst>
              <a:ext uri="{FF2B5EF4-FFF2-40B4-BE49-F238E27FC236}">
                <a16:creationId xmlns:a16="http://schemas.microsoft.com/office/drawing/2014/main" id="{4EBB0E6D-FE3E-D617-F1F0-B4CE2F9F16C8}"/>
              </a:ext>
            </a:extLst>
          </p:cNvPr>
          <p:cNvSpPr txBox="1"/>
          <p:nvPr/>
        </p:nvSpPr>
        <p:spPr>
          <a:xfrm>
            <a:off x="18203" y="965538"/>
            <a:ext cx="4096598" cy="523220"/>
          </a:xfrm>
          <a:prstGeom prst="rect">
            <a:avLst/>
          </a:prstGeom>
          <a:solidFill>
            <a:srgbClr val="FF6600"/>
          </a:solidFill>
        </p:spPr>
        <p:txBody>
          <a:bodyPr wrap="square" rtlCol="0">
            <a:spAutoFit/>
          </a:bodyPr>
          <a:lstStyle/>
          <a:p>
            <a:pPr algn="r"/>
            <a:r>
              <a:rPr lang="ja-JP" altLang="en-US" sz="2800" dirty="0">
                <a:solidFill>
                  <a:schemeClr val="bg1"/>
                </a:solidFill>
              </a:rPr>
              <a:t>８ページ　</a:t>
            </a:r>
          </a:p>
        </p:txBody>
      </p:sp>
      <p:pic>
        <p:nvPicPr>
          <p:cNvPr id="4" name="Picture 4" descr="開いた本のイラスト素材 | イラスト無料・かわいいテンプレート">
            <a:extLst>
              <a:ext uri="{FF2B5EF4-FFF2-40B4-BE49-F238E27FC236}">
                <a16:creationId xmlns:a16="http://schemas.microsoft.com/office/drawing/2014/main" id="{52788FB7-7071-5AF6-B930-9498690920A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174752"/>
            <a:ext cx="3349413" cy="251205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935BE264-7101-D9DE-7F32-72D39EC0EE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1890"/>
          <a:stretch/>
        </p:blipFill>
        <p:spPr>
          <a:xfrm>
            <a:off x="7989361" y="3788239"/>
            <a:ext cx="2903019" cy="2703522"/>
          </a:xfrm>
          <a:prstGeom prst="rect">
            <a:avLst/>
          </a:prstGeom>
        </p:spPr>
      </p:pic>
      <p:pic>
        <p:nvPicPr>
          <p:cNvPr id="8" name="Picture 2" descr="クレヨン塗り（星）暖色 – 【てがきですのβ!】かわいい・ゆるい無料イラスト">
            <a:extLst>
              <a:ext uri="{FF2B5EF4-FFF2-40B4-BE49-F238E27FC236}">
                <a16:creationId xmlns:a16="http://schemas.microsoft.com/office/drawing/2014/main" id="{CBF9D232-52C5-47CF-EE62-ADFF3D85B1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8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805998"/>
            <a:ext cx="10515600" cy="1325563"/>
          </a:xfrm>
        </p:spPr>
        <p:txBody>
          <a:bodyPr>
            <a:normAutofit/>
          </a:bodyPr>
          <a:lstStyle/>
          <a:p>
            <a:r>
              <a:rPr kumimoji="1" lang="ja-JP" altLang="en-US" sz="5400" b="1" dirty="0">
                <a:solidFill>
                  <a:srgbClr val="FF6600"/>
                </a:solidFill>
                <a:latin typeface="+mj-ea"/>
              </a:rPr>
              <a:t>今日のお話</a:t>
            </a:r>
          </a:p>
        </p:txBody>
      </p:sp>
      <p:sp>
        <p:nvSpPr>
          <p:cNvPr id="3" name="コンテンツ プレースホルダー 2"/>
          <p:cNvSpPr>
            <a:spLocks noGrp="1"/>
          </p:cNvSpPr>
          <p:nvPr>
            <p:ph idx="1"/>
          </p:nvPr>
        </p:nvSpPr>
        <p:spPr>
          <a:xfrm>
            <a:off x="1213616" y="2132195"/>
            <a:ext cx="10515600" cy="4331106"/>
          </a:xfrm>
        </p:spPr>
        <p:txBody>
          <a:bodyPr>
            <a:normAutofit/>
          </a:bodyPr>
          <a:lstStyle/>
          <a:p>
            <a:pPr marL="0" indent="0">
              <a:buNone/>
            </a:pPr>
            <a:r>
              <a:rPr lang="ja-JP" altLang="en-US" sz="3600" b="1" dirty="0">
                <a:latin typeface="+mj-ea"/>
                <a:ea typeface="+mj-ea"/>
              </a:rPr>
              <a:t>１　はじめに～なぜ認知症について学ぶのか？～</a:t>
            </a:r>
            <a:endParaRPr lang="en-US" altLang="ja-JP" sz="3600" b="1" dirty="0">
              <a:latin typeface="+mj-ea"/>
              <a:ea typeface="+mj-ea"/>
            </a:endParaRPr>
          </a:p>
          <a:p>
            <a:pPr marL="0" indent="0">
              <a:buNone/>
            </a:pPr>
            <a:r>
              <a:rPr lang="ja-JP" altLang="en-US" sz="3600" b="1" dirty="0">
                <a:latin typeface="+mj-ea"/>
                <a:ea typeface="+mj-ea"/>
              </a:rPr>
              <a:t>２　認知症について理解する</a:t>
            </a:r>
            <a:endParaRPr lang="en-US" altLang="ja-JP" sz="3600" b="1" dirty="0">
              <a:latin typeface="+mj-ea"/>
              <a:ea typeface="+mj-ea"/>
            </a:endParaRPr>
          </a:p>
          <a:p>
            <a:pPr marL="0" indent="0">
              <a:buNone/>
            </a:pPr>
            <a:r>
              <a:rPr lang="ja-JP" altLang="en-US" sz="3600" b="1" dirty="0">
                <a:latin typeface="+mj-ea"/>
                <a:ea typeface="+mj-ea"/>
              </a:rPr>
              <a:t>３　当事者の声を聴いてみる</a:t>
            </a:r>
            <a:endParaRPr lang="en-US" altLang="ja-JP" sz="3600" b="1" dirty="0">
              <a:latin typeface="+mj-ea"/>
              <a:ea typeface="+mj-ea"/>
            </a:endParaRPr>
          </a:p>
          <a:p>
            <a:pPr marL="0" indent="0">
              <a:buNone/>
            </a:pPr>
            <a:r>
              <a:rPr lang="ja-JP" altLang="en-US" sz="3600" b="1" dirty="0">
                <a:latin typeface="+mj-ea"/>
                <a:ea typeface="+mj-ea"/>
              </a:rPr>
              <a:t>４　まとめ</a:t>
            </a:r>
            <a:endParaRPr lang="en-US" altLang="ja-JP" sz="3600" b="1" dirty="0">
              <a:latin typeface="+mj-ea"/>
              <a:ea typeface="+mj-ea"/>
            </a:endParaRPr>
          </a:p>
          <a:p>
            <a:pPr marL="0" indent="0">
              <a:buNone/>
            </a:pPr>
            <a:r>
              <a:rPr lang="ja-JP" altLang="en-US" sz="3600" b="1" dirty="0">
                <a:latin typeface="+mj-ea"/>
                <a:ea typeface="+mj-ea"/>
              </a:rPr>
              <a:t>　</a:t>
            </a:r>
            <a:endParaRPr lang="en-US" altLang="ja-JP" sz="3600" b="1" dirty="0">
              <a:latin typeface="+mj-ea"/>
              <a:ea typeface="+mj-ea"/>
            </a:endParaRPr>
          </a:p>
        </p:txBody>
      </p:sp>
      <p:sp>
        <p:nvSpPr>
          <p:cNvPr id="5" name="スライド番号プレースホルダー 4"/>
          <p:cNvSpPr>
            <a:spLocks noGrp="1"/>
          </p:cNvSpPr>
          <p:nvPr>
            <p:ph type="sldNum" sz="quarter" idx="12"/>
          </p:nvPr>
        </p:nvSpPr>
        <p:spPr/>
        <p:txBody>
          <a:bodyPr/>
          <a:lstStyle/>
          <a:p>
            <a:fld id="{7BCE676F-4151-4FB9-8059-CF37FC457274}" type="slidenum">
              <a:rPr lang="ja-JP" altLang="en-US" sz="2000" smtClean="0"/>
              <a:t>2</a:t>
            </a:fld>
            <a:endParaRPr lang="ja-JP" altLang="en-US" sz="2000"/>
          </a:p>
        </p:txBody>
      </p:sp>
      <p:pic>
        <p:nvPicPr>
          <p:cNvPr id="6" name="Picture 4" descr="赤穂市／認知症サポーター養成講座">
            <a:extLst>
              <a:ext uri="{FF2B5EF4-FFF2-40B4-BE49-F238E27FC236}">
                <a16:creationId xmlns:a16="http://schemas.microsoft.com/office/drawing/2014/main" id="{BF18AE40-DC4C-B48C-33FB-31DB47680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503" y="4438103"/>
            <a:ext cx="4906297" cy="1584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クレヨン塗り（星）暖色 – 【てがきですのβ!】かわいい・ゆるい無料イラスト">
            <a:extLst>
              <a:ext uri="{FF2B5EF4-FFF2-40B4-BE49-F238E27FC236}">
                <a16:creationId xmlns:a16="http://schemas.microsoft.com/office/drawing/2014/main" id="{A646A42C-7BE9-D7FA-0357-A8C8CD1928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9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女子学生 悩むイラスト｜無料イラスト・フリー素材なら「イラストAC」">
            <a:extLst>
              <a:ext uri="{FF2B5EF4-FFF2-40B4-BE49-F238E27FC236}">
                <a16:creationId xmlns:a16="http://schemas.microsoft.com/office/drawing/2014/main" id="{7B835701-02C6-5740-9C02-91C7ACB28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265" y="3749688"/>
            <a:ext cx="3059805" cy="2406725"/>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DD049837-90D7-9044-9826-0B423541F858}"/>
              </a:ext>
            </a:extLst>
          </p:cNvPr>
          <p:cNvSpPr>
            <a:spLocks noGrp="1"/>
          </p:cNvSpPr>
          <p:nvPr>
            <p:ph type="title"/>
          </p:nvPr>
        </p:nvSpPr>
        <p:spPr>
          <a:xfrm>
            <a:off x="332509" y="1744241"/>
            <a:ext cx="10515600" cy="732846"/>
          </a:xfrm>
        </p:spPr>
        <p:txBody>
          <a:bodyPr>
            <a:normAutofit/>
          </a:bodyPr>
          <a:lstStyle/>
          <a:p>
            <a:r>
              <a:rPr lang="ja-JP" altLang="en-US" b="1" dirty="0"/>
              <a:t>行動・心理症状（</a:t>
            </a:r>
            <a:r>
              <a:rPr lang="en-US" altLang="ja-JP" b="1" dirty="0"/>
              <a:t>BPSD</a:t>
            </a:r>
            <a:r>
              <a:rPr lang="ja-JP" altLang="en-US" b="1" dirty="0"/>
              <a:t>）</a:t>
            </a:r>
          </a:p>
        </p:txBody>
      </p:sp>
      <p:sp>
        <p:nvSpPr>
          <p:cNvPr id="5" name="コンテンツ プレースホルダー 4">
            <a:extLst>
              <a:ext uri="{FF2B5EF4-FFF2-40B4-BE49-F238E27FC236}">
                <a16:creationId xmlns:a16="http://schemas.microsoft.com/office/drawing/2014/main" id="{50FEEBCE-8BEB-5FC4-8637-8DAF88DE1B2E}"/>
              </a:ext>
            </a:extLst>
          </p:cNvPr>
          <p:cNvSpPr>
            <a:spLocks noGrp="1"/>
          </p:cNvSpPr>
          <p:nvPr>
            <p:ph idx="1"/>
          </p:nvPr>
        </p:nvSpPr>
        <p:spPr>
          <a:xfrm>
            <a:off x="332509" y="2838543"/>
            <a:ext cx="11118273" cy="3807656"/>
          </a:xfrm>
        </p:spPr>
        <p:txBody>
          <a:bodyPr>
            <a:normAutofit/>
          </a:bodyPr>
          <a:lstStyle/>
          <a:p>
            <a:pPr marL="0" indent="0">
              <a:buNone/>
            </a:pPr>
            <a:r>
              <a:rPr lang="ja-JP" altLang="en-US" sz="3600" dirty="0">
                <a:solidFill>
                  <a:srgbClr val="FF6600"/>
                </a:solidFill>
              </a:rPr>
              <a:t>皆さんにこんなことが起こったら、</a:t>
            </a:r>
            <a:endParaRPr lang="en-US" altLang="ja-JP" sz="3600" dirty="0">
              <a:solidFill>
                <a:srgbClr val="FF6600"/>
              </a:solidFill>
            </a:endParaRPr>
          </a:p>
          <a:p>
            <a:pPr marL="0" indent="0">
              <a:buNone/>
            </a:pPr>
            <a:r>
              <a:rPr lang="ja-JP" altLang="en-US" sz="3600" dirty="0">
                <a:solidFill>
                  <a:srgbClr val="FF6600"/>
                </a:solidFill>
              </a:rPr>
              <a:t>どんな気持ちになるでしょう？？？</a:t>
            </a:r>
            <a:endParaRPr lang="en-US" altLang="ja-JP" sz="3600" dirty="0">
              <a:solidFill>
                <a:srgbClr val="FF6600"/>
              </a:solidFill>
            </a:endParaRPr>
          </a:p>
          <a:p>
            <a:pPr marL="0" indent="0">
              <a:buNone/>
            </a:pPr>
            <a:endParaRPr lang="en-US" altLang="ja-JP" sz="1600" dirty="0"/>
          </a:p>
          <a:p>
            <a:pPr marL="0" indent="0">
              <a:buNone/>
            </a:pPr>
            <a:r>
              <a:rPr lang="ja-JP" altLang="en-US" dirty="0"/>
              <a:t>・友だちと遊ぶ約束をしたことを、思い出せない</a:t>
            </a:r>
            <a:r>
              <a:rPr lang="en-US" altLang="ja-JP" dirty="0"/>
              <a:t>…</a:t>
            </a:r>
          </a:p>
          <a:p>
            <a:pPr marL="0" indent="0">
              <a:buNone/>
            </a:pPr>
            <a:r>
              <a:rPr lang="ja-JP" altLang="en-US" dirty="0"/>
              <a:t>・学校にたどり着けない</a:t>
            </a:r>
            <a:r>
              <a:rPr lang="en-US" altLang="ja-JP" dirty="0"/>
              <a:t>…</a:t>
            </a:r>
          </a:p>
          <a:p>
            <a:pPr marL="0" indent="0">
              <a:buNone/>
            </a:pPr>
            <a:r>
              <a:rPr lang="ja-JP" altLang="en-US" dirty="0"/>
              <a:t>・担任の先生の顔がわからなくなる</a:t>
            </a:r>
            <a:r>
              <a:rPr lang="en-US" altLang="ja-JP" dirty="0"/>
              <a:t>…</a:t>
            </a:r>
          </a:p>
          <a:p>
            <a:pPr marL="0" indent="0">
              <a:buNone/>
            </a:pPr>
            <a:r>
              <a:rPr lang="ja-JP" altLang="en-US" dirty="0"/>
              <a:t>・ジュースが欲しいけど、自動販売機の使い方がわからない</a:t>
            </a:r>
            <a:r>
              <a:rPr lang="en-US" altLang="ja-JP" dirty="0"/>
              <a:t>…</a:t>
            </a:r>
          </a:p>
        </p:txBody>
      </p:sp>
      <p:sp>
        <p:nvSpPr>
          <p:cNvPr id="2" name="テキスト ボックス 1">
            <a:extLst>
              <a:ext uri="{FF2B5EF4-FFF2-40B4-BE49-F238E27FC236}">
                <a16:creationId xmlns:a16="http://schemas.microsoft.com/office/drawing/2014/main" id="{796B3E70-1ED4-3007-8F44-C2A0AF5DC52B}"/>
              </a:ext>
            </a:extLst>
          </p:cNvPr>
          <p:cNvSpPr txBox="1"/>
          <p:nvPr/>
        </p:nvSpPr>
        <p:spPr>
          <a:xfrm>
            <a:off x="18202" y="743861"/>
            <a:ext cx="4945683" cy="523220"/>
          </a:xfrm>
          <a:prstGeom prst="rect">
            <a:avLst/>
          </a:prstGeom>
          <a:solidFill>
            <a:srgbClr val="FF6600"/>
          </a:solidFill>
        </p:spPr>
        <p:txBody>
          <a:bodyPr wrap="square" rtlCol="0">
            <a:spAutoFit/>
          </a:bodyPr>
          <a:lstStyle/>
          <a:p>
            <a:pPr algn="r"/>
            <a:r>
              <a:rPr lang="ja-JP" altLang="en-US" sz="2800" dirty="0">
                <a:solidFill>
                  <a:schemeClr val="bg1"/>
                </a:solidFill>
              </a:rPr>
              <a:t>９～１１ページ　</a:t>
            </a:r>
          </a:p>
        </p:txBody>
      </p:sp>
      <p:pic>
        <p:nvPicPr>
          <p:cNvPr id="3" name="Picture 4" descr="開いた本のイラスト素材 | イラスト無料・かわいいテンプレート">
            <a:extLst>
              <a:ext uri="{FF2B5EF4-FFF2-40B4-BE49-F238E27FC236}">
                <a16:creationId xmlns:a16="http://schemas.microsoft.com/office/drawing/2014/main" id="{815354E8-464A-2B2F-AC27-AB5D0104FFE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396429"/>
            <a:ext cx="3349413" cy="2512059"/>
          </a:xfrm>
          <a:prstGeom prst="rect">
            <a:avLst/>
          </a:prstGeom>
          <a:noFill/>
          <a:extLst>
            <a:ext uri="{909E8E84-426E-40DD-AFC4-6F175D3DCCD1}">
              <a14:hiddenFill xmlns:a14="http://schemas.microsoft.com/office/drawing/2010/main">
                <a:solidFill>
                  <a:srgbClr val="FFFFFF"/>
                </a:solidFill>
              </a14:hiddenFill>
            </a:ext>
          </a:extLst>
        </p:spPr>
      </p:pic>
      <p:sp>
        <p:nvSpPr>
          <p:cNvPr id="6" name="思考の吹き出し: 雲形 5">
            <a:extLst>
              <a:ext uri="{FF2B5EF4-FFF2-40B4-BE49-F238E27FC236}">
                <a16:creationId xmlns:a16="http://schemas.microsoft.com/office/drawing/2014/main" id="{F6EBC32F-4DBD-8A6B-A331-761B02B4D5CC}"/>
              </a:ext>
            </a:extLst>
          </p:cNvPr>
          <p:cNvSpPr/>
          <p:nvPr/>
        </p:nvSpPr>
        <p:spPr>
          <a:xfrm>
            <a:off x="5002926" y="246388"/>
            <a:ext cx="6905113" cy="1539760"/>
          </a:xfrm>
          <a:prstGeom prst="cloudCallout">
            <a:avLst>
              <a:gd name="adj1" fmla="val -22354"/>
              <a:gd name="adj2" fmla="val 75199"/>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想像してみてください！</a:t>
            </a:r>
            <a:endParaRPr kumimoji="1" lang="en-US" altLang="ja-JP" sz="3200" dirty="0">
              <a:solidFill>
                <a:schemeClr val="tx1"/>
              </a:solidFill>
            </a:endParaRPr>
          </a:p>
          <a:p>
            <a:pPr algn="ctr"/>
            <a:r>
              <a:rPr lang="en-US" altLang="ja-JP" sz="3200" dirty="0">
                <a:solidFill>
                  <a:schemeClr val="tx1"/>
                </a:solidFill>
              </a:rPr>
              <a:t>〈</a:t>
            </a:r>
            <a:r>
              <a:rPr lang="ja-JP" altLang="en-US" sz="3200" dirty="0">
                <a:solidFill>
                  <a:schemeClr val="tx1"/>
                </a:solidFill>
              </a:rPr>
              <a:t>その①</a:t>
            </a:r>
            <a:r>
              <a:rPr lang="en-US" altLang="ja-JP" sz="3200" dirty="0">
                <a:solidFill>
                  <a:schemeClr val="tx1"/>
                </a:solidFill>
              </a:rPr>
              <a:t>〉</a:t>
            </a:r>
            <a:endParaRPr kumimoji="1" lang="en-US" altLang="ja-JP" sz="3200" dirty="0">
              <a:solidFill>
                <a:schemeClr val="tx1"/>
              </a:solidFill>
            </a:endParaRPr>
          </a:p>
        </p:txBody>
      </p:sp>
      <p:pic>
        <p:nvPicPr>
          <p:cNvPr id="7" name="Picture 2" descr="クレヨン塗り（星）暖色 – 【てがきですのβ!】かわいい・ゆるい無料イラスト">
            <a:extLst>
              <a:ext uri="{FF2B5EF4-FFF2-40B4-BE49-F238E27FC236}">
                <a16:creationId xmlns:a16="http://schemas.microsoft.com/office/drawing/2014/main" id="{39A46D3E-F288-61B1-410C-CD3AF2D37F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8" name="思考の吹き出し: 雲形 7">
            <a:extLst>
              <a:ext uri="{FF2B5EF4-FFF2-40B4-BE49-F238E27FC236}">
                <a16:creationId xmlns:a16="http://schemas.microsoft.com/office/drawing/2014/main" id="{07E55FEC-44F8-5CAB-23D4-F07F7FD69190}"/>
              </a:ext>
            </a:extLst>
          </p:cNvPr>
          <p:cNvSpPr/>
          <p:nvPr/>
        </p:nvSpPr>
        <p:spPr>
          <a:xfrm>
            <a:off x="6992120" y="1952172"/>
            <a:ext cx="5199880" cy="1820444"/>
          </a:xfrm>
          <a:prstGeom prst="cloudCallout">
            <a:avLst>
              <a:gd name="adj1" fmla="val 10686"/>
              <a:gd name="adj2" fmla="val 78180"/>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spc="-300" dirty="0"/>
              <a:t>当たり前にできたことが　できなくなったら</a:t>
            </a:r>
            <a:r>
              <a:rPr lang="en-US" altLang="ja-JP" sz="2400" spc="-300" dirty="0"/>
              <a:t>…</a:t>
            </a:r>
            <a:r>
              <a:rPr lang="ja-JP" altLang="en-US" sz="2400" spc="-300" dirty="0"/>
              <a:t>？</a:t>
            </a:r>
            <a:endParaRPr kumimoji="1" lang="en-US" altLang="ja-JP" sz="2400" spc="-300" dirty="0"/>
          </a:p>
        </p:txBody>
      </p:sp>
    </p:spTree>
    <p:extLst>
      <p:ext uri="{BB962C8B-B14F-4D97-AF65-F5344CB8AC3E}">
        <p14:creationId xmlns:p14="http://schemas.microsoft.com/office/powerpoint/2010/main" val="180081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50FEEBCE-8BEB-5FC4-8637-8DAF88DE1B2E}"/>
              </a:ext>
            </a:extLst>
          </p:cNvPr>
          <p:cNvSpPr>
            <a:spLocks noGrp="1"/>
          </p:cNvSpPr>
          <p:nvPr>
            <p:ph idx="1"/>
          </p:nvPr>
        </p:nvSpPr>
        <p:spPr>
          <a:xfrm>
            <a:off x="1165942" y="3167944"/>
            <a:ext cx="6929202" cy="3674290"/>
          </a:xfrm>
        </p:spPr>
        <p:txBody>
          <a:bodyPr>
            <a:normAutofit lnSpcReduction="10000"/>
          </a:bodyPr>
          <a:lstStyle/>
          <a:p>
            <a:pPr marL="0" indent="0">
              <a:buNone/>
            </a:pPr>
            <a:r>
              <a:rPr lang="ja-JP" altLang="en-US" dirty="0"/>
              <a:t>離れて暮らす、おばあちゃんから</a:t>
            </a:r>
            <a:endParaRPr lang="en-US" altLang="ja-JP" dirty="0"/>
          </a:p>
          <a:p>
            <a:pPr marL="0" indent="0">
              <a:buNone/>
            </a:pPr>
            <a:r>
              <a:rPr lang="ja-JP" altLang="en-US" dirty="0"/>
              <a:t>毎日電話がかかってきます。</a:t>
            </a:r>
            <a:endParaRPr lang="en-US" altLang="ja-JP" dirty="0"/>
          </a:p>
          <a:p>
            <a:pPr marL="0" indent="0">
              <a:buNone/>
            </a:pPr>
            <a:r>
              <a:rPr lang="ja-JP" altLang="en-US" dirty="0"/>
              <a:t>話はいつも同じようなことばかり。</a:t>
            </a:r>
            <a:endParaRPr lang="en-US" altLang="ja-JP" dirty="0"/>
          </a:p>
          <a:p>
            <a:pPr marL="0" indent="0">
              <a:buNone/>
            </a:pPr>
            <a:endParaRPr lang="en-US" altLang="ja-JP" sz="1200" b="1" dirty="0"/>
          </a:p>
          <a:p>
            <a:pPr marL="0" indent="0">
              <a:buNone/>
            </a:pPr>
            <a:r>
              <a:rPr lang="ja-JP" altLang="en-US" sz="3600" b="1" dirty="0"/>
              <a:t>            </a:t>
            </a:r>
            <a:endParaRPr lang="en-US" altLang="ja-JP" dirty="0"/>
          </a:p>
          <a:p>
            <a:pPr marL="0" indent="0">
              <a:buNone/>
            </a:pPr>
            <a:endParaRPr lang="en-US" altLang="ja-JP" dirty="0"/>
          </a:p>
          <a:p>
            <a:pPr marL="0" indent="0">
              <a:buNone/>
            </a:pPr>
            <a:endParaRPr lang="en-US" altLang="ja-JP" dirty="0"/>
          </a:p>
          <a:p>
            <a:pPr marL="0" indent="0">
              <a:buNone/>
            </a:pPr>
            <a:r>
              <a:rPr lang="ja-JP" altLang="en-US" dirty="0"/>
              <a:t>と、不安そうな声で聞いてきます。</a:t>
            </a:r>
            <a:endParaRPr lang="en-US" altLang="ja-JP" dirty="0"/>
          </a:p>
        </p:txBody>
      </p:sp>
      <p:pic>
        <p:nvPicPr>
          <p:cNvPr id="3" name="Picture 2" descr="不審な電話に戸惑うおばあちゃんのイラスト | イラスト無料・かわいいテンプレート">
            <a:extLst>
              <a:ext uri="{FF2B5EF4-FFF2-40B4-BE49-F238E27FC236}">
                <a16:creationId xmlns:a16="http://schemas.microsoft.com/office/drawing/2014/main" id="{BA399223-3C86-9E3E-4605-BEF1C8243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008" y="3310959"/>
            <a:ext cx="4221992" cy="3166494"/>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DD049837-90D7-9044-9826-0B423541F858}"/>
              </a:ext>
            </a:extLst>
          </p:cNvPr>
          <p:cNvSpPr>
            <a:spLocks noGrp="1"/>
          </p:cNvSpPr>
          <p:nvPr>
            <p:ph type="title"/>
          </p:nvPr>
        </p:nvSpPr>
        <p:spPr>
          <a:xfrm>
            <a:off x="379059" y="1819126"/>
            <a:ext cx="11269902" cy="1325563"/>
          </a:xfrm>
        </p:spPr>
        <p:txBody>
          <a:bodyPr>
            <a:normAutofit/>
          </a:bodyPr>
          <a:lstStyle/>
          <a:p>
            <a:pPr marL="0" indent="0">
              <a:buNone/>
            </a:pPr>
            <a:r>
              <a:rPr lang="ja-JP" altLang="en-US" sz="3600" dirty="0">
                <a:solidFill>
                  <a:srgbClr val="FF6600"/>
                </a:solidFill>
              </a:rPr>
              <a:t>皆さんがよく知っている人に対して、</a:t>
            </a:r>
            <a:br>
              <a:rPr lang="en-US" altLang="ja-JP" sz="3600" dirty="0">
                <a:solidFill>
                  <a:srgbClr val="FF6600"/>
                </a:solidFill>
              </a:rPr>
            </a:br>
            <a:r>
              <a:rPr lang="ja-JP" altLang="en-US" sz="3600" dirty="0">
                <a:solidFill>
                  <a:srgbClr val="FF6600"/>
                </a:solidFill>
              </a:rPr>
              <a:t>こんなとき、どんな声かけができるでしょう？</a:t>
            </a:r>
            <a:endParaRPr lang="en-US" altLang="ja-JP" sz="3600" dirty="0">
              <a:solidFill>
                <a:srgbClr val="FF6600"/>
              </a:solidFill>
            </a:endParaRPr>
          </a:p>
        </p:txBody>
      </p:sp>
      <p:sp>
        <p:nvSpPr>
          <p:cNvPr id="6" name="吹き出し: 角を丸めた四角形 5">
            <a:extLst>
              <a:ext uri="{FF2B5EF4-FFF2-40B4-BE49-F238E27FC236}">
                <a16:creationId xmlns:a16="http://schemas.microsoft.com/office/drawing/2014/main" id="{7FE10669-1644-8205-CA0B-53685D71607F}"/>
              </a:ext>
            </a:extLst>
          </p:cNvPr>
          <p:cNvSpPr/>
          <p:nvPr/>
        </p:nvSpPr>
        <p:spPr>
          <a:xfrm>
            <a:off x="1560786" y="4586780"/>
            <a:ext cx="6345524" cy="709448"/>
          </a:xfrm>
          <a:prstGeom prst="wedgeRoundRectCallout">
            <a:avLst>
              <a:gd name="adj1" fmla="val 57286"/>
              <a:gd name="adj2" fmla="val -13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t> </a:t>
            </a:r>
            <a:r>
              <a:rPr lang="ja-JP" altLang="en-US" sz="3600" b="1" dirty="0">
                <a:solidFill>
                  <a:schemeClr val="bg1"/>
                </a:solidFill>
              </a:rPr>
              <a:t>今日は何月何日だったかな？</a:t>
            </a:r>
            <a:endParaRPr kumimoji="1" lang="ja-JP" altLang="en-US" sz="3600" dirty="0"/>
          </a:p>
        </p:txBody>
      </p:sp>
      <p:sp>
        <p:nvSpPr>
          <p:cNvPr id="7" name="思考の吹き出し: 雲形 6">
            <a:extLst>
              <a:ext uri="{FF2B5EF4-FFF2-40B4-BE49-F238E27FC236}">
                <a16:creationId xmlns:a16="http://schemas.microsoft.com/office/drawing/2014/main" id="{F4E65181-58FA-27A7-7D01-5804ECC027CD}"/>
              </a:ext>
            </a:extLst>
          </p:cNvPr>
          <p:cNvSpPr/>
          <p:nvPr/>
        </p:nvSpPr>
        <p:spPr>
          <a:xfrm>
            <a:off x="3184634" y="209186"/>
            <a:ext cx="6921062" cy="1611672"/>
          </a:xfrm>
          <a:prstGeom prst="cloudCallout">
            <a:avLst>
              <a:gd name="adj1" fmla="val -35795"/>
              <a:gd name="adj2" fmla="val 53993"/>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想像してみてください！</a:t>
            </a:r>
            <a:endParaRPr kumimoji="1" lang="en-US" altLang="ja-JP" sz="3200" dirty="0">
              <a:solidFill>
                <a:schemeClr val="tx1"/>
              </a:solidFill>
            </a:endParaRPr>
          </a:p>
          <a:p>
            <a:pPr algn="ctr"/>
            <a:r>
              <a:rPr lang="en-US" altLang="ja-JP" sz="3200" dirty="0">
                <a:solidFill>
                  <a:schemeClr val="tx1"/>
                </a:solidFill>
              </a:rPr>
              <a:t>〈</a:t>
            </a:r>
            <a:r>
              <a:rPr lang="ja-JP" altLang="en-US" sz="3200" dirty="0">
                <a:solidFill>
                  <a:schemeClr val="tx1"/>
                </a:solidFill>
              </a:rPr>
              <a:t>その②</a:t>
            </a:r>
            <a:r>
              <a:rPr lang="en-US" altLang="ja-JP" sz="3200" dirty="0">
                <a:solidFill>
                  <a:schemeClr val="tx1"/>
                </a:solidFill>
              </a:rPr>
              <a:t>〉</a:t>
            </a:r>
            <a:endParaRPr kumimoji="1" lang="en-US" altLang="ja-JP" sz="3200" dirty="0">
              <a:solidFill>
                <a:schemeClr val="tx1"/>
              </a:solidFill>
            </a:endParaRPr>
          </a:p>
        </p:txBody>
      </p:sp>
      <p:pic>
        <p:nvPicPr>
          <p:cNvPr id="2" name="Picture 2" descr="クレヨン塗り（星）暖色 – 【てがきですのβ!】かわいい・ゆるい無料イラスト">
            <a:extLst>
              <a:ext uri="{FF2B5EF4-FFF2-40B4-BE49-F238E27FC236}">
                <a16:creationId xmlns:a16="http://schemas.microsoft.com/office/drawing/2014/main" id="{1428F5B2-EC08-C6F2-5281-5C1EBF4111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8" name="吹き出し: 角を丸めた四角形 7">
            <a:extLst>
              <a:ext uri="{FF2B5EF4-FFF2-40B4-BE49-F238E27FC236}">
                <a16:creationId xmlns:a16="http://schemas.microsoft.com/office/drawing/2014/main" id="{9177109A-192B-224D-53AF-8488E6D828B8}"/>
              </a:ext>
            </a:extLst>
          </p:cNvPr>
          <p:cNvSpPr/>
          <p:nvPr/>
        </p:nvSpPr>
        <p:spPr>
          <a:xfrm>
            <a:off x="2490246" y="5423614"/>
            <a:ext cx="5604898" cy="709448"/>
          </a:xfrm>
          <a:prstGeom prst="wedgeRoundRectCallout">
            <a:avLst>
              <a:gd name="adj1" fmla="val 56686"/>
              <a:gd name="adj2" fmla="val -405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今度いつ来てくれるの？</a:t>
            </a:r>
          </a:p>
        </p:txBody>
      </p:sp>
    </p:spTree>
    <p:extLst>
      <p:ext uri="{BB962C8B-B14F-4D97-AF65-F5344CB8AC3E}">
        <p14:creationId xmlns:p14="http://schemas.microsoft.com/office/powerpoint/2010/main" val="426986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入眠イラスト｜無料イラスト・フリー素材なら「イラストAC」">
            <a:extLst>
              <a:ext uri="{FF2B5EF4-FFF2-40B4-BE49-F238E27FC236}">
                <a16:creationId xmlns:a16="http://schemas.microsoft.com/office/drawing/2014/main" id="{61B0D3D4-821B-B063-4DC0-6ABE0EA14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278" y="2295967"/>
            <a:ext cx="2578852" cy="193165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26708A0F-605F-534E-7183-078CC08DF3C6}"/>
              </a:ext>
            </a:extLst>
          </p:cNvPr>
          <p:cNvSpPr>
            <a:spLocks noGrp="1"/>
          </p:cNvSpPr>
          <p:nvPr>
            <p:ph type="title"/>
          </p:nvPr>
        </p:nvSpPr>
        <p:spPr>
          <a:xfrm>
            <a:off x="701377" y="320284"/>
            <a:ext cx="10515600" cy="1325563"/>
          </a:xfrm>
        </p:spPr>
        <p:txBody>
          <a:bodyPr/>
          <a:lstStyle/>
          <a:p>
            <a:r>
              <a:rPr kumimoji="1" lang="en-US" altLang="ja-JP" b="1" dirty="0"/>
              <a:t>Q.</a:t>
            </a:r>
            <a:r>
              <a:rPr kumimoji="1" lang="ja-JP" altLang="en-US" b="1" dirty="0"/>
              <a:t>認知症は予防できる？</a:t>
            </a:r>
          </a:p>
        </p:txBody>
      </p:sp>
      <p:pic>
        <p:nvPicPr>
          <p:cNvPr id="3078" name="Picture 6" descr="準備体操(カラー)/体育の日の無料イラスト1/秋の季節・行事素材">
            <a:extLst>
              <a:ext uri="{FF2B5EF4-FFF2-40B4-BE49-F238E27FC236}">
                <a16:creationId xmlns:a16="http://schemas.microsoft.com/office/drawing/2014/main" id="{FF08AF70-6824-0763-6A27-90876D8C7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611" y="3596207"/>
            <a:ext cx="2312742" cy="2312742"/>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a:extLst>
              <a:ext uri="{FF2B5EF4-FFF2-40B4-BE49-F238E27FC236}">
                <a16:creationId xmlns:a16="http://schemas.microsoft.com/office/drawing/2014/main" id="{56F7752C-8855-2F17-798A-10814C46430D}"/>
              </a:ext>
            </a:extLst>
          </p:cNvPr>
          <p:cNvSpPr>
            <a:spLocks noGrp="1"/>
          </p:cNvSpPr>
          <p:nvPr>
            <p:ph idx="1"/>
          </p:nvPr>
        </p:nvSpPr>
        <p:spPr>
          <a:xfrm>
            <a:off x="764429" y="1591742"/>
            <a:ext cx="10639269" cy="4351338"/>
          </a:xfrm>
        </p:spPr>
        <p:txBody>
          <a:bodyPr>
            <a:noAutofit/>
          </a:bodyPr>
          <a:lstStyle/>
          <a:p>
            <a:pPr marL="0" indent="0">
              <a:buNone/>
            </a:pPr>
            <a:r>
              <a:rPr lang="en-US" altLang="ja-JP" sz="3600" b="1" dirty="0">
                <a:solidFill>
                  <a:srgbClr val="FF6600"/>
                </a:solidFill>
              </a:rPr>
              <a:t>A.</a:t>
            </a:r>
            <a:r>
              <a:rPr kumimoji="1" lang="ja-JP" altLang="en-US" sz="3600" b="1" dirty="0">
                <a:solidFill>
                  <a:srgbClr val="FF6600"/>
                </a:solidFill>
              </a:rPr>
              <a:t>「認知症にならない」という予防法はありません！</a:t>
            </a:r>
            <a:endParaRPr lang="en-US" altLang="ja-JP" dirty="0"/>
          </a:p>
          <a:p>
            <a:pPr marL="0" indent="0">
              <a:buNone/>
            </a:pPr>
            <a:r>
              <a:rPr kumimoji="1" lang="ja-JP" altLang="en-US" dirty="0"/>
              <a:t>生活習慣を整えることが</a:t>
            </a:r>
            <a:endParaRPr kumimoji="1" lang="en-US" altLang="ja-JP" dirty="0"/>
          </a:p>
          <a:p>
            <a:pPr marL="0" indent="0">
              <a:buNone/>
            </a:pPr>
            <a:r>
              <a:rPr kumimoji="1" lang="ja-JP" altLang="en-US" dirty="0"/>
              <a:t>認知症発症のリスクを減らすといわれています。</a:t>
            </a:r>
            <a:endParaRPr kumimoji="1" lang="en-US" altLang="ja-JP" dirty="0"/>
          </a:p>
          <a:p>
            <a:pPr marL="0" indent="0">
              <a:buNone/>
            </a:pPr>
            <a:endParaRPr kumimoji="1" lang="en-US" altLang="ja-JP" sz="1400" dirty="0"/>
          </a:p>
          <a:p>
            <a:pPr marL="0" indent="0">
              <a:buNone/>
            </a:pPr>
            <a:r>
              <a:rPr lang="ja-JP" altLang="en-US" dirty="0"/>
              <a:t>例えば</a:t>
            </a:r>
            <a:r>
              <a:rPr lang="en-US" altLang="ja-JP" dirty="0"/>
              <a:t>…</a:t>
            </a:r>
          </a:p>
          <a:p>
            <a:pPr marL="0" indent="0">
              <a:buNone/>
            </a:pPr>
            <a:r>
              <a:rPr kumimoji="1" lang="ja-JP" altLang="en-US" dirty="0"/>
              <a:t>・十分に睡眠時間をとる。</a:t>
            </a:r>
            <a:endParaRPr kumimoji="1" lang="en-US" altLang="ja-JP" dirty="0"/>
          </a:p>
          <a:p>
            <a:pPr marL="0" indent="0">
              <a:buNone/>
            </a:pPr>
            <a:r>
              <a:rPr lang="ja-JP" altLang="en-US" dirty="0"/>
              <a:t>・適度に運動をする。</a:t>
            </a:r>
            <a:endParaRPr lang="en-US" altLang="ja-JP" dirty="0"/>
          </a:p>
          <a:p>
            <a:pPr marL="0" indent="0">
              <a:buNone/>
            </a:pPr>
            <a:r>
              <a:rPr kumimoji="1" lang="ja-JP" altLang="en-US" dirty="0"/>
              <a:t>・栄養バランスのよい食事をする。　など</a:t>
            </a:r>
            <a:endParaRPr lang="en-US" altLang="ja-JP" dirty="0"/>
          </a:p>
          <a:p>
            <a:pPr marL="0" indent="0">
              <a:buNone/>
            </a:pPr>
            <a:endParaRPr lang="en-US" altLang="ja-JP" sz="1000" dirty="0"/>
          </a:p>
          <a:p>
            <a:pPr marL="0" indent="0">
              <a:buNone/>
            </a:pPr>
            <a:r>
              <a:rPr lang="ja-JP" altLang="en-US" dirty="0">
                <a:solidFill>
                  <a:srgbClr val="FF6600"/>
                </a:solidFill>
              </a:rPr>
              <a:t>規則正しい生活を心がけることも大切です！</a:t>
            </a:r>
            <a:endParaRPr kumimoji="1" lang="en-US" altLang="ja-JP" dirty="0">
              <a:solidFill>
                <a:srgbClr val="FF6600"/>
              </a:solidFill>
            </a:endParaRPr>
          </a:p>
          <a:p>
            <a:pPr marL="0" indent="0">
              <a:buNone/>
            </a:pPr>
            <a:endParaRPr kumimoji="1" lang="ja-JP" altLang="en-US" dirty="0"/>
          </a:p>
        </p:txBody>
      </p:sp>
      <p:pic>
        <p:nvPicPr>
          <p:cNvPr id="3080" name="Picture 8" descr="バランス良い食事イラスト｜無料イラスト・フリー素材なら「イラストAC」">
            <a:extLst>
              <a:ext uri="{FF2B5EF4-FFF2-40B4-BE49-F238E27FC236}">
                <a16:creationId xmlns:a16="http://schemas.microsoft.com/office/drawing/2014/main" id="{3ABF9480-1EA6-606D-9CDD-681EA5E5B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4597" y="4357414"/>
            <a:ext cx="24288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09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C2D7B-3315-424B-A8FC-FE466AE130DF}"/>
              </a:ext>
            </a:extLst>
          </p:cNvPr>
          <p:cNvSpPr>
            <a:spLocks noGrp="1"/>
          </p:cNvSpPr>
          <p:nvPr>
            <p:ph type="title"/>
          </p:nvPr>
        </p:nvSpPr>
        <p:spPr>
          <a:xfrm>
            <a:off x="675409" y="4195406"/>
            <a:ext cx="10841182" cy="1325563"/>
          </a:xfrm>
        </p:spPr>
        <p:txBody>
          <a:bodyPr>
            <a:noAutofit/>
          </a:bodyPr>
          <a:lstStyle/>
          <a:p>
            <a:r>
              <a:rPr lang="ja-JP" altLang="en-US" sz="4800" b="1" dirty="0">
                <a:latin typeface="+mj-ea"/>
              </a:rPr>
              <a:t>３ 当事者の声を聴いてみる</a:t>
            </a:r>
            <a:endParaRPr kumimoji="1" lang="ja-JP" altLang="en-US" sz="4800" b="1" dirty="0">
              <a:latin typeface="+mj-ea"/>
            </a:endParaRPr>
          </a:p>
        </p:txBody>
      </p:sp>
      <p:sp>
        <p:nvSpPr>
          <p:cNvPr id="4" name="スライド番号プレースホルダー 3">
            <a:extLst>
              <a:ext uri="{FF2B5EF4-FFF2-40B4-BE49-F238E27FC236}">
                <a16:creationId xmlns:a16="http://schemas.microsoft.com/office/drawing/2014/main" id="{70D35788-F96E-4974-82AF-8A15397554C4}"/>
              </a:ext>
            </a:extLst>
          </p:cNvPr>
          <p:cNvSpPr>
            <a:spLocks noGrp="1"/>
          </p:cNvSpPr>
          <p:nvPr>
            <p:ph type="sldNum" sz="quarter" idx="12"/>
          </p:nvPr>
        </p:nvSpPr>
        <p:spPr/>
        <p:txBody>
          <a:bodyPr/>
          <a:lstStyle/>
          <a:p>
            <a:fld id="{7BCE676F-4151-4FB9-8059-CF37FC457274}" type="slidenum">
              <a:rPr kumimoji="1" lang="ja-JP" altLang="en-US" smtClean="0"/>
              <a:t>23</a:t>
            </a:fld>
            <a:endParaRPr kumimoji="1" lang="ja-JP" altLang="en-US"/>
          </a:p>
        </p:txBody>
      </p:sp>
      <p:pic>
        <p:nvPicPr>
          <p:cNvPr id="3" name="図 5" descr="認知症サポーターキャラバンのロゴマークのロバ">
            <a:extLst>
              <a:ext uri="{FF2B5EF4-FFF2-40B4-BE49-F238E27FC236}">
                <a16:creationId xmlns:a16="http://schemas.microsoft.com/office/drawing/2014/main" id="{EAC0EF3E-ADB4-5239-7F69-8F94A555C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70444"/>
            <a:ext cx="258127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クレヨン塗り（星）暖色 – 【てがきですのβ!】かわいい・ゆるい無料イラスト">
            <a:extLst>
              <a:ext uri="{FF2B5EF4-FFF2-40B4-BE49-F238E27FC236}">
                <a16:creationId xmlns:a16="http://schemas.microsoft.com/office/drawing/2014/main" id="{DCBDE018-E21C-4ACC-2316-4CA618E48E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7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2BF07AB-E19C-1A31-4737-9B8A55A5B1AB}"/>
              </a:ext>
            </a:extLst>
          </p:cNvPr>
          <p:cNvSpPr>
            <a:spLocks noGrp="1"/>
          </p:cNvSpPr>
          <p:nvPr>
            <p:ph type="sldNum" sz="quarter" idx="12"/>
          </p:nvPr>
        </p:nvSpPr>
        <p:spPr/>
        <p:txBody>
          <a:bodyPr/>
          <a:lstStyle/>
          <a:p>
            <a:fld id="{7BCE676F-4151-4FB9-8059-CF37FC457274}" type="slidenum">
              <a:rPr kumimoji="1" lang="ja-JP" altLang="en-US" smtClean="0"/>
              <a:t>24</a:t>
            </a:fld>
            <a:endParaRPr kumimoji="1" lang="ja-JP" altLang="en-US"/>
          </a:p>
        </p:txBody>
      </p:sp>
      <p:sp>
        <p:nvSpPr>
          <p:cNvPr id="2" name="テキスト ボックス 1">
            <a:extLst>
              <a:ext uri="{FF2B5EF4-FFF2-40B4-BE49-F238E27FC236}">
                <a16:creationId xmlns:a16="http://schemas.microsoft.com/office/drawing/2014/main" id="{D200EFE6-53A2-B552-A87E-C80A3E8BABFC}"/>
              </a:ext>
            </a:extLst>
          </p:cNvPr>
          <p:cNvSpPr txBox="1"/>
          <p:nvPr/>
        </p:nvSpPr>
        <p:spPr>
          <a:xfrm>
            <a:off x="0" y="402649"/>
            <a:ext cx="11880273" cy="1261884"/>
          </a:xfrm>
          <a:prstGeom prst="rect">
            <a:avLst/>
          </a:prstGeom>
          <a:noFill/>
        </p:spPr>
        <p:txBody>
          <a:bodyPr wrap="square" rtlCol="0">
            <a:spAutoFit/>
          </a:bodyPr>
          <a:lstStyle/>
          <a:p>
            <a:pPr algn="ctr"/>
            <a:r>
              <a:rPr kumimoji="1" lang="ja-JP" altLang="en-US" sz="3200" dirty="0"/>
              <a:t>ご自分の思いや声を発信する</a:t>
            </a:r>
            <a:endParaRPr kumimoji="1" lang="en-US" altLang="ja-JP" sz="3200" dirty="0"/>
          </a:p>
          <a:p>
            <a:pPr algn="ctr"/>
            <a:r>
              <a:rPr kumimoji="1" lang="ja-JP" altLang="en-US" sz="4400" dirty="0"/>
              <a:t>「京都府認知症応援大使」</a:t>
            </a:r>
            <a:r>
              <a:rPr kumimoji="1" lang="ja-JP" altLang="en-US" sz="3200" dirty="0"/>
              <a:t>の皆さん</a:t>
            </a:r>
          </a:p>
        </p:txBody>
      </p:sp>
      <p:pic>
        <p:nvPicPr>
          <p:cNvPr id="3" name="Picture 2" descr="クレヨン塗り（星）暖色 – 【てがきですのβ!】かわいい・ゆるい無料イラスト">
            <a:extLst>
              <a:ext uri="{FF2B5EF4-FFF2-40B4-BE49-F238E27FC236}">
                <a16:creationId xmlns:a16="http://schemas.microsoft.com/office/drawing/2014/main" id="{EE314980-7953-0442-4EE0-679AAD28AE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9" name="コンテンツ プレースホルダー 8" descr="タイムライン&#10;&#10;自動的に生成された説明">
            <a:extLst>
              <a:ext uri="{FF2B5EF4-FFF2-40B4-BE49-F238E27FC236}">
                <a16:creationId xmlns:a16="http://schemas.microsoft.com/office/drawing/2014/main" id="{AA308196-CBD4-C107-D78C-1F6C56F72AA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9353" b="25653"/>
          <a:stretch/>
        </p:blipFill>
        <p:spPr>
          <a:xfrm>
            <a:off x="930891" y="1664533"/>
            <a:ext cx="10018489" cy="4958863"/>
          </a:xfrm>
        </p:spPr>
      </p:pic>
    </p:spTree>
    <p:extLst>
      <p:ext uri="{BB962C8B-B14F-4D97-AF65-F5344CB8AC3E}">
        <p14:creationId xmlns:p14="http://schemas.microsoft.com/office/powerpoint/2010/main" val="3407482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5B5E73-7719-4ECD-B63A-0194E73DE534}"/>
              </a:ext>
            </a:extLst>
          </p:cNvPr>
          <p:cNvSpPr>
            <a:spLocks noGrp="1"/>
          </p:cNvSpPr>
          <p:nvPr>
            <p:ph type="title"/>
          </p:nvPr>
        </p:nvSpPr>
        <p:spPr>
          <a:xfrm>
            <a:off x="928256" y="1724894"/>
            <a:ext cx="8229600" cy="1143000"/>
          </a:xfrm>
        </p:spPr>
        <p:txBody>
          <a:bodyPr>
            <a:normAutofit/>
          </a:bodyPr>
          <a:lstStyle/>
          <a:p>
            <a:r>
              <a:rPr kumimoji="1" lang="ja-JP" altLang="en-US" sz="4800" b="1" dirty="0"/>
              <a:t>若年性認知症</a:t>
            </a:r>
          </a:p>
        </p:txBody>
      </p:sp>
      <p:sp>
        <p:nvSpPr>
          <p:cNvPr id="3" name="コンテンツ プレースホルダー 2">
            <a:extLst>
              <a:ext uri="{FF2B5EF4-FFF2-40B4-BE49-F238E27FC236}">
                <a16:creationId xmlns:a16="http://schemas.microsoft.com/office/drawing/2014/main" id="{942397CF-BD50-41E8-A355-69FC83816EE7}"/>
              </a:ext>
            </a:extLst>
          </p:cNvPr>
          <p:cNvSpPr>
            <a:spLocks noGrp="1"/>
          </p:cNvSpPr>
          <p:nvPr>
            <p:ph idx="1"/>
          </p:nvPr>
        </p:nvSpPr>
        <p:spPr>
          <a:xfrm>
            <a:off x="789710" y="2857501"/>
            <a:ext cx="9947564" cy="2793785"/>
          </a:xfrm>
        </p:spPr>
        <p:txBody>
          <a:bodyPr/>
          <a:lstStyle/>
          <a:p>
            <a:pPr marL="0" indent="0">
              <a:buNone/>
            </a:pPr>
            <a:r>
              <a:rPr lang="ja-JP" altLang="ja-JP" dirty="0">
                <a:latin typeface="+mn-ea"/>
              </a:rPr>
              <a:t>６５</a:t>
            </a:r>
            <a:r>
              <a:rPr lang="ja-JP" altLang="en-US" dirty="0">
                <a:latin typeface="+mn-ea"/>
              </a:rPr>
              <a:t>歳</a:t>
            </a:r>
            <a:r>
              <a:rPr lang="ja-JP" altLang="ja-JP" dirty="0">
                <a:latin typeface="+mn-ea"/>
              </a:rPr>
              <a:t>未満</a:t>
            </a:r>
            <a:r>
              <a:rPr lang="ja-JP" altLang="en-US" dirty="0">
                <a:latin typeface="+mn-ea"/>
              </a:rPr>
              <a:t>で発症した</a:t>
            </a:r>
            <a:r>
              <a:rPr lang="ja-JP" altLang="ja-JP" dirty="0">
                <a:latin typeface="+mn-ea"/>
              </a:rPr>
              <a:t>認知症を</a:t>
            </a:r>
            <a:r>
              <a:rPr lang="ja-JP" altLang="en-US" dirty="0">
                <a:latin typeface="+mn-ea"/>
              </a:rPr>
              <a:t>、</a:t>
            </a:r>
            <a:r>
              <a:rPr lang="ja-JP" altLang="ja-JP" b="1" dirty="0">
                <a:solidFill>
                  <a:srgbClr val="FF6600"/>
                </a:solidFill>
                <a:latin typeface="+mn-ea"/>
              </a:rPr>
              <a:t>若年性認知症</a:t>
            </a:r>
            <a:r>
              <a:rPr lang="ja-JP" altLang="ja-JP" dirty="0">
                <a:latin typeface="+mn-ea"/>
              </a:rPr>
              <a:t>といい</a:t>
            </a:r>
            <a:r>
              <a:rPr lang="ja-JP" altLang="en-US" dirty="0">
                <a:latin typeface="+mn-ea"/>
              </a:rPr>
              <a:t>ます。</a:t>
            </a:r>
            <a:endParaRPr lang="en-US" altLang="ja-JP" dirty="0">
              <a:latin typeface="+mn-ea"/>
            </a:endParaRPr>
          </a:p>
          <a:p>
            <a:pPr marL="0" indent="0">
              <a:buNone/>
            </a:pPr>
            <a:r>
              <a:rPr lang="ja-JP" altLang="en-US" dirty="0">
                <a:latin typeface="+mn-ea"/>
              </a:rPr>
              <a:t>京都市には、４５０人くらいおられると推計されています。</a:t>
            </a:r>
            <a:endParaRPr lang="en-US" altLang="ja-JP" dirty="0">
              <a:latin typeface="+mn-ea"/>
            </a:endParaRPr>
          </a:p>
          <a:p>
            <a:pPr marL="0" indent="0">
              <a:buNone/>
            </a:pPr>
            <a:endParaRPr lang="en-US" altLang="ja-JP" dirty="0">
              <a:latin typeface="+mn-ea"/>
            </a:endParaRPr>
          </a:p>
          <a:p>
            <a:pPr marL="0" indent="0">
              <a:buNone/>
            </a:pPr>
            <a:endParaRPr lang="en-US" altLang="ja-JP" dirty="0">
              <a:latin typeface="+mn-ea"/>
            </a:endParaRPr>
          </a:p>
          <a:p>
            <a:pPr marL="0" indent="0">
              <a:buNone/>
            </a:pPr>
            <a:endParaRPr kumimoji="1" lang="en-US" altLang="ja-JP" dirty="0">
              <a:latin typeface="+mn-ea"/>
            </a:endParaRPr>
          </a:p>
          <a:p>
            <a:pPr marL="0" indent="0">
              <a:buNone/>
            </a:pPr>
            <a:endParaRPr kumimoji="1" lang="ja-JP" altLang="en-US" dirty="0">
              <a:latin typeface="+mn-ea"/>
            </a:endParaRPr>
          </a:p>
        </p:txBody>
      </p:sp>
      <p:sp>
        <p:nvSpPr>
          <p:cNvPr id="6" name="吹き出し: 角を丸めた四角形 5">
            <a:extLst>
              <a:ext uri="{FF2B5EF4-FFF2-40B4-BE49-F238E27FC236}">
                <a16:creationId xmlns:a16="http://schemas.microsoft.com/office/drawing/2014/main" id="{6935D143-E196-0455-C59B-D5CE1AB4D70F}"/>
              </a:ext>
            </a:extLst>
          </p:cNvPr>
          <p:cNvSpPr/>
          <p:nvPr/>
        </p:nvSpPr>
        <p:spPr>
          <a:xfrm>
            <a:off x="360219" y="363303"/>
            <a:ext cx="6968836" cy="795287"/>
          </a:xfrm>
          <a:prstGeom prst="wedgeRoundRectCallout">
            <a:avLst>
              <a:gd name="adj1" fmla="val -3572"/>
              <a:gd name="adj2" fmla="val 83405"/>
              <a:gd name="adj3" fmla="val 1666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高齢でない認知症の人もおられます</a:t>
            </a:r>
          </a:p>
        </p:txBody>
      </p:sp>
      <p:sp>
        <p:nvSpPr>
          <p:cNvPr id="7" name="タイトル 1">
            <a:extLst>
              <a:ext uri="{FF2B5EF4-FFF2-40B4-BE49-F238E27FC236}">
                <a16:creationId xmlns:a16="http://schemas.microsoft.com/office/drawing/2014/main" id="{2E723302-7BF2-6C0F-93B8-DA5F26EC15DC}"/>
              </a:ext>
            </a:extLst>
          </p:cNvPr>
          <p:cNvSpPr txBox="1">
            <a:spLocks/>
          </p:cNvSpPr>
          <p:nvPr/>
        </p:nvSpPr>
        <p:spPr>
          <a:xfrm>
            <a:off x="928256" y="1554363"/>
            <a:ext cx="8229600" cy="3684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じゃくねんせいにんちしょう</a:t>
            </a:r>
          </a:p>
        </p:txBody>
      </p:sp>
      <p:pic>
        <p:nvPicPr>
          <p:cNvPr id="8" name="Picture 2" descr="クレヨン塗り（星）暖色 – 【てがきですのβ!】かわいい・ゆるい無料イラスト">
            <a:extLst>
              <a:ext uri="{FF2B5EF4-FFF2-40B4-BE49-F238E27FC236}">
                <a16:creationId xmlns:a16="http://schemas.microsoft.com/office/drawing/2014/main" id="{3503A7EA-8857-417C-3AE4-ECE743FC15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7EA3EE4E-CE47-43C3-93EC-8616DD6596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890"/>
          <a:stretch/>
        </p:blipFill>
        <p:spPr>
          <a:xfrm>
            <a:off x="8820891" y="4154478"/>
            <a:ext cx="2903019" cy="2703522"/>
          </a:xfrm>
          <a:prstGeom prst="rect">
            <a:avLst/>
          </a:prstGeom>
        </p:spPr>
      </p:pic>
      <p:sp>
        <p:nvSpPr>
          <p:cNvPr id="10" name="吹き出し: 角を丸めた四角形 9">
            <a:extLst>
              <a:ext uri="{FF2B5EF4-FFF2-40B4-BE49-F238E27FC236}">
                <a16:creationId xmlns:a16="http://schemas.microsoft.com/office/drawing/2014/main" id="{CB425847-3FC4-B333-DBB3-D217C8A8A95F}"/>
              </a:ext>
            </a:extLst>
          </p:cNvPr>
          <p:cNvSpPr/>
          <p:nvPr/>
        </p:nvSpPr>
        <p:spPr>
          <a:xfrm>
            <a:off x="1454726" y="4496449"/>
            <a:ext cx="6817542" cy="1614376"/>
          </a:xfrm>
          <a:prstGeom prst="wedgeRoundRectCallout">
            <a:avLst>
              <a:gd name="adj1" fmla="val 59074"/>
              <a:gd name="adj2" fmla="val 1698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mj-ea"/>
                <a:ea typeface="+mj-ea"/>
              </a:rPr>
              <a:t>皆さんのお父さん・お母さんの年代で</a:t>
            </a:r>
            <a:endParaRPr lang="en-US" altLang="ja-JP" sz="2800" dirty="0">
              <a:latin typeface="+mj-ea"/>
              <a:ea typeface="+mj-ea"/>
            </a:endParaRPr>
          </a:p>
          <a:p>
            <a:pPr>
              <a:defRPr/>
            </a:pPr>
            <a:r>
              <a:rPr lang="ja-JP" altLang="en-US" sz="2800" dirty="0">
                <a:latin typeface="+mj-ea"/>
                <a:ea typeface="+mj-ea"/>
              </a:rPr>
              <a:t>認知症になる人もいらっしゃいます。</a:t>
            </a:r>
          </a:p>
        </p:txBody>
      </p:sp>
    </p:spTree>
    <p:extLst>
      <p:ext uri="{BB962C8B-B14F-4D97-AF65-F5344CB8AC3E}">
        <p14:creationId xmlns:p14="http://schemas.microsoft.com/office/powerpoint/2010/main" val="891999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E9DAD-0547-3356-AE31-B5F87B2D3774}"/>
              </a:ext>
            </a:extLst>
          </p:cNvPr>
          <p:cNvSpPr>
            <a:spLocks noGrp="1"/>
          </p:cNvSpPr>
          <p:nvPr>
            <p:ph type="title"/>
          </p:nvPr>
        </p:nvSpPr>
        <p:spPr/>
        <p:txBody>
          <a:bodyPr/>
          <a:lstStyle/>
          <a:p>
            <a:r>
              <a:rPr kumimoji="1" lang="ja-JP" altLang="en-US" dirty="0"/>
              <a:t>（下坂さん動画視聴）</a:t>
            </a:r>
          </a:p>
        </p:txBody>
      </p:sp>
      <p:sp>
        <p:nvSpPr>
          <p:cNvPr id="3" name="コンテンツ プレースホルダー 2">
            <a:extLst>
              <a:ext uri="{FF2B5EF4-FFF2-40B4-BE49-F238E27FC236}">
                <a16:creationId xmlns:a16="http://schemas.microsoft.com/office/drawing/2014/main" id="{0EA20D30-7EBF-87C0-FEBA-7CB8B3627EB2}"/>
              </a:ext>
            </a:extLst>
          </p:cNvPr>
          <p:cNvSpPr>
            <a:spLocks noGrp="1"/>
          </p:cNvSpPr>
          <p:nvPr>
            <p:ph idx="1"/>
          </p:nvPr>
        </p:nvSpPr>
        <p:spPr/>
        <p:txBody>
          <a:bodyPr anchor="ctr"/>
          <a:lstStyle/>
          <a:p>
            <a:pPr marL="0" indent="0">
              <a:buNone/>
            </a:pPr>
            <a:r>
              <a:rPr kumimoji="1" lang="en-US" altLang="ja-JP" dirty="0"/>
              <a:t>【NNN</a:t>
            </a:r>
            <a:r>
              <a:rPr kumimoji="1" lang="ja-JP" altLang="en-US" dirty="0"/>
              <a:t>ドキュメント</a:t>
            </a:r>
            <a:r>
              <a:rPr kumimoji="1" lang="en-US" altLang="ja-JP" dirty="0"/>
              <a:t>】</a:t>
            </a:r>
            <a:r>
              <a:rPr kumimoji="1" lang="ja-JP" altLang="en-US" dirty="0"/>
              <a:t>消えゆく記憶</a:t>
            </a:r>
            <a:r>
              <a:rPr kumimoji="1" lang="en-US" altLang="ja-JP" dirty="0"/>
              <a:t>… </a:t>
            </a:r>
          </a:p>
          <a:p>
            <a:pPr marL="0" indent="0">
              <a:buNone/>
            </a:pPr>
            <a:r>
              <a:rPr kumimoji="1" lang="en-US" altLang="ja-JP" dirty="0"/>
              <a:t>"</a:t>
            </a:r>
            <a:r>
              <a:rPr kumimoji="1" lang="ja-JP" altLang="en-US" dirty="0"/>
              <a:t>若年性認知症</a:t>
            </a:r>
            <a:r>
              <a:rPr kumimoji="1" lang="en-US" altLang="ja-JP" dirty="0"/>
              <a:t>"</a:t>
            </a:r>
            <a:r>
              <a:rPr kumimoji="1" lang="ja-JP" altLang="en-US" dirty="0"/>
              <a:t>の夫 寄り添う妻との時間</a:t>
            </a:r>
            <a:endParaRPr kumimoji="1" lang="en-US" altLang="ja-JP" dirty="0"/>
          </a:p>
          <a:p>
            <a:pPr marL="0" indent="0">
              <a:buNone/>
            </a:pPr>
            <a:endParaRPr kumimoji="1" lang="ja-JP" altLang="en-US" dirty="0"/>
          </a:p>
          <a:p>
            <a:pPr marL="0" indent="0">
              <a:buNone/>
            </a:pPr>
            <a:r>
              <a:rPr kumimoji="1" lang="en-US" altLang="ja-JP" dirty="0"/>
              <a:t>https://www.youtube.com/watch?v=LXv796nRhi4</a:t>
            </a:r>
            <a:r>
              <a:rPr kumimoji="1" lang="ja-JP" altLang="en-US" dirty="0"/>
              <a:t>　　　　　　　　</a:t>
            </a:r>
            <a:endParaRPr kumimoji="1" lang="en-US" altLang="ja-JP" dirty="0"/>
          </a:p>
          <a:p>
            <a:pPr marL="0" indent="0" algn="r">
              <a:buNone/>
            </a:pPr>
            <a:r>
              <a:rPr kumimoji="1" lang="ja-JP" altLang="en-US" dirty="0"/>
              <a:t>（</a:t>
            </a:r>
            <a:r>
              <a:rPr kumimoji="1" lang="en-US" altLang="ja-JP" dirty="0"/>
              <a:t>5</a:t>
            </a:r>
            <a:r>
              <a:rPr kumimoji="1" lang="ja-JP" altLang="en-US" dirty="0"/>
              <a:t>分</a:t>
            </a:r>
            <a:r>
              <a:rPr kumimoji="1" lang="en-US" altLang="ja-JP" dirty="0"/>
              <a:t>36</a:t>
            </a:r>
            <a:r>
              <a:rPr kumimoji="1" lang="ja-JP" altLang="en-US" dirty="0"/>
              <a:t>秒）</a:t>
            </a:r>
          </a:p>
          <a:p>
            <a:endParaRPr kumimoji="1" lang="ja-JP" altLang="en-US" dirty="0"/>
          </a:p>
        </p:txBody>
      </p:sp>
      <p:sp>
        <p:nvSpPr>
          <p:cNvPr id="5" name="スライド番号プレースホルダー 4">
            <a:extLst>
              <a:ext uri="{FF2B5EF4-FFF2-40B4-BE49-F238E27FC236}">
                <a16:creationId xmlns:a16="http://schemas.microsoft.com/office/drawing/2014/main" id="{630AE1CC-0645-5EBB-6224-A0E246F0D728}"/>
              </a:ext>
            </a:extLst>
          </p:cNvPr>
          <p:cNvSpPr>
            <a:spLocks noGrp="1"/>
          </p:cNvSpPr>
          <p:nvPr>
            <p:ph type="sldNum" sz="quarter" idx="12"/>
          </p:nvPr>
        </p:nvSpPr>
        <p:spPr/>
        <p:txBody>
          <a:bodyPr/>
          <a:lstStyle/>
          <a:p>
            <a:fld id="{7BCE676F-4151-4FB9-8059-CF37FC457274}" type="slidenum">
              <a:rPr kumimoji="1" lang="ja-JP" altLang="en-US" smtClean="0"/>
              <a:t>26</a:t>
            </a:fld>
            <a:endParaRPr kumimoji="1" lang="ja-JP" altLang="en-US"/>
          </a:p>
        </p:txBody>
      </p:sp>
      <p:pic>
        <p:nvPicPr>
          <p:cNvPr id="6" name="Picture 2" descr="クレヨン塗り（星）暖色 – 【てがきですのβ!】かわいい・ゆるい無料イラスト">
            <a:extLst>
              <a:ext uri="{FF2B5EF4-FFF2-40B4-BE49-F238E27FC236}">
                <a16:creationId xmlns:a16="http://schemas.microsoft.com/office/drawing/2014/main" id="{2B1530B8-6A38-11E6-442A-1183B8BAEB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7C56AE4C-659E-A53F-3C08-E957CB98D0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6279" y="2006269"/>
            <a:ext cx="1719964" cy="1719964"/>
          </a:xfrm>
          <a:prstGeom prst="rect">
            <a:avLst/>
          </a:prstGeom>
          <a:noFill/>
          <a:ln>
            <a:solidFill>
              <a:schemeClr val="tx1"/>
            </a:solidFill>
          </a:ln>
        </p:spPr>
      </p:pic>
    </p:spTree>
    <p:extLst>
      <p:ext uri="{BB962C8B-B14F-4D97-AF65-F5344CB8AC3E}">
        <p14:creationId xmlns:p14="http://schemas.microsoft.com/office/powerpoint/2010/main" val="4256035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B7941B2D-6176-431E-9476-A2D0F683F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279" y="5119724"/>
            <a:ext cx="2307964" cy="1730973"/>
          </a:xfrm>
          <a:prstGeom prst="rect">
            <a:avLst/>
          </a:prstGeom>
        </p:spPr>
      </p:pic>
      <p:pic>
        <p:nvPicPr>
          <p:cNvPr id="24" name="図 23">
            <a:extLst>
              <a:ext uri="{FF2B5EF4-FFF2-40B4-BE49-F238E27FC236}">
                <a16:creationId xmlns:a16="http://schemas.microsoft.com/office/drawing/2014/main" id="{DE042A6B-6874-4025-91CD-E1A984BFD828}"/>
              </a:ext>
            </a:extLst>
          </p:cNvPr>
          <p:cNvPicPr>
            <a:picLocks noChangeAspect="1"/>
          </p:cNvPicPr>
          <p:nvPr/>
        </p:nvPicPr>
        <p:blipFill rotWithShape="1">
          <a:blip r:embed="rId4">
            <a:extLst>
              <a:ext uri="{28A0092B-C50C-407E-A947-70E740481C1C}">
                <a14:useLocalDpi xmlns:a14="http://schemas.microsoft.com/office/drawing/2010/main" val="0"/>
              </a:ext>
            </a:extLst>
          </a:blip>
          <a:srcRect r="41662" b="29144"/>
          <a:stretch/>
        </p:blipFill>
        <p:spPr>
          <a:xfrm>
            <a:off x="1151686" y="2232050"/>
            <a:ext cx="1888337" cy="1668031"/>
          </a:xfrm>
          <a:prstGeom prst="rect">
            <a:avLst/>
          </a:prstGeom>
        </p:spPr>
      </p:pic>
      <p:pic>
        <p:nvPicPr>
          <p:cNvPr id="21" name="図 20">
            <a:extLst>
              <a:ext uri="{FF2B5EF4-FFF2-40B4-BE49-F238E27FC236}">
                <a16:creationId xmlns:a16="http://schemas.microsoft.com/office/drawing/2014/main" id="{A1F3D8B5-F0F7-4CFF-AB60-026E9A0CEA7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7000" l="1273" r="94000">
                        <a14:foregroundMark x1="6909" y1="39500" x2="7273" y2="71750"/>
                        <a14:foregroundMark x1="7273" y1="71750" x2="26000" y2="88500"/>
                        <a14:foregroundMark x1="26000" y1="88500" x2="44182" y2="74000"/>
                        <a14:foregroundMark x1="18364" y1="39500" x2="11455" y2="69250"/>
                        <a14:foregroundMark x1="11455" y1="69250" x2="30000" y2="56000"/>
                        <a14:foregroundMark x1="8364" y1="38750" x2="34364" y2="36000"/>
                        <a14:foregroundMark x1="34364" y1="36000" x2="44182" y2="46250"/>
                        <a14:foregroundMark x1="25455" y1="53250" x2="24182" y2="83750"/>
                        <a14:foregroundMark x1="24182" y1="83750" x2="31091" y2="81000"/>
                        <a14:foregroundMark x1="25091" y1="67000" x2="30000" y2="70500"/>
                        <a14:foregroundMark x1="24545" y1="64250" x2="19455" y2="67000"/>
                        <a14:foregroundMark x1="21455" y1="86500" x2="26545" y2="85750"/>
                        <a14:foregroundMark x1="38182" y1="55250" x2="30545" y2="63000"/>
                        <a14:foregroundMark x1="74364" y1="42750" x2="59818" y2="69250"/>
                        <a14:foregroundMark x1="59818" y1="69250" x2="80909" y2="74750"/>
                        <a14:foregroundMark x1="80909" y1="74750" x2="88545" y2="66500"/>
                        <a14:foregroundMark x1="80909" y1="61500" x2="76909" y2="72000"/>
                        <a14:foregroundMark x1="74364" y1="60250" x2="65273" y2="67000"/>
                        <a14:foregroundMark x1="71818" y1="87250" x2="94000" y2="88500"/>
                        <a14:foregroundMark x1="94000" y1="88500" x2="94000" y2="88000"/>
                        <a14:foregroundMark x1="70364" y1="90000" x2="89091" y2="94250"/>
                        <a14:foregroundMark x1="74364" y1="49000" x2="90000" y2="65750"/>
                        <a14:foregroundMark x1="90545" y1="54000" x2="86545" y2="79000"/>
                        <a14:foregroundMark x1="73818" y1="85250" x2="82909" y2="83000"/>
                        <a14:foregroundMark x1="66909" y1="92750" x2="83455" y2="97000"/>
                        <a14:foregroundMark x1="31636" y1="76000" x2="28000" y2="76000"/>
                        <a14:foregroundMark x1="31091" y1="54000" x2="29455" y2="52500"/>
                        <a14:foregroundMark x1="1273" y1="59500" x2="1273" y2="74000"/>
                      </a14:backgroundRemoval>
                    </a14:imgEffect>
                  </a14:imgLayer>
                </a14:imgProps>
              </a:ext>
              <a:ext uri="{28A0092B-C50C-407E-A947-70E740481C1C}">
                <a14:useLocalDpi xmlns:a14="http://schemas.microsoft.com/office/drawing/2010/main" val="0"/>
              </a:ext>
            </a:extLst>
          </a:blip>
          <a:srcRect l="61285" t="31773"/>
          <a:stretch/>
        </p:blipFill>
        <p:spPr>
          <a:xfrm>
            <a:off x="293154" y="5289962"/>
            <a:ext cx="1195187" cy="1531818"/>
          </a:xfrm>
          <a:prstGeom prst="rect">
            <a:avLst/>
          </a:prstGeom>
        </p:spPr>
      </p:pic>
      <p:sp>
        <p:nvSpPr>
          <p:cNvPr id="2" name="タイトル 1"/>
          <p:cNvSpPr>
            <a:spLocks noGrp="1"/>
          </p:cNvSpPr>
          <p:nvPr>
            <p:ph type="title"/>
          </p:nvPr>
        </p:nvSpPr>
        <p:spPr>
          <a:xfrm>
            <a:off x="838199" y="1252109"/>
            <a:ext cx="10515600" cy="1325563"/>
          </a:xfrm>
        </p:spPr>
        <p:txBody>
          <a:bodyPr>
            <a:normAutofit/>
          </a:bodyPr>
          <a:lstStyle/>
          <a:p>
            <a:r>
              <a:rPr kumimoji="1" lang="ja-JP" altLang="en-US" sz="4000" b="1" dirty="0">
                <a:latin typeface="+mn-ea"/>
                <a:ea typeface="+mn-ea"/>
                <a:cs typeface="Meiryo UI" panose="020B0604030504040204" pitchFamily="50" charset="-128"/>
              </a:rPr>
              <a:t>認知症の人のご家族も「当事者」です</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65336996"/>
              </p:ext>
            </p:extLst>
          </p:nvPr>
        </p:nvGraphicFramePr>
        <p:xfrm>
          <a:off x="313386" y="2998954"/>
          <a:ext cx="11565228" cy="2913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円形吹き出し 4"/>
          <p:cNvSpPr/>
          <p:nvPr/>
        </p:nvSpPr>
        <p:spPr>
          <a:xfrm>
            <a:off x="1398106" y="5149517"/>
            <a:ext cx="2956774" cy="1535570"/>
          </a:xfrm>
          <a:prstGeom prst="wedgeEllipseCallout">
            <a:avLst>
              <a:gd name="adj1" fmla="val -55628"/>
              <a:gd name="adj2" fmla="val 3251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mj-ea"/>
                <a:ea typeface="+mj-ea"/>
                <a:cs typeface="Meiryo UI" panose="020B0604030504040204" pitchFamily="50" charset="-128"/>
              </a:rPr>
              <a:t>あんなにしっかり</a:t>
            </a:r>
            <a:endParaRPr kumimoji="1" lang="en-US" altLang="ja-JP" sz="2000" dirty="0">
              <a:latin typeface="+mj-ea"/>
              <a:ea typeface="+mj-ea"/>
              <a:cs typeface="Meiryo UI" panose="020B0604030504040204" pitchFamily="50" charset="-128"/>
            </a:endParaRPr>
          </a:p>
          <a:p>
            <a:pPr algn="ctr"/>
            <a:r>
              <a:rPr kumimoji="1" lang="ja-JP" altLang="en-US" sz="2000" dirty="0">
                <a:latin typeface="+mj-ea"/>
                <a:ea typeface="+mj-ea"/>
                <a:cs typeface="Meiryo UI" panose="020B0604030504040204" pitchFamily="50" charset="-128"/>
              </a:rPr>
              <a:t>していた人が</a:t>
            </a:r>
            <a:r>
              <a:rPr kumimoji="1" lang="en-US" altLang="ja-JP" sz="2000" dirty="0">
                <a:latin typeface="+mj-ea"/>
                <a:ea typeface="+mj-ea"/>
                <a:cs typeface="Meiryo UI" panose="020B0604030504040204" pitchFamily="50" charset="-128"/>
              </a:rPr>
              <a:t>…</a:t>
            </a:r>
            <a:r>
              <a:rPr kumimoji="1" lang="ja-JP" altLang="en-US" sz="2000" dirty="0" err="1">
                <a:latin typeface="+mj-ea"/>
                <a:ea typeface="+mj-ea"/>
                <a:cs typeface="Meiryo UI" panose="020B0604030504040204" pitchFamily="50" charset="-128"/>
              </a:rPr>
              <a:t>。</a:t>
            </a:r>
            <a:endParaRPr kumimoji="1" lang="ja-JP" altLang="en-US" sz="2000" dirty="0">
              <a:latin typeface="+mj-ea"/>
              <a:ea typeface="+mj-ea"/>
              <a:cs typeface="Meiryo UI" panose="020B0604030504040204" pitchFamily="50" charset="-128"/>
            </a:endParaRPr>
          </a:p>
        </p:txBody>
      </p:sp>
      <p:sp>
        <p:nvSpPr>
          <p:cNvPr id="7" name="円形吹き出し 6"/>
          <p:cNvSpPr/>
          <p:nvPr/>
        </p:nvSpPr>
        <p:spPr>
          <a:xfrm>
            <a:off x="5127171" y="5134547"/>
            <a:ext cx="2621043" cy="1510304"/>
          </a:xfrm>
          <a:prstGeom prst="wedgeEllipseCallout">
            <a:avLst>
              <a:gd name="adj1" fmla="val 30463"/>
              <a:gd name="adj2" fmla="val -657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n-ea"/>
                <a:cs typeface="Meiryo UI" panose="020B0604030504040204" pitchFamily="50" charset="-128"/>
              </a:rPr>
              <a:t>イライラしても</a:t>
            </a:r>
            <a:br>
              <a:rPr lang="en-US" altLang="ja-JP" sz="2000" dirty="0">
                <a:latin typeface="+mn-ea"/>
                <a:cs typeface="Meiryo UI" panose="020B0604030504040204" pitchFamily="50" charset="-128"/>
              </a:rPr>
            </a:br>
            <a:r>
              <a:rPr lang="ja-JP" altLang="en-US" sz="2000" dirty="0">
                <a:latin typeface="+mn-ea"/>
                <a:cs typeface="Meiryo UI" panose="020B0604030504040204" pitchFamily="50" charset="-128"/>
              </a:rPr>
              <a:t>仕方ないか</a:t>
            </a:r>
            <a:r>
              <a:rPr lang="en-US" altLang="ja-JP" sz="2000" dirty="0">
                <a:latin typeface="+mn-ea"/>
                <a:cs typeface="Meiryo UI" panose="020B0604030504040204" pitchFamily="50" charset="-128"/>
              </a:rPr>
              <a:t>…</a:t>
            </a:r>
            <a:r>
              <a:rPr lang="ja-JP" altLang="en-US" sz="2000" dirty="0" err="1">
                <a:latin typeface="+mn-ea"/>
                <a:cs typeface="Meiryo UI" panose="020B0604030504040204" pitchFamily="50" charset="-128"/>
              </a:rPr>
              <a:t>。</a:t>
            </a:r>
            <a:endParaRPr lang="en-US" altLang="ja-JP" sz="2000" dirty="0">
              <a:latin typeface="+mn-ea"/>
              <a:cs typeface="Meiryo UI" panose="020B0604030504040204" pitchFamily="50" charset="-128"/>
            </a:endParaRPr>
          </a:p>
        </p:txBody>
      </p:sp>
      <p:sp>
        <p:nvSpPr>
          <p:cNvPr id="8" name="円形吹き出し 7"/>
          <p:cNvSpPr/>
          <p:nvPr/>
        </p:nvSpPr>
        <p:spPr>
          <a:xfrm>
            <a:off x="6871505" y="2225238"/>
            <a:ext cx="4658123" cy="1374915"/>
          </a:xfrm>
          <a:prstGeom prst="wedgeEllipseCallout">
            <a:avLst>
              <a:gd name="adj1" fmla="val 21638"/>
              <a:gd name="adj2" fmla="val 815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j-ea"/>
                <a:ea typeface="+mj-ea"/>
                <a:cs typeface="Meiryo UI" panose="020B0604030504040204" pitchFamily="50" charset="-128"/>
              </a:rPr>
              <a:t>本人が不安にならないよう、ゆっくり伝えてみよう。</a:t>
            </a:r>
            <a:endParaRPr lang="en-US" altLang="ja-JP" sz="2000" dirty="0">
              <a:latin typeface="+mj-ea"/>
              <a:ea typeface="+mj-ea"/>
              <a:cs typeface="Meiryo UI" panose="020B0604030504040204" pitchFamily="50" charset="-128"/>
            </a:endParaRPr>
          </a:p>
        </p:txBody>
      </p:sp>
      <p:sp>
        <p:nvSpPr>
          <p:cNvPr id="6" name="爆発 1 5"/>
          <p:cNvSpPr/>
          <p:nvPr/>
        </p:nvSpPr>
        <p:spPr>
          <a:xfrm>
            <a:off x="2886534" y="2225238"/>
            <a:ext cx="2956775" cy="195115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mj-ea"/>
                <a:ea typeface="+mj-ea"/>
                <a:cs typeface="Meiryo UI" panose="020B0604030504040204" pitchFamily="50" charset="-128"/>
              </a:rPr>
              <a:t>もう嫌！！</a:t>
            </a:r>
          </a:p>
        </p:txBody>
      </p:sp>
      <p:sp>
        <p:nvSpPr>
          <p:cNvPr id="3" name="スライド番号プレースホルダー 2">
            <a:extLst>
              <a:ext uri="{FF2B5EF4-FFF2-40B4-BE49-F238E27FC236}">
                <a16:creationId xmlns:a16="http://schemas.microsoft.com/office/drawing/2014/main" id="{58234ADF-1907-22AE-5F5B-B8108DE4A706}"/>
              </a:ext>
            </a:extLst>
          </p:cNvPr>
          <p:cNvSpPr>
            <a:spLocks noGrp="1"/>
          </p:cNvSpPr>
          <p:nvPr>
            <p:ph type="sldNum" sz="quarter" idx="12"/>
          </p:nvPr>
        </p:nvSpPr>
        <p:spPr/>
        <p:txBody>
          <a:bodyPr/>
          <a:lstStyle/>
          <a:p>
            <a:fld id="{7BCE676F-4151-4FB9-8059-CF37FC457274}" type="slidenum">
              <a:rPr kumimoji="1" lang="ja-JP" altLang="en-US" smtClean="0"/>
              <a:t>27</a:t>
            </a:fld>
            <a:endParaRPr kumimoji="1" lang="ja-JP" altLang="en-US"/>
          </a:p>
        </p:txBody>
      </p:sp>
      <p:sp>
        <p:nvSpPr>
          <p:cNvPr id="9" name="テキスト ボックス 8">
            <a:extLst>
              <a:ext uri="{FF2B5EF4-FFF2-40B4-BE49-F238E27FC236}">
                <a16:creationId xmlns:a16="http://schemas.microsoft.com/office/drawing/2014/main" id="{3AD54BBF-5F5A-8DF2-6E69-994443DFA808}"/>
              </a:ext>
            </a:extLst>
          </p:cNvPr>
          <p:cNvSpPr txBox="1"/>
          <p:nvPr/>
        </p:nvSpPr>
        <p:spPr>
          <a:xfrm>
            <a:off x="18203" y="743859"/>
            <a:ext cx="4304416" cy="523220"/>
          </a:xfrm>
          <a:prstGeom prst="rect">
            <a:avLst/>
          </a:prstGeom>
          <a:solidFill>
            <a:srgbClr val="FF6600"/>
          </a:solidFill>
        </p:spPr>
        <p:txBody>
          <a:bodyPr wrap="square" rtlCol="0">
            <a:spAutoFit/>
          </a:bodyPr>
          <a:lstStyle/>
          <a:p>
            <a:pPr algn="r"/>
            <a:r>
              <a:rPr lang="ja-JP" altLang="en-US" sz="2800" dirty="0">
                <a:solidFill>
                  <a:schemeClr val="bg1"/>
                </a:solidFill>
              </a:rPr>
              <a:t>１３ページ　</a:t>
            </a:r>
          </a:p>
        </p:txBody>
      </p:sp>
      <p:pic>
        <p:nvPicPr>
          <p:cNvPr id="10" name="Picture 4" descr="開いた本のイラスト素材 | イラスト無料・かわいいテンプレート">
            <a:extLst>
              <a:ext uri="{FF2B5EF4-FFF2-40B4-BE49-F238E27FC236}">
                <a16:creationId xmlns:a16="http://schemas.microsoft.com/office/drawing/2014/main" id="{DA9420E8-5CD2-0DBA-7BA3-A77ECD6D37D6}"/>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396431"/>
            <a:ext cx="3349413" cy="25120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クレヨン塗り（星）暖色 – 【てがきですのβ!】かわいい・ゆるい無料イラスト">
            <a:extLst>
              <a:ext uri="{FF2B5EF4-FFF2-40B4-BE49-F238E27FC236}">
                <a16:creationId xmlns:a16="http://schemas.microsoft.com/office/drawing/2014/main" id="{D7F9F00F-EFB9-86B6-D1C2-16A4D1D5D3C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4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C7080AA-65F3-31C7-5A8B-163B2D52F7F6}"/>
              </a:ext>
            </a:extLst>
          </p:cNvPr>
          <p:cNvSpPr>
            <a:spLocks noGrp="1"/>
          </p:cNvSpPr>
          <p:nvPr>
            <p:ph type="sldNum" sz="quarter" idx="12"/>
          </p:nvPr>
        </p:nvSpPr>
        <p:spPr/>
        <p:txBody>
          <a:bodyPr/>
          <a:lstStyle/>
          <a:p>
            <a:fld id="{7BCE676F-4151-4FB9-8059-CF37FC457274}" type="slidenum">
              <a:rPr kumimoji="1" lang="ja-JP" altLang="en-US" smtClean="0"/>
              <a:t>28</a:t>
            </a:fld>
            <a:endParaRPr kumimoji="1" lang="ja-JP" altLang="en-US"/>
          </a:p>
        </p:txBody>
      </p:sp>
      <p:sp>
        <p:nvSpPr>
          <p:cNvPr id="6" name="テキスト ボックス 5">
            <a:extLst>
              <a:ext uri="{FF2B5EF4-FFF2-40B4-BE49-F238E27FC236}">
                <a16:creationId xmlns:a16="http://schemas.microsoft.com/office/drawing/2014/main" id="{464E8462-D197-E4FA-A33D-AEA262920479}"/>
              </a:ext>
            </a:extLst>
          </p:cNvPr>
          <p:cNvSpPr txBox="1"/>
          <p:nvPr/>
        </p:nvSpPr>
        <p:spPr>
          <a:xfrm>
            <a:off x="18203" y="743859"/>
            <a:ext cx="5024852" cy="523220"/>
          </a:xfrm>
          <a:prstGeom prst="rect">
            <a:avLst/>
          </a:prstGeom>
          <a:solidFill>
            <a:srgbClr val="FF6600"/>
          </a:solidFill>
        </p:spPr>
        <p:txBody>
          <a:bodyPr wrap="square" rtlCol="0">
            <a:spAutoFit/>
          </a:bodyPr>
          <a:lstStyle/>
          <a:p>
            <a:pPr algn="r"/>
            <a:r>
              <a:rPr lang="ja-JP" altLang="en-US" sz="2800" dirty="0">
                <a:solidFill>
                  <a:schemeClr val="bg1"/>
                </a:solidFill>
              </a:rPr>
              <a:t>１４～１５ページ　</a:t>
            </a:r>
          </a:p>
        </p:txBody>
      </p:sp>
      <p:pic>
        <p:nvPicPr>
          <p:cNvPr id="7" name="Picture 4" descr="開いた本のイラスト素材 | イラスト無料・かわいいテンプレート">
            <a:extLst>
              <a:ext uri="{FF2B5EF4-FFF2-40B4-BE49-F238E27FC236}">
                <a16:creationId xmlns:a16="http://schemas.microsoft.com/office/drawing/2014/main" id="{A05873CB-7E5F-7E32-41C9-D0025646E4D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396431"/>
            <a:ext cx="3349413" cy="251205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704191" y="1145050"/>
            <a:ext cx="10783613" cy="1325563"/>
          </a:xfrm>
        </p:spPr>
        <p:txBody>
          <a:bodyPr>
            <a:normAutofit/>
          </a:bodyPr>
          <a:lstStyle/>
          <a:p>
            <a:r>
              <a:rPr kumimoji="1" lang="ja-JP" altLang="en-US" sz="4000" b="1" dirty="0">
                <a:latin typeface="+mj-ea"/>
                <a:cs typeface="Meiryo UI" panose="020B0604030504040204" pitchFamily="50" charset="-128"/>
              </a:rPr>
              <a:t>認知症の人と接するとき</a:t>
            </a:r>
            <a:r>
              <a:rPr lang="ja-JP" altLang="en-US" sz="4000" b="1" dirty="0">
                <a:latin typeface="+mj-ea"/>
                <a:cs typeface="Meiryo UI" panose="020B0604030504040204" pitchFamily="50" charset="-128"/>
              </a:rPr>
              <a:t>に心がけてほしいこと</a:t>
            </a:r>
            <a:endParaRPr kumimoji="1" lang="ja-JP" altLang="en-US" sz="4000" b="1" dirty="0">
              <a:latin typeface="+mj-ea"/>
              <a:cs typeface="Meiryo UI" panose="020B0604030504040204" pitchFamily="50" charset="-128"/>
            </a:endParaRPr>
          </a:p>
        </p:txBody>
      </p:sp>
      <p:pic>
        <p:nvPicPr>
          <p:cNvPr id="8" name="Picture 2" descr="クレヨン塗り（星）暖色 – 【てがきですのβ!】かわいい・ゆるい無料イラスト">
            <a:extLst>
              <a:ext uri="{FF2B5EF4-FFF2-40B4-BE49-F238E27FC236}">
                <a16:creationId xmlns:a16="http://schemas.microsoft.com/office/drawing/2014/main" id="{F766390D-6343-D64A-9F72-CBE8641B26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4">
            <a:extLst>
              <a:ext uri="{FF2B5EF4-FFF2-40B4-BE49-F238E27FC236}">
                <a16:creationId xmlns:a16="http://schemas.microsoft.com/office/drawing/2014/main" id="{AFEEA4C1-DA07-470D-27FD-493936DBF8F2}"/>
              </a:ext>
            </a:extLst>
          </p:cNvPr>
          <p:cNvSpPr/>
          <p:nvPr/>
        </p:nvSpPr>
        <p:spPr>
          <a:xfrm>
            <a:off x="733687" y="3738230"/>
            <a:ext cx="7560307" cy="1325563"/>
          </a:xfrm>
          <a:prstGeom prst="roundRect">
            <a:avLst>
              <a:gd name="adj" fmla="val 6997"/>
            </a:avLst>
          </a:prstGeom>
          <a:noFill/>
          <a:ln>
            <a:noFill/>
          </a:ln>
        </p:spPr>
        <p:style>
          <a:lnRef idx="2">
            <a:schemeClr val="accent1"/>
          </a:lnRef>
          <a:fillRef idx="1">
            <a:schemeClr val="lt1"/>
          </a:fillRef>
          <a:effectRef idx="0">
            <a:schemeClr val="accent1"/>
          </a:effectRef>
          <a:fontRef idx="minor">
            <a:schemeClr val="dk1"/>
          </a:fontRef>
        </p:style>
        <p:txBody>
          <a:bodyPr numCol="1" rtlCol="0" anchor="ctr"/>
          <a:lstStyle/>
          <a:p>
            <a:pPr>
              <a:buClr>
                <a:srgbClr val="FF6600"/>
              </a:buClr>
            </a:pPr>
            <a:r>
              <a:rPr lang="ja-JP" altLang="en-US" sz="2800" dirty="0"/>
              <a:t>先ほど、「当たり前にできていたことが、</a:t>
            </a:r>
            <a:endParaRPr lang="en-US" altLang="ja-JP" sz="2800" dirty="0"/>
          </a:p>
          <a:p>
            <a:pPr>
              <a:buClr>
                <a:srgbClr val="FF6600"/>
              </a:buClr>
            </a:pPr>
            <a:r>
              <a:rPr lang="ja-JP" altLang="en-US" sz="2800" dirty="0"/>
              <a:t>できなくなってしまったら？」と想像したとき、皆さんはどんな気持ちになりましたか？</a:t>
            </a:r>
            <a:endParaRPr lang="en-US" altLang="ja-JP" sz="2800" dirty="0"/>
          </a:p>
        </p:txBody>
      </p:sp>
      <p:sp>
        <p:nvSpPr>
          <p:cNvPr id="12" name="角丸四角形 4">
            <a:extLst>
              <a:ext uri="{FF2B5EF4-FFF2-40B4-BE49-F238E27FC236}">
                <a16:creationId xmlns:a16="http://schemas.microsoft.com/office/drawing/2014/main" id="{359F685D-079B-1021-6D6A-104F42561CD6}"/>
              </a:ext>
            </a:extLst>
          </p:cNvPr>
          <p:cNvSpPr/>
          <p:nvPr/>
        </p:nvSpPr>
        <p:spPr>
          <a:xfrm>
            <a:off x="940672" y="5291587"/>
            <a:ext cx="10310649" cy="916146"/>
          </a:xfrm>
          <a:prstGeom prst="roundRect">
            <a:avLst>
              <a:gd name="adj" fmla="val 6997"/>
            </a:avLst>
          </a:prstGeom>
          <a:noFill/>
          <a:ln>
            <a:noFill/>
          </a:ln>
        </p:spPr>
        <p:style>
          <a:lnRef idx="2">
            <a:schemeClr val="accent1"/>
          </a:lnRef>
          <a:fillRef idx="1">
            <a:schemeClr val="lt1"/>
          </a:fillRef>
          <a:effectRef idx="0">
            <a:schemeClr val="accent1"/>
          </a:effectRef>
          <a:fontRef idx="minor">
            <a:schemeClr val="dk1"/>
          </a:fontRef>
        </p:style>
        <p:txBody>
          <a:bodyPr numCol="1" rtlCol="0" anchor="ctr"/>
          <a:lstStyle/>
          <a:p>
            <a:pPr>
              <a:buClr>
                <a:srgbClr val="FF6600"/>
              </a:buClr>
            </a:pPr>
            <a:r>
              <a:rPr lang="ja-JP" altLang="en-US" sz="2800" dirty="0"/>
              <a:t>⇒ 認知症の人も、皆さんの想像と同じ気持ちになっているのでは</a:t>
            </a:r>
            <a:endParaRPr lang="en-US" altLang="ja-JP" sz="2800" dirty="0"/>
          </a:p>
          <a:p>
            <a:pPr>
              <a:buClr>
                <a:srgbClr val="FF6600"/>
              </a:buClr>
            </a:pPr>
            <a:r>
              <a:rPr lang="ja-JP" altLang="en-US" sz="2800" dirty="0"/>
              <a:t>　　ないかな？と思いながら、接してみてはどうでしょう？</a:t>
            </a:r>
          </a:p>
        </p:txBody>
      </p:sp>
      <p:sp>
        <p:nvSpPr>
          <p:cNvPr id="13" name="思考の吹き出し: 雲形 12">
            <a:extLst>
              <a:ext uri="{FF2B5EF4-FFF2-40B4-BE49-F238E27FC236}">
                <a16:creationId xmlns:a16="http://schemas.microsoft.com/office/drawing/2014/main" id="{9973A2E2-AAE4-C659-C8D7-8DCD2AE74E97}"/>
              </a:ext>
            </a:extLst>
          </p:cNvPr>
          <p:cNvSpPr/>
          <p:nvPr/>
        </p:nvSpPr>
        <p:spPr>
          <a:xfrm>
            <a:off x="173419" y="2184873"/>
            <a:ext cx="4335517" cy="1325563"/>
          </a:xfrm>
          <a:prstGeom prst="cloudCallout">
            <a:avLst>
              <a:gd name="adj1" fmla="val 21256"/>
              <a:gd name="adj2" fmla="val 62581"/>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　思い出して</a:t>
            </a:r>
            <a:endParaRPr lang="en-US" altLang="ja-JP" sz="2800" dirty="0">
              <a:solidFill>
                <a:schemeClr val="tx1"/>
              </a:solidFill>
            </a:endParaRPr>
          </a:p>
          <a:p>
            <a:r>
              <a:rPr lang="ja-JP" altLang="en-US" sz="2800" dirty="0">
                <a:solidFill>
                  <a:schemeClr val="tx1"/>
                </a:solidFill>
              </a:rPr>
              <a:t>　みてください！</a:t>
            </a:r>
            <a:endParaRPr kumimoji="1" lang="en-US" altLang="ja-JP" sz="2800" dirty="0">
              <a:solidFill>
                <a:schemeClr val="tx1"/>
              </a:solidFill>
            </a:endParaRPr>
          </a:p>
        </p:txBody>
      </p:sp>
      <p:pic>
        <p:nvPicPr>
          <p:cNvPr id="14" name="Picture 4" descr="女子学生 悩むイラスト｜無料イラスト・フリー素材なら「イラストAC」">
            <a:extLst>
              <a:ext uri="{FF2B5EF4-FFF2-40B4-BE49-F238E27FC236}">
                <a16:creationId xmlns:a16="http://schemas.microsoft.com/office/drawing/2014/main" id="{5B138A0F-E356-AC17-4D2E-B571BD2C2C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3995" y="2638262"/>
            <a:ext cx="3356722" cy="264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C7080AA-65F3-31C7-5A8B-163B2D52F7F6}"/>
              </a:ext>
            </a:extLst>
          </p:cNvPr>
          <p:cNvSpPr>
            <a:spLocks noGrp="1"/>
          </p:cNvSpPr>
          <p:nvPr>
            <p:ph type="sldNum" sz="quarter" idx="12"/>
          </p:nvPr>
        </p:nvSpPr>
        <p:spPr/>
        <p:txBody>
          <a:bodyPr/>
          <a:lstStyle/>
          <a:p>
            <a:fld id="{7BCE676F-4151-4FB9-8059-CF37FC457274}" type="slidenum">
              <a:rPr kumimoji="1" lang="ja-JP" altLang="en-US" smtClean="0"/>
              <a:t>29</a:t>
            </a:fld>
            <a:endParaRPr kumimoji="1" lang="ja-JP" altLang="en-US"/>
          </a:p>
        </p:txBody>
      </p:sp>
      <p:sp>
        <p:nvSpPr>
          <p:cNvPr id="2" name="タイトル 1"/>
          <p:cNvSpPr>
            <a:spLocks noGrp="1"/>
          </p:cNvSpPr>
          <p:nvPr>
            <p:ph type="title"/>
          </p:nvPr>
        </p:nvSpPr>
        <p:spPr>
          <a:xfrm>
            <a:off x="381334" y="259908"/>
            <a:ext cx="11627845" cy="1325563"/>
          </a:xfrm>
        </p:spPr>
        <p:txBody>
          <a:bodyPr>
            <a:normAutofit/>
          </a:bodyPr>
          <a:lstStyle/>
          <a:p>
            <a:r>
              <a:rPr lang="ja-JP" altLang="en-US" sz="3600" b="1" dirty="0">
                <a:solidFill>
                  <a:srgbClr val="FF6600"/>
                </a:solidFill>
                <a:latin typeface="+mj-ea"/>
                <a:cs typeface="Meiryo UI" panose="020B0604030504040204" pitchFamily="50" charset="-128"/>
              </a:rPr>
              <a:t>接するときに心がけてほしい</a:t>
            </a:r>
            <a:r>
              <a:rPr lang="ja-JP" altLang="en-US" sz="4800" b="1" dirty="0">
                <a:solidFill>
                  <a:srgbClr val="FF6600"/>
                </a:solidFill>
                <a:latin typeface="+mj-ea"/>
                <a:cs typeface="Meiryo UI" panose="020B0604030504040204" pitchFamily="50" charset="-128"/>
              </a:rPr>
              <a:t>具体的なポイント</a:t>
            </a:r>
            <a:endParaRPr kumimoji="1" lang="ja-JP" altLang="en-US" sz="4800" b="1" dirty="0">
              <a:solidFill>
                <a:srgbClr val="FF6600"/>
              </a:solidFill>
              <a:latin typeface="+mj-ea"/>
              <a:cs typeface="Meiryo UI" panose="020B0604030504040204" pitchFamily="50" charset="-128"/>
            </a:endParaRPr>
          </a:p>
        </p:txBody>
      </p:sp>
      <p:sp>
        <p:nvSpPr>
          <p:cNvPr id="5" name="角丸四角形 4"/>
          <p:cNvSpPr/>
          <p:nvPr/>
        </p:nvSpPr>
        <p:spPr>
          <a:xfrm>
            <a:off x="381334" y="1103582"/>
            <a:ext cx="10515600" cy="404543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numCol="1" rtlCol="0" anchor="ctr"/>
          <a:lstStyle/>
          <a:p>
            <a:endParaRPr lang="en-US" altLang="ja-JP" sz="28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Clr>
                <a:srgbClr val="FF6600"/>
              </a:buClr>
              <a:buFont typeface="Wingdings" panose="05000000000000000000" pitchFamily="2" charset="2"/>
              <a:buChar char="l"/>
            </a:pPr>
            <a:r>
              <a:rPr lang="ja-JP" altLang="en-US" sz="3200" dirty="0"/>
              <a:t>しばらく様子を見てから声をかけましょう。</a:t>
            </a:r>
            <a:endParaRPr lang="en-US" altLang="ja-JP" sz="3200" dirty="0"/>
          </a:p>
          <a:p>
            <a:pPr marL="457200" indent="-457200">
              <a:buClr>
                <a:srgbClr val="FF6600"/>
              </a:buClr>
              <a:buFont typeface="Wingdings" panose="05000000000000000000" pitchFamily="2" charset="2"/>
              <a:buChar char="l"/>
            </a:pPr>
            <a:r>
              <a:rPr lang="ja-JP" altLang="en-US" sz="3200" dirty="0"/>
              <a:t>ゆっくりと穏やかに、はっきりした口調で</a:t>
            </a:r>
            <a:br>
              <a:rPr lang="en-US" altLang="ja-JP" sz="3200" dirty="0"/>
            </a:br>
            <a:r>
              <a:rPr lang="ja-JP" altLang="en-US" sz="3200" dirty="0"/>
              <a:t>話しかけましょう。</a:t>
            </a:r>
            <a:endParaRPr lang="en-US" altLang="ja-JP" sz="3200" dirty="0"/>
          </a:p>
          <a:p>
            <a:pPr marL="457200" indent="-457200">
              <a:buClr>
                <a:srgbClr val="FF6600"/>
              </a:buClr>
              <a:buFont typeface="Wingdings" panose="05000000000000000000" pitchFamily="2" charset="2"/>
              <a:buChar char="l"/>
            </a:pPr>
            <a:r>
              <a:rPr lang="ja-JP" altLang="en-US" sz="3200" dirty="0"/>
              <a:t>同時に何人もで話しかけないように</a:t>
            </a:r>
            <a:br>
              <a:rPr lang="en-US" altLang="ja-JP" sz="3200" dirty="0"/>
            </a:br>
            <a:r>
              <a:rPr lang="ja-JP" altLang="en-US" sz="3200" dirty="0"/>
              <a:t>しましょう。</a:t>
            </a:r>
            <a:endParaRPr lang="en-US" altLang="ja-JP" sz="3200" dirty="0"/>
          </a:p>
          <a:p>
            <a:pPr marL="457200" indent="-457200">
              <a:buClr>
                <a:srgbClr val="FF6600"/>
              </a:buClr>
              <a:buFont typeface="Wingdings" panose="05000000000000000000" pitchFamily="2" charset="2"/>
              <a:buChar char="l"/>
            </a:pPr>
            <a:r>
              <a:rPr lang="ja-JP" altLang="en-US" sz="3200" dirty="0"/>
              <a:t>後ろからではなく、前から声をかけましょう。</a:t>
            </a:r>
            <a:endParaRPr lang="en-US" altLang="ja-JP" sz="3200" dirty="0"/>
          </a:p>
          <a:p>
            <a:pPr marL="457200" indent="-457200">
              <a:buClr>
                <a:srgbClr val="FF6600"/>
              </a:buClr>
              <a:buFont typeface="Wingdings" panose="05000000000000000000" pitchFamily="2" charset="2"/>
              <a:buChar char="l"/>
            </a:pPr>
            <a:r>
              <a:rPr lang="ja-JP" altLang="en-US" sz="3200" dirty="0"/>
              <a:t>お話される方の言葉をゆっくり聴きましょう。</a:t>
            </a:r>
          </a:p>
          <a:p>
            <a:endParaRPr kumimoji="1" lang="ja-JP" altLang="en-US" sz="28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2" descr="クレヨン塗り（星）暖色 – 【てがきですのβ!】かわいい・ゆるい無料イラスト">
            <a:extLst>
              <a:ext uri="{FF2B5EF4-FFF2-40B4-BE49-F238E27FC236}">
                <a16:creationId xmlns:a16="http://schemas.microsoft.com/office/drawing/2014/main" id="{F766390D-6343-D64A-9F72-CBE8641B26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8BA4C3D-5648-ECF3-C7B6-2D5F42A2EE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1890"/>
          <a:stretch/>
        </p:blipFill>
        <p:spPr>
          <a:xfrm>
            <a:off x="9106158" y="3894570"/>
            <a:ext cx="2903019" cy="2703522"/>
          </a:xfrm>
          <a:prstGeom prst="rect">
            <a:avLst/>
          </a:prstGeom>
        </p:spPr>
      </p:pic>
      <p:sp>
        <p:nvSpPr>
          <p:cNvPr id="9" name="テキスト ボックス 8">
            <a:extLst>
              <a:ext uri="{FF2B5EF4-FFF2-40B4-BE49-F238E27FC236}">
                <a16:creationId xmlns:a16="http://schemas.microsoft.com/office/drawing/2014/main" id="{6EE3F606-73E8-225A-5852-9C8C27C6113A}"/>
              </a:ext>
            </a:extLst>
          </p:cNvPr>
          <p:cNvSpPr txBox="1"/>
          <p:nvPr/>
        </p:nvSpPr>
        <p:spPr>
          <a:xfrm>
            <a:off x="3301208" y="5049579"/>
            <a:ext cx="5788096" cy="1532334"/>
          </a:xfrm>
          <a:prstGeom prst="wedgeRoundRectCallout">
            <a:avLst>
              <a:gd name="adj1" fmla="val 57443"/>
              <a:gd name="adj2" fmla="val -29068"/>
              <a:gd name="adj3" fmla="val 16667"/>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800" dirty="0">
                <a:solidFill>
                  <a:schemeClr val="tx1"/>
                </a:solidFill>
              </a:rPr>
              <a:t>声かけをした方がいいと思っても、</a:t>
            </a:r>
            <a:endParaRPr kumimoji="1" lang="en-US" altLang="ja-JP" sz="2800" dirty="0">
              <a:solidFill>
                <a:schemeClr val="tx1"/>
              </a:solidFill>
            </a:endParaRPr>
          </a:p>
          <a:p>
            <a:r>
              <a:rPr kumimoji="1" lang="ja-JP" altLang="en-US" sz="2800" dirty="0">
                <a:solidFill>
                  <a:schemeClr val="tx1"/>
                </a:solidFill>
              </a:rPr>
              <a:t>自分では難しいと感じたら、</a:t>
            </a:r>
            <a:endParaRPr kumimoji="1" lang="en-US" altLang="ja-JP" sz="2800" dirty="0">
              <a:solidFill>
                <a:schemeClr val="tx1"/>
              </a:solidFill>
            </a:endParaRPr>
          </a:p>
          <a:p>
            <a:r>
              <a:rPr kumimoji="1" lang="ja-JP" altLang="en-US" sz="2800" dirty="0">
                <a:solidFill>
                  <a:schemeClr val="tx1"/>
                </a:solidFill>
              </a:rPr>
              <a:t>近くの大人に助けを頼みましょう！</a:t>
            </a:r>
          </a:p>
        </p:txBody>
      </p:sp>
    </p:spTree>
    <p:extLst>
      <p:ext uri="{BB962C8B-B14F-4D97-AF65-F5344CB8AC3E}">
        <p14:creationId xmlns:p14="http://schemas.microsoft.com/office/powerpoint/2010/main" val="359636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C2D7B-3315-424B-A8FC-FE466AE130DF}"/>
              </a:ext>
            </a:extLst>
          </p:cNvPr>
          <p:cNvSpPr>
            <a:spLocks noGrp="1"/>
          </p:cNvSpPr>
          <p:nvPr>
            <p:ph type="title"/>
          </p:nvPr>
        </p:nvSpPr>
        <p:spPr>
          <a:xfrm>
            <a:off x="675409" y="4195406"/>
            <a:ext cx="10841182" cy="1325563"/>
          </a:xfrm>
        </p:spPr>
        <p:txBody>
          <a:bodyPr>
            <a:noAutofit/>
          </a:bodyPr>
          <a:lstStyle/>
          <a:p>
            <a:r>
              <a:rPr lang="ja-JP" altLang="en-US" sz="4800" b="1" dirty="0">
                <a:latin typeface="+mj-ea"/>
              </a:rPr>
              <a:t>１　はじめに</a:t>
            </a:r>
            <a:br>
              <a:rPr lang="en-US" altLang="ja-JP" sz="4800" b="1" dirty="0">
                <a:latin typeface="+mj-ea"/>
              </a:rPr>
            </a:br>
            <a:r>
              <a:rPr lang="ja-JP" altLang="en-US" sz="4800" b="1" dirty="0">
                <a:latin typeface="+mj-ea"/>
              </a:rPr>
              <a:t>　　～なぜ認知症について学ぶのか？～</a:t>
            </a:r>
            <a:endParaRPr kumimoji="1" lang="ja-JP" altLang="en-US" sz="4800" b="1" dirty="0">
              <a:latin typeface="+mj-ea"/>
            </a:endParaRPr>
          </a:p>
        </p:txBody>
      </p:sp>
      <p:sp>
        <p:nvSpPr>
          <p:cNvPr id="4" name="スライド番号プレースホルダー 3">
            <a:extLst>
              <a:ext uri="{FF2B5EF4-FFF2-40B4-BE49-F238E27FC236}">
                <a16:creationId xmlns:a16="http://schemas.microsoft.com/office/drawing/2014/main" id="{70D35788-F96E-4974-82AF-8A15397554C4}"/>
              </a:ext>
            </a:extLst>
          </p:cNvPr>
          <p:cNvSpPr>
            <a:spLocks noGrp="1"/>
          </p:cNvSpPr>
          <p:nvPr>
            <p:ph type="sldNum" sz="quarter" idx="12"/>
          </p:nvPr>
        </p:nvSpPr>
        <p:spPr/>
        <p:txBody>
          <a:bodyPr/>
          <a:lstStyle/>
          <a:p>
            <a:fld id="{7BCE676F-4151-4FB9-8059-CF37FC457274}" type="slidenum">
              <a:rPr kumimoji="1" lang="ja-JP" altLang="en-US" smtClean="0"/>
              <a:t>3</a:t>
            </a:fld>
            <a:endParaRPr kumimoji="1" lang="ja-JP" altLang="en-US"/>
          </a:p>
        </p:txBody>
      </p:sp>
      <p:pic>
        <p:nvPicPr>
          <p:cNvPr id="3" name="図 5" descr="認知症サポーターキャラバンのロゴマークのロバ">
            <a:extLst>
              <a:ext uri="{FF2B5EF4-FFF2-40B4-BE49-F238E27FC236}">
                <a16:creationId xmlns:a16="http://schemas.microsoft.com/office/drawing/2014/main" id="{EAC0EF3E-ADB4-5239-7F69-8F94A555C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70444"/>
            <a:ext cx="258127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クレヨン塗り（星）暖色 – 【てがきですのβ!】かわいい・ゆるい無料イラスト">
            <a:extLst>
              <a:ext uri="{FF2B5EF4-FFF2-40B4-BE49-F238E27FC236}">
                <a16:creationId xmlns:a16="http://schemas.microsoft.com/office/drawing/2014/main" id="{6A388968-052C-E950-FF6F-FD97F1F321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6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コンテンツ プレースホルダー 8" descr="29高齢サポートについて（完成版）.pdf - Adobe Acrobat Reader DC">
            <a:extLst>
              <a:ext uri="{FF2B5EF4-FFF2-40B4-BE49-F238E27FC236}">
                <a16:creationId xmlns:a16="http://schemas.microsoft.com/office/drawing/2014/main" id="{45D2A85D-95B5-4F42-A961-F3DDFC87AF9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190" t="65829" r="19307" b="4021"/>
          <a:stretch/>
        </p:blipFill>
        <p:spPr>
          <a:xfrm>
            <a:off x="185802" y="3611130"/>
            <a:ext cx="11820396" cy="3110345"/>
          </a:xfrm>
        </p:spPr>
      </p:pic>
      <p:sp>
        <p:nvSpPr>
          <p:cNvPr id="3" name="スライド番号プレースホルダー 2">
            <a:extLst>
              <a:ext uri="{FF2B5EF4-FFF2-40B4-BE49-F238E27FC236}">
                <a16:creationId xmlns:a16="http://schemas.microsoft.com/office/drawing/2014/main" id="{30CB5801-AA0B-FF35-64C5-A841681D937D}"/>
              </a:ext>
            </a:extLst>
          </p:cNvPr>
          <p:cNvSpPr>
            <a:spLocks noGrp="1"/>
          </p:cNvSpPr>
          <p:nvPr>
            <p:ph type="sldNum" sz="quarter" idx="12"/>
          </p:nvPr>
        </p:nvSpPr>
        <p:spPr/>
        <p:txBody>
          <a:bodyPr/>
          <a:lstStyle/>
          <a:p>
            <a:fld id="{7BCE676F-4151-4FB9-8059-CF37FC457274}" type="slidenum">
              <a:rPr kumimoji="1" lang="ja-JP" altLang="en-US" smtClean="0"/>
              <a:t>30</a:t>
            </a:fld>
            <a:endParaRPr kumimoji="1" lang="ja-JP" altLang="en-US"/>
          </a:p>
        </p:txBody>
      </p:sp>
      <p:sp>
        <p:nvSpPr>
          <p:cNvPr id="4" name="テキスト ボックス 3">
            <a:extLst>
              <a:ext uri="{FF2B5EF4-FFF2-40B4-BE49-F238E27FC236}">
                <a16:creationId xmlns:a16="http://schemas.microsoft.com/office/drawing/2014/main" id="{AA40B391-1D16-B49D-3D50-380ED31CC71E}"/>
              </a:ext>
            </a:extLst>
          </p:cNvPr>
          <p:cNvSpPr txBox="1"/>
          <p:nvPr/>
        </p:nvSpPr>
        <p:spPr>
          <a:xfrm>
            <a:off x="18203" y="743859"/>
            <a:ext cx="4304416" cy="523220"/>
          </a:xfrm>
          <a:prstGeom prst="rect">
            <a:avLst/>
          </a:prstGeom>
          <a:solidFill>
            <a:srgbClr val="FF6600"/>
          </a:solidFill>
        </p:spPr>
        <p:txBody>
          <a:bodyPr wrap="square" rtlCol="0">
            <a:spAutoFit/>
          </a:bodyPr>
          <a:lstStyle/>
          <a:p>
            <a:pPr algn="r"/>
            <a:r>
              <a:rPr lang="ja-JP" altLang="en-US" sz="2800" dirty="0">
                <a:solidFill>
                  <a:schemeClr val="bg1"/>
                </a:solidFill>
              </a:rPr>
              <a:t>１５ページ　</a:t>
            </a:r>
          </a:p>
        </p:txBody>
      </p:sp>
      <p:pic>
        <p:nvPicPr>
          <p:cNvPr id="5" name="Picture 4" descr="開いた本のイラスト素材 | イラスト無料・かわいいテンプレート">
            <a:extLst>
              <a:ext uri="{FF2B5EF4-FFF2-40B4-BE49-F238E27FC236}">
                <a16:creationId xmlns:a16="http://schemas.microsoft.com/office/drawing/2014/main" id="{09E4FE2F-CEB7-784D-E2EE-5883AE77790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396431"/>
            <a:ext cx="3349413" cy="251205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F684C9F1-0F76-9C5B-1329-DF81EC81994E}"/>
              </a:ext>
            </a:extLst>
          </p:cNvPr>
          <p:cNvSpPr txBox="1"/>
          <p:nvPr/>
        </p:nvSpPr>
        <p:spPr>
          <a:xfrm>
            <a:off x="4454516" y="589970"/>
            <a:ext cx="7551682" cy="830997"/>
          </a:xfrm>
          <a:prstGeom prst="rect">
            <a:avLst/>
          </a:prstGeom>
          <a:noFill/>
        </p:spPr>
        <p:txBody>
          <a:bodyPr wrap="square" rtlCol="0">
            <a:spAutoFit/>
          </a:bodyPr>
          <a:lstStyle/>
          <a:p>
            <a:r>
              <a:rPr kumimoji="1" lang="ja-JP" altLang="en-US" sz="4800" b="1" dirty="0"/>
              <a:t>地域包括支援センター</a:t>
            </a:r>
            <a:r>
              <a:rPr kumimoji="1" lang="ja-JP" altLang="en-US" sz="3600" b="1" dirty="0"/>
              <a:t>のこと</a:t>
            </a:r>
          </a:p>
        </p:txBody>
      </p:sp>
      <p:pic>
        <p:nvPicPr>
          <p:cNvPr id="8" name="図 7">
            <a:extLst>
              <a:ext uri="{FF2B5EF4-FFF2-40B4-BE49-F238E27FC236}">
                <a16:creationId xmlns:a16="http://schemas.microsoft.com/office/drawing/2014/main" id="{A2A9205C-F743-B07E-EAE6-BC1BF40DA4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1890"/>
          <a:stretch/>
        </p:blipFill>
        <p:spPr>
          <a:xfrm>
            <a:off x="9916709" y="1769471"/>
            <a:ext cx="2089489" cy="1945898"/>
          </a:xfrm>
          <a:prstGeom prst="rect">
            <a:avLst/>
          </a:prstGeom>
        </p:spPr>
      </p:pic>
      <p:sp>
        <p:nvSpPr>
          <p:cNvPr id="9" name="吹き出し: 角を丸めた四角形 8">
            <a:extLst>
              <a:ext uri="{FF2B5EF4-FFF2-40B4-BE49-F238E27FC236}">
                <a16:creationId xmlns:a16="http://schemas.microsoft.com/office/drawing/2014/main" id="{F79A9B55-649C-06CF-C19B-4391204B0961}"/>
              </a:ext>
            </a:extLst>
          </p:cNvPr>
          <p:cNvSpPr/>
          <p:nvPr/>
        </p:nvSpPr>
        <p:spPr>
          <a:xfrm>
            <a:off x="2873177" y="2620674"/>
            <a:ext cx="6445646" cy="1094695"/>
          </a:xfrm>
          <a:prstGeom prst="wedgeRoundRectCallout">
            <a:avLst>
              <a:gd name="adj1" fmla="val 59314"/>
              <a:gd name="adj2" fmla="val -24845"/>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mj-ea"/>
                <a:ea typeface="+mj-ea"/>
              </a:rPr>
              <a:t>市内に６１か所あり、お住まいの地域で</a:t>
            </a:r>
            <a:endParaRPr lang="en-US" altLang="ja-JP" sz="2800" dirty="0">
              <a:latin typeface="+mj-ea"/>
              <a:ea typeface="+mj-ea"/>
            </a:endParaRPr>
          </a:p>
          <a:p>
            <a:pPr>
              <a:defRPr/>
            </a:pPr>
            <a:r>
              <a:rPr lang="ja-JP" altLang="en-US" sz="2800" dirty="0">
                <a:latin typeface="+mj-ea"/>
                <a:ea typeface="+mj-ea"/>
              </a:rPr>
              <a:t>担当するところが決まっています。</a:t>
            </a:r>
          </a:p>
        </p:txBody>
      </p:sp>
      <p:sp>
        <p:nvSpPr>
          <p:cNvPr id="2" name="吹き出し: 角を丸めた四角形 1">
            <a:extLst>
              <a:ext uri="{FF2B5EF4-FFF2-40B4-BE49-F238E27FC236}">
                <a16:creationId xmlns:a16="http://schemas.microsoft.com/office/drawing/2014/main" id="{0873CCD4-AE54-0E33-7C53-673873E8DC6D}"/>
              </a:ext>
            </a:extLst>
          </p:cNvPr>
          <p:cNvSpPr/>
          <p:nvPr/>
        </p:nvSpPr>
        <p:spPr>
          <a:xfrm>
            <a:off x="185801" y="1769471"/>
            <a:ext cx="9257743" cy="777211"/>
          </a:xfrm>
          <a:prstGeom prst="wedgeRoundRectCallout">
            <a:avLst>
              <a:gd name="adj1" fmla="val 56542"/>
              <a:gd name="adj2" fmla="val 39833"/>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mj-ea"/>
                <a:ea typeface="+mj-ea"/>
              </a:rPr>
              <a:t>京都市では</a:t>
            </a:r>
            <a:r>
              <a:rPr lang="ja-JP" altLang="en-US" sz="4000" b="1" dirty="0">
                <a:latin typeface="+mj-ea"/>
                <a:ea typeface="+mj-ea"/>
              </a:rPr>
              <a:t>高齢サポート</a:t>
            </a:r>
            <a:r>
              <a:rPr lang="ja-JP" altLang="en-US" sz="2800" dirty="0">
                <a:latin typeface="+mj-ea"/>
                <a:ea typeface="+mj-ea"/>
              </a:rPr>
              <a:t>と呼ばれることもあります。</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クレヨン塗り（星）暖色 – 【てがきですのβ!】かわいい・ゆるい無料イラスト">
            <a:extLst>
              <a:ext uri="{FF2B5EF4-FFF2-40B4-BE49-F238E27FC236}">
                <a16:creationId xmlns:a16="http://schemas.microsoft.com/office/drawing/2014/main" id="{6E4FB969-35D6-3FBF-06DE-3F6B5BD647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a:extLst>
              <a:ext uri="{FF2B5EF4-FFF2-40B4-BE49-F238E27FC236}">
                <a16:creationId xmlns:a16="http://schemas.microsoft.com/office/drawing/2014/main" id="{9A491B3B-A2A3-2F52-D495-50A9F978A337}"/>
              </a:ext>
            </a:extLst>
          </p:cNvPr>
          <p:cNvSpPr>
            <a:spLocks noGrp="1"/>
          </p:cNvSpPr>
          <p:nvPr>
            <p:ph type="title"/>
          </p:nvPr>
        </p:nvSpPr>
        <p:spPr>
          <a:xfrm>
            <a:off x="429904" y="613515"/>
            <a:ext cx="5218207" cy="1143000"/>
          </a:xfrm>
        </p:spPr>
        <p:txBody>
          <a:bodyPr>
            <a:normAutofit/>
          </a:bodyPr>
          <a:lstStyle/>
          <a:p>
            <a:r>
              <a:rPr lang="ja-JP" altLang="en-US" sz="5400" b="1" dirty="0"/>
              <a:t>講座のまとめ</a:t>
            </a:r>
          </a:p>
        </p:txBody>
      </p:sp>
      <p:pic>
        <p:nvPicPr>
          <p:cNvPr id="10" name="図 9">
            <a:extLst>
              <a:ext uri="{FF2B5EF4-FFF2-40B4-BE49-F238E27FC236}">
                <a16:creationId xmlns:a16="http://schemas.microsoft.com/office/drawing/2014/main" id="{9ADE4584-42D1-A5AF-90E4-7F04BAD66B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1890"/>
          <a:stretch/>
        </p:blipFill>
        <p:spPr>
          <a:xfrm>
            <a:off x="9916709" y="2090073"/>
            <a:ext cx="2089489" cy="1945898"/>
          </a:xfrm>
          <a:prstGeom prst="rect">
            <a:avLst/>
          </a:prstGeom>
        </p:spPr>
      </p:pic>
      <p:sp>
        <p:nvSpPr>
          <p:cNvPr id="6" name="コンテンツ プレースホルダー 5">
            <a:extLst>
              <a:ext uri="{FF2B5EF4-FFF2-40B4-BE49-F238E27FC236}">
                <a16:creationId xmlns:a16="http://schemas.microsoft.com/office/drawing/2014/main" id="{14778BF9-16BF-EEB5-5911-8486BABE3A51}"/>
              </a:ext>
            </a:extLst>
          </p:cNvPr>
          <p:cNvSpPr>
            <a:spLocks noGrp="1"/>
          </p:cNvSpPr>
          <p:nvPr>
            <p:ph idx="1"/>
          </p:nvPr>
        </p:nvSpPr>
        <p:spPr>
          <a:xfrm>
            <a:off x="349667" y="1685537"/>
            <a:ext cx="9330361" cy="1461933"/>
          </a:xfrm>
          <a:prstGeom prst="wedgeRoundRectCallout">
            <a:avLst>
              <a:gd name="adj1" fmla="val 54461"/>
              <a:gd name="adj2" fmla="val 32090"/>
              <a:gd name="adj3" fmla="val 16667"/>
            </a:avLst>
          </a:prstGeom>
          <a:solidFill>
            <a:schemeClr val="bg1"/>
          </a:solidFill>
          <a:ln w="28575">
            <a:solidFill>
              <a:schemeClr val="accent6"/>
            </a:solidFill>
          </a:ln>
        </p:spPr>
        <p:txBody>
          <a:bodyPr anchor="ctr">
            <a:normAutofit/>
          </a:bodyPr>
          <a:lstStyle/>
          <a:p>
            <a:pPr marL="0" indent="0">
              <a:buNone/>
            </a:pPr>
            <a:r>
              <a:rPr lang="ja-JP" altLang="en-US" dirty="0"/>
              <a:t>今日、認知症サポーター養成講座を受けて、</a:t>
            </a:r>
            <a:br>
              <a:rPr lang="en-US" altLang="ja-JP" dirty="0"/>
            </a:br>
            <a:r>
              <a:rPr lang="ja-JP" altLang="en-US" sz="4000" b="1" dirty="0"/>
              <a:t>考えたこと・感じたこと</a:t>
            </a:r>
            <a:r>
              <a:rPr lang="ja-JP" altLang="en-US" dirty="0"/>
              <a:t>をまとめてみましょう！</a:t>
            </a:r>
          </a:p>
        </p:txBody>
      </p:sp>
      <p:pic>
        <p:nvPicPr>
          <p:cNvPr id="1036" name="Picture 12" descr="生徒3人で話し合い 81914486">
            <a:extLst>
              <a:ext uri="{FF2B5EF4-FFF2-40B4-BE49-F238E27FC236}">
                <a16:creationId xmlns:a16="http://schemas.microsoft.com/office/drawing/2014/main" id="{A9B1B93B-D7D7-603F-8CA2-D344803126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664"/>
          <a:stretch/>
        </p:blipFill>
        <p:spPr bwMode="auto">
          <a:xfrm>
            <a:off x="318135" y="4162099"/>
            <a:ext cx="4269629" cy="2293649"/>
          </a:xfrm>
          <a:prstGeom prst="rect">
            <a:avLst/>
          </a:prstGeom>
          <a:noFill/>
          <a:extLst>
            <a:ext uri="{909E8E84-426E-40DD-AFC4-6F175D3DCCD1}">
              <a14:hiddenFill xmlns:a14="http://schemas.microsoft.com/office/drawing/2010/main">
                <a:solidFill>
                  <a:srgbClr val="FFFFFF"/>
                </a:solidFill>
              </a14:hiddenFill>
            </a:ext>
          </a:extLst>
        </p:spPr>
      </p:pic>
      <p:sp>
        <p:nvSpPr>
          <p:cNvPr id="11" name="コンテンツ プレースホルダー 5">
            <a:extLst>
              <a:ext uri="{FF2B5EF4-FFF2-40B4-BE49-F238E27FC236}">
                <a16:creationId xmlns:a16="http://schemas.microsoft.com/office/drawing/2014/main" id="{827F3C31-BD6C-7EA8-6F05-52F9C22BDF64}"/>
              </a:ext>
            </a:extLst>
          </p:cNvPr>
          <p:cNvSpPr txBox="1">
            <a:spLocks/>
          </p:cNvSpPr>
          <p:nvPr/>
        </p:nvSpPr>
        <p:spPr>
          <a:xfrm>
            <a:off x="3997021" y="3305005"/>
            <a:ext cx="5919688" cy="1461933"/>
          </a:xfrm>
          <a:prstGeom prst="wedgeRoundRectCallout">
            <a:avLst>
              <a:gd name="adj1" fmla="val 55735"/>
              <a:gd name="adj2" fmla="val -39084"/>
              <a:gd name="adj3" fmla="val 16667"/>
            </a:avLst>
          </a:prstGeom>
          <a:solidFill>
            <a:schemeClr val="bg1"/>
          </a:solidFill>
          <a:ln w="28575">
            <a:solidFill>
              <a:schemeClr val="accent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考えたこと・感じたことが書けたら、</a:t>
            </a:r>
            <a:endParaRPr lang="en-US" altLang="ja-JP" dirty="0"/>
          </a:p>
          <a:p>
            <a:pPr marL="0" indent="0">
              <a:buFont typeface="Arial" panose="020B0604020202020204" pitchFamily="34" charset="0"/>
              <a:buNone/>
            </a:pPr>
            <a:r>
              <a:rPr lang="ja-JP" altLang="en-US" dirty="0"/>
              <a:t>周りの人と共有してみましょう！！</a:t>
            </a:r>
          </a:p>
        </p:txBody>
      </p:sp>
    </p:spTree>
    <p:extLst>
      <p:ext uri="{BB962C8B-B14F-4D97-AF65-F5344CB8AC3E}">
        <p14:creationId xmlns:p14="http://schemas.microsoft.com/office/powerpoint/2010/main" val="100898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a:extLst>
              <a:ext uri="{FF2B5EF4-FFF2-40B4-BE49-F238E27FC236}">
                <a16:creationId xmlns:a16="http://schemas.microsoft.com/office/drawing/2014/main" id="{3726EF90-6EBF-4D42-81D0-4F31E5EB9191}"/>
              </a:ext>
            </a:extLst>
          </p:cNvPr>
          <p:cNvSpPr>
            <a:spLocks noGrp="1"/>
          </p:cNvSpPr>
          <p:nvPr>
            <p:ph type="title"/>
          </p:nvPr>
        </p:nvSpPr>
        <p:spPr>
          <a:xfrm>
            <a:off x="445670" y="524616"/>
            <a:ext cx="5218207" cy="1143000"/>
          </a:xfrm>
        </p:spPr>
        <p:txBody>
          <a:bodyPr>
            <a:normAutofit/>
          </a:bodyPr>
          <a:lstStyle/>
          <a:p>
            <a:r>
              <a:rPr lang="ja-JP" altLang="en-US" sz="5400" b="1" dirty="0"/>
              <a:t>講座のまとめ</a:t>
            </a:r>
          </a:p>
        </p:txBody>
      </p:sp>
      <p:sp>
        <p:nvSpPr>
          <p:cNvPr id="74755" name="コンテンツ プレースホルダー 2">
            <a:extLst>
              <a:ext uri="{FF2B5EF4-FFF2-40B4-BE49-F238E27FC236}">
                <a16:creationId xmlns:a16="http://schemas.microsoft.com/office/drawing/2014/main" id="{D3E33717-5108-4357-AFE4-352C50A207DB}"/>
              </a:ext>
            </a:extLst>
          </p:cNvPr>
          <p:cNvSpPr>
            <a:spLocks noGrp="1"/>
          </p:cNvSpPr>
          <p:nvPr>
            <p:ph idx="1"/>
          </p:nvPr>
        </p:nvSpPr>
        <p:spPr>
          <a:xfrm>
            <a:off x="323282" y="2005088"/>
            <a:ext cx="11545435" cy="3926105"/>
          </a:xfrm>
        </p:spPr>
        <p:txBody>
          <a:bodyPr>
            <a:normAutofit fontScale="92500" lnSpcReduction="10000"/>
          </a:bodyPr>
          <a:lstStyle/>
          <a:p>
            <a:pPr>
              <a:lnSpc>
                <a:spcPct val="120000"/>
              </a:lnSpc>
              <a:buFont typeface="Wingdings" panose="05000000000000000000" pitchFamily="2" charset="2"/>
              <a:buChar char="l"/>
            </a:pPr>
            <a:r>
              <a:rPr lang="ja-JP" altLang="en-US" sz="3000" b="1" u="sng" dirty="0"/>
              <a:t>高齢化に伴い、認知症の人は今後ますます増加すると言われています</a:t>
            </a:r>
            <a:r>
              <a:rPr lang="ja-JP" altLang="en-US" sz="3000" b="1" dirty="0"/>
              <a:t>。</a:t>
            </a:r>
            <a:br>
              <a:rPr lang="en-US" altLang="ja-JP" b="1" dirty="0"/>
            </a:br>
            <a:r>
              <a:rPr lang="ja-JP" altLang="en-US" dirty="0"/>
              <a:t>皆さんの身近にも、実はたくさんの認知症の人がおられます。</a:t>
            </a:r>
            <a:endParaRPr lang="en-US" altLang="ja-JP" dirty="0"/>
          </a:p>
          <a:p>
            <a:pPr>
              <a:lnSpc>
                <a:spcPct val="120000"/>
              </a:lnSpc>
              <a:buFont typeface="Wingdings" panose="05000000000000000000" pitchFamily="2" charset="2"/>
              <a:buChar char="l"/>
            </a:pPr>
            <a:r>
              <a:rPr lang="ja-JP" altLang="en-US" sz="3000" b="1" u="sng" dirty="0"/>
              <a:t>認知症の人やそのご家族について知ることから始めてみませんか？</a:t>
            </a:r>
            <a:br>
              <a:rPr lang="en-US" altLang="ja-JP" sz="3000" b="1" dirty="0"/>
            </a:br>
            <a:r>
              <a:rPr lang="ja-JP" altLang="en-US" dirty="0"/>
              <a:t>認知症の症状があることで、生活に不便な部分があるかもしれませんが、</a:t>
            </a:r>
            <a:br>
              <a:rPr lang="en-US" altLang="ja-JP" dirty="0"/>
            </a:br>
            <a:r>
              <a:rPr lang="ja-JP" altLang="en-US" dirty="0"/>
              <a:t>皆さんと地域で「ともに」暮らす住民のおひとりであることを忘れないで</a:t>
            </a:r>
            <a:br>
              <a:rPr lang="en-US" altLang="ja-JP" dirty="0"/>
            </a:br>
            <a:r>
              <a:rPr lang="ja-JP" altLang="en-US" dirty="0"/>
              <a:t>いてほしいです。</a:t>
            </a:r>
            <a:endParaRPr lang="en-US" altLang="ja-JP" dirty="0"/>
          </a:p>
          <a:p>
            <a:pPr>
              <a:lnSpc>
                <a:spcPct val="120000"/>
              </a:lnSpc>
              <a:buFont typeface="Wingdings" panose="05000000000000000000" pitchFamily="2" charset="2"/>
              <a:buChar char="l"/>
            </a:pPr>
            <a:r>
              <a:rPr lang="ja-JP" altLang="en-US" sz="3000" b="1" u="sng" dirty="0"/>
              <a:t>認知症の人の気持ちになって考えてみることがとても大切です！</a:t>
            </a:r>
            <a:br>
              <a:rPr lang="en-US" altLang="ja-JP" sz="3000" b="1" u="sng" dirty="0"/>
            </a:br>
            <a:r>
              <a:rPr lang="ja-JP" altLang="en-US" dirty="0"/>
              <a:t>認知症の人の気持ちを想像することが、理解に近づく第一歩かもしれません。</a:t>
            </a:r>
            <a:endParaRPr lang="en-US" altLang="ja-JP" sz="3000" dirty="0"/>
          </a:p>
        </p:txBody>
      </p:sp>
      <p:pic>
        <p:nvPicPr>
          <p:cNvPr id="2" name="Picture 4" descr="赤穂市／認知症サポーター養成講座">
            <a:extLst>
              <a:ext uri="{FF2B5EF4-FFF2-40B4-BE49-F238E27FC236}">
                <a16:creationId xmlns:a16="http://schemas.microsoft.com/office/drawing/2014/main" id="{7876DCA9-D8D4-E1FC-B49A-98E2EC65C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388" y="293320"/>
            <a:ext cx="4527277" cy="14619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クレヨン塗り（星）暖色 – 【てがきですのβ!】かわいい・ゆるい無料イラスト">
            <a:extLst>
              <a:ext uri="{FF2B5EF4-FFF2-40B4-BE49-F238E27FC236}">
                <a16:creationId xmlns:a16="http://schemas.microsoft.com/office/drawing/2014/main" id="{6E4FB969-35D6-3FBF-06DE-3F6B5BD647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E9713A7-95ED-05E6-B202-38F79462DE63}"/>
              </a:ext>
            </a:extLst>
          </p:cNvPr>
          <p:cNvSpPr txBox="1"/>
          <p:nvPr/>
        </p:nvSpPr>
        <p:spPr>
          <a:xfrm>
            <a:off x="0" y="6093392"/>
            <a:ext cx="12192000" cy="646331"/>
          </a:xfrm>
          <a:prstGeom prst="rect">
            <a:avLst/>
          </a:prstGeom>
          <a:solidFill>
            <a:srgbClr val="FF6600"/>
          </a:solidFill>
        </p:spPr>
        <p:txBody>
          <a:bodyPr wrap="square" rtlCol="0">
            <a:spAutoFit/>
          </a:bodyPr>
          <a:lstStyle/>
          <a:p>
            <a:pPr algn="ctr"/>
            <a:r>
              <a:rPr lang="ja-JP" altLang="en-US" sz="3600" b="1" dirty="0">
                <a:solidFill>
                  <a:schemeClr val="bg1"/>
                </a:solidFill>
              </a:rPr>
              <a:t>講座は以上です。お疲れ様でした！</a:t>
            </a:r>
          </a:p>
        </p:txBody>
      </p:sp>
    </p:spTree>
    <p:extLst>
      <p:ext uri="{BB962C8B-B14F-4D97-AF65-F5344CB8AC3E}">
        <p14:creationId xmlns:p14="http://schemas.microsoft.com/office/powerpoint/2010/main" val="4767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C2DF930-726B-DE62-B56B-30F506642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3769"/>
            <a:ext cx="9144000" cy="6330462"/>
          </a:xfrm>
          <a:prstGeom prst="rect">
            <a:avLst/>
          </a:prstGeom>
        </p:spPr>
      </p:pic>
      <p:sp>
        <p:nvSpPr>
          <p:cNvPr id="3" name="正方形/長方形 2">
            <a:extLst>
              <a:ext uri="{FF2B5EF4-FFF2-40B4-BE49-F238E27FC236}">
                <a16:creationId xmlns:a16="http://schemas.microsoft.com/office/drawing/2014/main" id="{D2E08769-060A-C61C-D11E-A7748B80B073}"/>
              </a:ext>
            </a:extLst>
          </p:cNvPr>
          <p:cNvSpPr/>
          <p:nvPr/>
        </p:nvSpPr>
        <p:spPr>
          <a:xfrm>
            <a:off x="743159" y="3429000"/>
            <a:ext cx="10737273" cy="20920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　日本では、</a:t>
            </a:r>
            <a:endParaRPr kumimoji="1" lang="en-US" altLang="ja-JP" sz="2800" dirty="0"/>
          </a:p>
          <a:p>
            <a:r>
              <a:rPr kumimoji="1" lang="ja-JP" altLang="en-US" sz="3600" b="1" dirty="0"/>
              <a:t>　人口が減って（＝人口減少）</a:t>
            </a:r>
            <a:r>
              <a:rPr kumimoji="1" lang="ja-JP" altLang="en-US" sz="2800" dirty="0"/>
              <a:t>、</a:t>
            </a:r>
            <a:endParaRPr kumimoji="1" lang="en-US" altLang="ja-JP" sz="2800" dirty="0"/>
          </a:p>
          <a:p>
            <a:r>
              <a:rPr lang="ja-JP" altLang="en-US" sz="3600" b="1" dirty="0"/>
              <a:t>　高齢者</a:t>
            </a:r>
            <a:r>
              <a:rPr kumimoji="1" lang="ja-JP" altLang="en-US" sz="3600" b="1" dirty="0"/>
              <a:t>の割合が増えて（＝少子高齢化）</a:t>
            </a:r>
            <a:r>
              <a:rPr kumimoji="1" lang="ja-JP" altLang="en-US" sz="2800" dirty="0"/>
              <a:t>います。</a:t>
            </a:r>
          </a:p>
        </p:txBody>
      </p:sp>
      <p:pic>
        <p:nvPicPr>
          <p:cNvPr id="6" name="Picture 2" descr="クレヨン塗り（星）暖色 – 【てがきですのβ!】かわいい・ゆるい無料イラスト">
            <a:extLst>
              <a:ext uri="{FF2B5EF4-FFF2-40B4-BE49-F238E27FC236}">
                <a16:creationId xmlns:a16="http://schemas.microsoft.com/office/drawing/2014/main" id="{D0E673BE-4AC7-7977-5A41-0A096B28D5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1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BC8E3B0-6025-D2EA-095D-33FE0F36D925}"/>
              </a:ext>
            </a:extLst>
          </p:cNvPr>
          <p:cNvSpPr>
            <a:spLocks noGrp="1"/>
          </p:cNvSpPr>
          <p:nvPr>
            <p:ph type="sldNum" sz="quarter" idx="12"/>
          </p:nvPr>
        </p:nvSpPr>
        <p:spPr/>
        <p:txBody>
          <a:bodyPr/>
          <a:lstStyle/>
          <a:p>
            <a:fld id="{7BCE676F-4151-4FB9-8059-CF37FC457274}" type="slidenum">
              <a:rPr kumimoji="1" lang="ja-JP" altLang="en-US" smtClean="0"/>
              <a:t>5</a:t>
            </a:fld>
            <a:endParaRPr kumimoji="1" lang="ja-JP" altLang="en-US"/>
          </a:p>
        </p:txBody>
      </p:sp>
      <p:pic>
        <p:nvPicPr>
          <p:cNvPr id="4" name="図 3" descr="グラフ, 折れ線グラフ&#10;&#10;自動的に生成された説明">
            <a:extLst>
              <a:ext uri="{FF2B5EF4-FFF2-40B4-BE49-F238E27FC236}">
                <a16:creationId xmlns:a16="http://schemas.microsoft.com/office/drawing/2014/main" id="{4D4F7CE3-7687-484E-A347-9959ED775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883" y="0"/>
            <a:ext cx="8762233" cy="6858000"/>
          </a:xfrm>
          <a:prstGeom prst="rect">
            <a:avLst/>
          </a:prstGeom>
        </p:spPr>
      </p:pic>
      <p:sp>
        <p:nvSpPr>
          <p:cNvPr id="5" name="テキスト ボックス 4">
            <a:extLst>
              <a:ext uri="{FF2B5EF4-FFF2-40B4-BE49-F238E27FC236}">
                <a16:creationId xmlns:a16="http://schemas.microsoft.com/office/drawing/2014/main" id="{D18581B4-FEE6-4264-9BB9-AD703CFC6110}"/>
              </a:ext>
            </a:extLst>
          </p:cNvPr>
          <p:cNvSpPr txBox="1"/>
          <p:nvPr/>
        </p:nvSpPr>
        <p:spPr>
          <a:xfrm>
            <a:off x="0" y="5628864"/>
            <a:ext cx="12192000" cy="1077218"/>
          </a:xfrm>
          <a:prstGeom prst="rect">
            <a:avLst/>
          </a:prstGeom>
          <a:solidFill>
            <a:srgbClr val="FF6600"/>
          </a:solidFill>
        </p:spPr>
        <p:txBody>
          <a:bodyPr wrap="square" rtlCol="0">
            <a:spAutoFit/>
          </a:bodyPr>
          <a:lstStyle/>
          <a:p>
            <a:pPr algn="ctr"/>
            <a:r>
              <a:rPr lang="ja-JP" altLang="en-US" sz="3200" b="1" dirty="0">
                <a:solidFill>
                  <a:schemeClr val="bg1"/>
                </a:solidFill>
                <a:latin typeface="+mn-ea"/>
              </a:rPr>
              <a:t>これは、</a:t>
            </a:r>
            <a:r>
              <a:rPr lang="en-US" altLang="ja-JP" sz="3200" b="1" dirty="0">
                <a:solidFill>
                  <a:schemeClr val="bg1"/>
                </a:solidFill>
                <a:latin typeface="+mn-ea"/>
              </a:rPr>
              <a:t>65</a:t>
            </a:r>
            <a:r>
              <a:rPr lang="ja-JP" altLang="en-US" sz="3200" b="1" dirty="0">
                <a:solidFill>
                  <a:schemeClr val="bg1"/>
                </a:solidFill>
                <a:latin typeface="+mn-ea"/>
              </a:rPr>
              <a:t>歳以上の人が、年をとっていく</a:t>
            </a:r>
            <a:r>
              <a:rPr kumimoji="1" lang="ja-JP" altLang="en-US" sz="3200" b="1" dirty="0">
                <a:solidFill>
                  <a:schemeClr val="bg1"/>
                </a:solidFill>
                <a:latin typeface="+mn-ea"/>
              </a:rPr>
              <a:t>に従って、</a:t>
            </a:r>
            <a:endParaRPr kumimoji="1" lang="en-US" altLang="ja-JP" sz="3200" b="1" dirty="0">
              <a:solidFill>
                <a:schemeClr val="bg1"/>
              </a:solidFill>
              <a:latin typeface="+mn-ea"/>
            </a:endParaRPr>
          </a:p>
          <a:p>
            <a:pPr algn="ctr"/>
            <a:r>
              <a:rPr kumimoji="1" lang="ja-JP" altLang="en-US" sz="3200" b="1" dirty="0">
                <a:solidFill>
                  <a:schemeClr val="bg1"/>
                </a:solidFill>
                <a:latin typeface="+mn-ea"/>
              </a:rPr>
              <a:t>認知症になる人の割合が増えていくことを示したグラフです。</a:t>
            </a:r>
          </a:p>
        </p:txBody>
      </p:sp>
      <p:pic>
        <p:nvPicPr>
          <p:cNvPr id="6" name="Picture 2" descr="クレヨン塗り（星）暖色 – 【てがきですのβ!】かわいい・ゆるい無料イラスト">
            <a:extLst>
              <a:ext uri="{FF2B5EF4-FFF2-40B4-BE49-F238E27FC236}">
                <a16:creationId xmlns:a16="http://schemas.microsoft.com/office/drawing/2014/main" id="{94AEECA2-EC45-4079-A703-5A151445B6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659" y="275294"/>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3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お年寄りイラスト｜無料イラスト・フリー素材なら「イラストAC」">
            <a:extLst>
              <a:ext uri="{FF2B5EF4-FFF2-40B4-BE49-F238E27FC236}">
                <a16:creationId xmlns:a16="http://schemas.microsoft.com/office/drawing/2014/main" id="{C0CF29A2-C6E7-7C1D-9647-BB86465AB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708" y="4550435"/>
            <a:ext cx="2133054" cy="2078047"/>
          </a:xfrm>
          <a:prstGeom prst="rect">
            <a:avLst/>
          </a:prstGeom>
          <a:noFill/>
          <a:extLst>
            <a:ext uri="{909E8E84-426E-40DD-AFC4-6F175D3DCCD1}">
              <a14:hiddenFill xmlns:a14="http://schemas.microsoft.com/office/drawing/2010/main">
                <a:solidFill>
                  <a:srgbClr val="FFFFFF"/>
                </a:solidFill>
              </a14:hiddenFill>
            </a:ext>
          </a:extLst>
        </p:spPr>
      </p:pic>
      <p:sp>
        <p:nvSpPr>
          <p:cNvPr id="11" name="吹き出し: 円形 10">
            <a:extLst>
              <a:ext uri="{FF2B5EF4-FFF2-40B4-BE49-F238E27FC236}">
                <a16:creationId xmlns:a16="http://schemas.microsoft.com/office/drawing/2014/main" id="{C803A149-A943-9E8C-BAA1-9A762B893EBA}"/>
              </a:ext>
            </a:extLst>
          </p:cNvPr>
          <p:cNvSpPr/>
          <p:nvPr/>
        </p:nvSpPr>
        <p:spPr>
          <a:xfrm>
            <a:off x="1284014" y="238987"/>
            <a:ext cx="6926506" cy="1892454"/>
          </a:xfrm>
          <a:prstGeom prst="wedgeEllipseCallout">
            <a:avLst>
              <a:gd name="adj1" fmla="val -45383"/>
              <a:gd name="adj2" fmla="val 59109"/>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DC21C9F9-F96E-C0DD-B1B3-E7B120843DAE}"/>
              </a:ext>
            </a:extLst>
          </p:cNvPr>
          <p:cNvSpPr>
            <a:spLocks noGrp="1"/>
          </p:cNvSpPr>
          <p:nvPr>
            <p:ph type="sldNum" sz="quarter" idx="12"/>
          </p:nvPr>
        </p:nvSpPr>
        <p:spPr/>
        <p:txBody>
          <a:bodyPr/>
          <a:lstStyle/>
          <a:p>
            <a:fld id="{7BCE676F-4151-4FB9-8059-CF37FC457274}" type="slidenum">
              <a:rPr kumimoji="1" lang="ja-JP" altLang="en-US" smtClean="0"/>
              <a:t>6</a:t>
            </a:fld>
            <a:endParaRPr kumimoji="1" lang="ja-JP" altLang="en-US"/>
          </a:p>
        </p:txBody>
      </p:sp>
      <p:sp>
        <p:nvSpPr>
          <p:cNvPr id="4" name="テキスト ボックス 3">
            <a:extLst>
              <a:ext uri="{FF2B5EF4-FFF2-40B4-BE49-F238E27FC236}">
                <a16:creationId xmlns:a16="http://schemas.microsoft.com/office/drawing/2014/main" id="{BBC7DEE5-07CC-04B5-851C-60B210370EF6}"/>
              </a:ext>
            </a:extLst>
          </p:cNvPr>
          <p:cNvSpPr txBox="1"/>
          <p:nvPr/>
        </p:nvSpPr>
        <p:spPr>
          <a:xfrm>
            <a:off x="1380267" y="492716"/>
            <a:ext cx="6734000" cy="1384995"/>
          </a:xfrm>
          <a:prstGeom prst="rect">
            <a:avLst/>
          </a:prstGeom>
          <a:noFill/>
        </p:spPr>
        <p:txBody>
          <a:bodyPr wrap="square" rtlCol="0">
            <a:spAutoFit/>
          </a:bodyPr>
          <a:lstStyle/>
          <a:p>
            <a:pPr algn="ctr"/>
            <a:r>
              <a:rPr lang="ja-JP" altLang="en-US" sz="3600" b="1" dirty="0">
                <a:solidFill>
                  <a:schemeClr val="bg1"/>
                </a:solidFill>
                <a:latin typeface="+mn-ea"/>
              </a:rPr>
              <a:t>では、認知症の人は、</a:t>
            </a:r>
            <a:endParaRPr lang="en-US" altLang="ja-JP" sz="3600" b="1" dirty="0">
              <a:solidFill>
                <a:schemeClr val="bg1"/>
              </a:solidFill>
              <a:latin typeface="+mn-ea"/>
            </a:endParaRPr>
          </a:p>
          <a:p>
            <a:pPr algn="ctr"/>
            <a:r>
              <a:rPr lang="ja-JP" altLang="en-US" sz="4800" b="1" dirty="0">
                <a:solidFill>
                  <a:schemeClr val="bg1"/>
                </a:solidFill>
                <a:latin typeface="+mn-ea"/>
              </a:rPr>
              <a:t>何人くらい</a:t>
            </a:r>
            <a:r>
              <a:rPr lang="ja-JP" altLang="en-US" sz="3600" b="1" dirty="0">
                <a:solidFill>
                  <a:schemeClr val="bg1"/>
                </a:solidFill>
                <a:latin typeface="+mn-ea"/>
              </a:rPr>
              <a:t>なの？</a:t>
            </a:r>
            <a:endParaRPr kumimoji="1" lang="ja-JP" altLang="en-US" sz="3600" b="1" dirty="0">
              <a:solidFill>
                <a:schemeClr val="bg1"/>
              </a:solidFill>
              <a:latin typeface="+mn-ea"/>
            </a:endParaRPr>
          </a:p>
        </p:txBody>
      </p:sp>
      <p:sp>
        <p:nvSpPr>
          <p:cNvPr id="6" name="コンテンツ プレースホルダー 2">
            <a:extLst>
              <a:ext uri="{FF2B5EF4-FFF2-40B4-BE49-F238E27FC236}">
                <a16:creationId xmlns:a16="http://schemas.microsoft.com/office/drawing/2014/main" id="{02DC8442-283D-EBCF-39D5-0871170321F1}"/>
              </a:ext>
            </a:extLst>
          </p:cNvPr>
          <p:cNvSpPr txBox="1">
            <a:spLocks/>
          </p:cNvSpPr>
          <p:nvPr/>
        </p:nvSpPr>
        <p:spPr>
          <a:xfrm>
            <a:off x="878210" y="3739514"/>
            <a:ext cx="9633652" cy="18924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dirty="0"/>
              <a:t>2024</a:t>
            </a:r>
            <a:r>
              <a:rPr lang="ja-JP" altLang="en-US" sz="3200" dirty="0"/>
              <a:t>年の中学生の人数が、</a:t>
            </a:r>
            <a:r>
              <a:rPr lang="en-US" altLang="ja-JP" sz="4800" u="sng" dirty="0"/>
              <a:t>3</a:t>
            </a:r>
            <a:r>
              <a:rPr lang="ja-JP" altLang="en-US" sz="4800" u="sng" dirty="0"/>
              <a:t>万</a:t>
            </a:r>
            <a:r>
              <a:rPr lang="en-US" altLang="ja-JP" sz="4800" u="sng" dirty="0"/>
              <a:t>1891</a:t>
            </a:r>
            <a:r>
              <a:rPr lang="ja-JP" altLang="en-US" sz="4800" u="sng" dirty="0"/>
              <a:t>人</a:t>
            </a:r>
            <a:r>
              <a:rPr lang="ja-JP" altLang="en-US" sz="3200" dirty="0"/>
              <a:t>なので、</a:t>
            </a:r>
            <a:endParaRPr lang="en-US" altLang="ja-JP" sz="3200" dirty="0"/>
          </a:p>
          <a:p>
            <a:pPr marL="0" indent="0">
              <a:buFont typeface="Arial" panose="020B0604020202020204" pitchFamily="34" charset="0"/>
              <a:buNone/>
            </a:pPr>
            <a:r>
              <a:rPr lang="ja-JP" altLang="en-US" sz="3200" dirty="0"/>
              <a:t>中学生の</a:t>
            </a:r>
            <a:r>
              <a:rPr lang="ja-JP" altLang="en-US" sz="3200" b="1" dirty="0">
                <a:solidFill>
                  <a:srgbClr val="FF6600"/>
                </a:solidFill>
              </a:rPr>
              <a:t>２倍以上</a:t>
            </a:r>
            <a:r>
              <a:rPr lang="ja-JP" altLang="en-US" sz="3200" dirty="0"/>
              <a:t>の認知症の方がおられる</a:t>
            </a:r>
            <a:endParaRPr lang="en-US" altLang="ja-JP" sz="3200" dirty="0"/>
          </a:p>
          <a:p>
            <a:pPr marL="0" indent="0">
              <a:buFont typeface="Arial" panose="020B0604020202020204" pitchFamily="34" charset="0"/>
              <a:buNone/>
            </a:pPr>
            <a:r>
              <a:rPr lang="ja-JP" altLang="en-US" sz="3200" dirty="0"/>
              <a:t>ということになります。</a:t>
            </a:r>
            <a:endParaRPr lang="en-US" altLang="ja-JP" sz="4800" dirty="0"/>
          </a:p>
          <a:p>
            <a:pPr marL="0" indent="0">
              <a:buFont typeface="Arial" panose="020B0604020202020204" pitchFamily="34" charset="0"/>
              <a:buNone/>
            </a:pPr>
            <a:r>
              <a:rPr lang="ja-JP" altLang="en-US" sz="4800" dirty="0"/>
              <a:t>　　</a:t>
            </a:r>
            <a:endParaRPr lang="en-US" altLang="ja-JP" sz="4800" dirty="0"/>
          </a:p>
          <a:p>
            <a:pPr marL="0" indent="0">
              <a:buFont typeface="Arial" panose="020B0604020202020204" pitchFamily="34" charset="0"/>
              <a:buNone/>
            </a:pPr>
            <a:endParaRPr lang="en-US" altLang="ja-JP" sz="4800" dirty="0"/>
          </a:p>
          <a:p>
            <a:pPr marL="0" indent="0">
              <a:buFont typeface="Arial" panose="020B0604020202020204" pitchFamily="34" charset="0"/>
              <a:buNone/>
            </a:pPr>
            <a:endParaRPr lang="en-US" altLang="ja-JP" sz="3200" dirty="0"/>
          </a:p>
        </p:txBody>
      </p:sp>
      <p:pic>
        <p:nvPicPr>
          <p:cNvPr id="9" name="Picture 2" descr="クレヨン塗り（星）暖色 – 【てがきですのβ!】かわいい・ゆるい無料イラスト">
            <a:extLst>
              <a:ext uri="{FF2B5EF4-FFF2-40B4-BE49-F238E27FC236}">
                <a16:creationId xmlns:a16="http://schemas.microsoft.com/office/drawing/2014/main" id="{7D6E5B1C-2EFA-A6E0-303A-5897668EB7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2">
            <a:extLst>
              <a:ext uri="{FF2B5EF4-FFF2-40B4-BE49-F238E27FC236}">
                <a16:creationId xmlns:a16="http://schemas.microsoft.com/office/drawing/2014/main" id="{AF8D4DAA-EEC0-9D8F-88BC-0ECD5A750E44}"/>
              </a:ext>
            </a:extLst>
          </p:cNvPr>
          <p:cNvSpPr txBox="1">
            <a:spLocks/>
          </p:cNvSpPr>
          <p:nvPr/>
        </p:nvSpPr>
        <p:spPr>
          <a:xfrm>
            <a:off x="878210" y="2236217"/>
            <a:ext cx="10475590" cy="18924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dirty="0"/>
              <a:t>2020</a:t>
            </a:r>
            <a:r>
              <a:rPr lang="ja-JP" altLang="en-US" sz="3200" dirty="0"/>
              <a:t>年時点で京都市には、</a:t>
            </a:r>
            <a:r>
              <a:rPr lang="en-US" altLang="ja-JP" sz="4800" u="sng" dirty="0"/>
              <a:t>7</a:t>
            </a:r>
            <a:r>
              <a:rPr lang="ja-JP" altLang="en-US" sz="4800" u="sng" dirty="0"/>
              <a:t>万</a:t>
            </a:r>
            <a:r>
              <a:rPr lang="en-US" altLang="ja-JP" sz="4800" u="sng" dirty="0"/>
              <a:t>5000</a:t>
            </a:r>
            <a:r>
              <a:rPr lang="ja-JP" altLang="en-US" sz="4800" u="sng" dirty="0"/>
              <a:t>人</a:t>
            </a:r>
            <a:r>
              <a:rPr lang="ja-JP" altLang="en-US" sz="3200" dirty="0"/>
              <a:t>の</a:t>
            </a:r>
            <a:br>
              <a:rPr lang="en-US" altLang="ja-JP" sz="3200" dirty="0"/>
            </a:br>
            <a:r>
              <a:rPr lang="ja-JP" altLang="en-US" sz="3200" dirty="0"/>
              <a:t>認知症の人がおられると推計されています。</a:t>
            </a:r>
            <a:endParaRPr lang="en-US" altLang="ja-JP" sz="3200" dirty="0"/>
          </a:p>
        </p:txBody>
      </p:sp>
      <p:sp>
        <p:nvSpPr>
          <p:cNvPr id="2" name="テキスト ボックス 1">
            <a:extLst>
              <a:ext uri="{FF2B5EF4-FFF2-40B4-BE49-F238E27FC236}">
                <a16:creationId xmlns:a16="http://schemas.microsoft.com/office/drawing/2014/main" id="{6AC98E42-DA0D-A45E-C780-9416F1CC04E6}"/>
              </a:ext>
            </a:extLst>
          </p:cNvPr>
          <p:cNvSpPr txBox="1"/>
          <p:nvPr/>
        </p:nvSpPr>
        <p:spPr>
          <a:xfrm>
            <a:off x="8394682" y="5523249"/>
            <a:ext cx="914400" cy="1015663"/>
          </a:xfrm>
          <a:prstGeom prst="rect">
            <a:avLst/>
          </a:prstGeom>
          <a:noFill/>
        </p:spPr>
        <p:txBody>
          <a:bodyPr wrap="square" rtlCol="0">
            <a:spAutoFit/>
          </a:bodyPr>
          <a:lstStyle/>
          <a:p>
            <a:r>
              <a:rPr kumimoji="1" lang="ja-JP" altLang="en-US" sz="6000" b="1" dirty="0">
                <a:ln>
                  <a:solidFill>
                    <a:schemeClr val="tx1"/>
                  </a:solidFill>
                </a:ln>
                <a:solidFill>
                  <a:srgbClr val="FF6600"/>
                </a:solidFill>
                <a:latin typeface="HG創英角ｺﾞｼｯｸUB" panose="020B0909000000000000" pitchFamily="49" charset="-128"/>
                <a:ea typeface="HG創英角ｺﾞｼｯｸUB" panose="020B0909000000000000" pitchFamily="49" charset="-128"/>
                <a:cs typeface="Aharoni" panose="020B0604020202020204" pitchFamily="2" charset="-79"/>
              </a:rPr>
              <a:t>＜</a:t>
            </a:r>
          </a:p>
        </p:txBody>
      </p:sp>
      <p:sp>
        <p:nvSpPr>
          <p:cNvPr id="5" name="テキスト ボックス 4">
            <a:extLst>
              <a:ext uri="{FF2B5EF4-FFF2-40B4-BE49-F238E27FC236}">
                <a16:creationId xmlns:a16="http://schemas.microsoft.com/office/drawing/2014/main" id="{F2B0062D-B2F1-6321-36CD-CCC759B97039}"/>
              </a:ext>
            </a:extLst>
          </p:cNvPr>
          <p:cNvSpPr txBox="1"/>
          <p:nvPr/>
        </p:nvSpPr>
        <p:spPr>
          <a:xfrm>
            <a:off x="10511862" y="3765364"/>
            <a:ext cx="184731" cy="369332"/>
          </a:xfrm>
          <a:prstGeom prst="rect">
            <a:avLst/>
          </a:prstGeom>
          <a:noFill/>
        </p:spPr>
        <p:txBody>
          <a:bodyPr wrap="none" rtlCol="0">
            <a:spAutoFit/>
          </a:bodyPr>
          <a:lstStyle/>
          <a:p>
            <a:endParaRPr kumimoji="1" lang="ja-JP" altLang="en-US" dirty="0"/>
          </a:p>
        </p:txBody>
      </p:sp>
      <p:pic>
        <p:nvPicPr>
          <p:cNvPr id="1032" name="Picture 8" descr="女子中学生イラスト｜無料イラスト・フリー素材なら「イラストAC」">
            <a:extLst>
              <a:ext uri="{FF2B5EF4-FFF2-40B4-BE49-F238E27FC236}">
                <a16:creationId xmlns:a16="http://schemas.microsoft.com/office/drawing/2014/main" id="{8C8DDDEC-E930-BEFD-22C0-635DC0C60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687" y="5161257"/>
            <a:ext cx="2238084" cy="145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40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ヒト型イラスト｜無料イラスト・フリー素材なら「イラストAC」">
            <a:extLst>
              <a:ext uri="{FF2B5EF4-FFF2-40B4-BE49-F238E27FC236}">
                <a16:creationId xmlns:a16="http://schemas.microsoft.com/office/drawing/2014/main" id="{69982789-2FDD-B340-FC2E-BD43C9A92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 t="-244" r="83135" b="47887"/>
          <a:stretch/>
        </p:blipFill>
        <p:spPr bwMode="auto">
          <a:xfrm>
            <a:off x="3065036" y="4119100"/>
            <a:ext cx="1206610" cy="127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ヒト型イラスト｜無料イラスト・フリー素材なら「イラストAC」">
            <a:extLst>
              <a:ext uri="{FF2B5EF4-FFF2-40B4-BE49-F238E27FC236}">
                <a16:creationId xmlns:a16="http://schemas.microsoft.com/office/drawing/2014/main" id="{0E9F93CB-BBEF-80C7-9D83-8A61309F6D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 t="-244" r="83135" b="47887"/>
          <a:stretch/>
        </p:blipFill>
        <p:spPr bwMode="auto">
          <a:xfrm>
            <a:off x="1942002" y="4122213"/>
            <a:ext cx="1206611" cy="12739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ヒト型イラスト｜無料イラスト・フリー素材なら「イラストAC」">
            <a:extLst>
              <a:ext uri="{FF2B5EF4-FFF2-40B4-BE49-F238E27FC236}">
                <a16:creationId xmlns:a16="http://schemas.microsoft.com/office/drawing/2014/main" id="{9B64EDE1-438D-19E3-4CA7-8ED3764BD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 t="-244" r="83135" b="47887"/>
          <a:stretch/>
        </p:blipFill>
        <p:spPr bwMode="auto">
          <a:xfrm>
            <a:off x="817777" y="4131906"/>
            <a:ext cx="1206610" cy="1274002"/>
          </a:xfrm>
          <a:prstGeom prst="rect">
            <a:avLst/>
          </a:prstGeom>
          <a:noFill/>
          <a:extLst>
            <a:ext uri="{909E8E84-426E-40DD-AFC4-6F175D3DCCD1}">
              <a14:hiddenFill xmlns:a14="http://schemas.microsoft.com/office/drawing/2010/main">
                <a:solidFill>
                  <a:srgbClr val="FFFFFF"/>
                </a:solidFill>
              </a14:hiddenFill>
            </a:ext>
          </a:extLst>
        </p:spPr>
      </p:pic>
      <p:sp>
        <p:nvSpPr>
          <p:cNvPr id="11" name="吹き出し: 円形 10">
            <a:extLst>
              <a:ext uri="{FF2B5EF4-FFF2-40B4-BE49-F238E27FC236}">
                <a16:creationId xmlns:a16="http://schemas.microsoft.com/office/drawing/2014/main" id="{C803A149-A943-9E8C-BAA1-9A762B893EBA}"/>
              </a:ext>
            </a:extLst>
          </p:cNvPr>
          <p:cNvSpPr/>
          <p:nvPr/>
        </p:nvSpPr>
        <p:spPr>
          <a:xfrm>
            <a:off x="617106" y="333582"/>
            <a:ext cx="6926506" cy="1892454"/>
          </a:xfrm>
          <a:prstGeom prst="wedgeEllipseCallout">
            <a:avLst>
              <a:gd name="adj1" fmla="val -45383"/>
              <a:gd name="adj2" fmla="val 59109"/>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DC21C9F9-F96E-C0DD-B1B3-E7B120843DAE}"/>
              </a:ext>
            </a:extLst>
          </p:cNvPr>
          <p:cNvSpPr>
            <a:spLocks noGrp="1"/>
          </p:cNvSpPr>
          <p:nvPr>
            <p:ph type="sldNum" sz="quarter" idx="12"/>
          </p:nvPr>
        </p:nvSpPr>
        <p:spPr/>
        <p:txBody>
          <a:bodyPr/>
          <a:lstStyle/>
          <a:p>
            <a:fld id="{7BCE676F-4151-4FB9-8059-CF37FC457274}" type="slidenum">
              <a:rPr kumimoji="1" lang="ja-JP" altLang="en-US" smtClean="0"/>
              <a:t>7</a:t>
            </a:fld>
            <a:endParaRPr kumimoji="1" lang="ja-JP" altLang="en-US"/>
          </a:p>
        </p:txBody>
      </p:sp>
      <p:sp>
        <p:nvSpPr>
          <p:cNvPr id="4" name="テキスト ボックス 3">
            <a:extLst>
              <a:ext uri="{FF2B5EF4-FFF2-40B4-BE49-F238E27FC236}">
                <a16:creationId xmlns:a16="http://schemas.microsoft.com/office/drawing/2014/main" id="{BBC7DEE5-07CC-04B5-851C-60B210370EF6}"/>
              </a:ext>
            </a:extLst>
          </p:cNvPr>
          <p:cNvSpPr txBox="1"/>
          <p:nvPr/>
        </p:nvSpPr>
        <p:spPr>
          <a:xfrm>
            <a:off x="713359" y="606426"/>
            <a:ext cx="6734000" cy="1384995"/>
          </a:xfrm>
          <a:prstGeom prst="rect">
            <a:avLst/>
          </a:prstGeom>
          <a:noFill/>
        </p:spPr>
        <p:txBody>
          <a:bodyPr wrap="square" rtlCol="0">
            <a:spAutoFit/>
          </a:bodyPr>
          <a:lstStyle/>
          <a:p>
            <a:pPr algn="ctr"/>
            <a:r>
              <a:rPr lang="ja-JP" altLang="en-US" sz="3600" b="1" dirty="0">
                <a:solidFill>
                  <a:schemeClr val="bg1"/>
                </a:solidFill>
                <a:latin typeface="+mn-ea"/>
              </a:rPr>
              <a:t>では、認知症の人は、</a:t>
            </a:r>
            <a:endParaRPr lang="en-US" altLang="ja-JP" sz="3600" b="1" dirty="0">
              <a:solidFill>
                <a:schemeClr val="bg1"/>
              </a:solidFill>
              <a:latin typeface="+mn-ea"/>
            </a:endParaRPr>
          </a:p>
          <a:p>
            <a:pPr algn="ctr"/>
            <a:r>
              <a:rPr lang="ja-JP" altLang="en-US" sz="4800" b="1" dirty="0">
                <a:solidFill>
                  <a:schemeClr val="bg1"/>
                </a:solidFill>
                <a:latin typeface="+mn-ea"/>
              </a:rPr>
              <a:t>何人くらい</a:t>
            </a:r>
            <a:r>
              <a:rPr lang="ja-JP" altLang="en-US" sz="3600" b="1" dirty="0">
                <a:solidFill>
                  <a:schemeClr val="bg1"/>
                </a:solidFill>
                <a:latin typeface="+mn-ea"/>
              </a:rPr>
              <a:t>なの？</a:t>
            </a:r>
            <a:endParaRPr kumimoji="1" lang="ja-JP" altLang="en-US" sz="3600" b="1" dirty="0">
              <a:solidFill>
                <a:schemeClr val="bg1"/>
              </a:solidFill>
              <a:latin typeface="+mn-ea"/>
            </a:endParaRPr>
          </a:p>
        </p:txBody>
      </p:sp>
      <p:sp>
        <p:nvSpPr>
          <p:cNvPr id="6" name="コンテンツ プレースホルダー 2">
            <a:extLst>
              <a:ext uri="{FF2B5EF4-FFF2-40B4-BE49-F238E27FC236}">
                <a16:creationId xmlns:a16="http://schemas.microsoft.com/office/drawing/2014/main" id="{02DC8442-283D-EBCF-39D5-0871170321F1}"/>
              </a:ext>
            </a:extLst>
          </p:cNvPr>
          <p:cNvSpPr txBox="1">
            <a:spLocks/>
          </p:cNvSpPr>
          <p:nvPr/>
        </p:nvSpPr>
        <p:spPr>
          <a:xfrm>
            <a:off x="4573718" y="4672235"/>
            <a:ext cx="7035376" cy="13519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t>クラスの全員が</a:t>
            </a:r>
            <a:r>
              <a:rPr lang="en-US" altLang="ja-JP" sz="3200" dirty="0"/>
              <a:t>65</a:t>
            </a:r>
            <a:r>
              <a:rPr lang="ja-JP" altLang="en-US" sz="3200" dirty="0"/>
              <a:t>歳以上とすると、</a:t>
            </a:r>
            <a:endParaRPr lang="en-US" altLang="ja-JP" sz="3200" dirty="0"/>
          </a:p>
          <a:p>
            <a:pPr marL="0" indent="0">
              <a:buFont typeface="Arial" panose="020B0604020202020204" pitchFamily="34" charset="0"/>
              <a:buNone/>
            </a:pPr>
            <a:r>
              <a:rPr lang="ja-JP" altLang="en-US" sz="4800" u="sng" dirty="0"/>
              <a:t>認知症の人は何人？？？</a:t>
            </a:r>
            <a:endParaRPr lang="en-US" altLang="ja-JP" sz="3200" dirty="0"/>
          </a:p>
        </p:txBody>
      </p:sp>
      <p:sp>
        <p:nvSpPr>
          <p:cNvPr id="10" name="コンテンツ プレースホルダー 2">
            <a:extLst>
              <a:ext uri="{FF2B5EF4-FFF2-40B4-BE49-F238E27FC236}">
                <a16:creationId xmlns:a16="http://schemas.microsoft.com/office/drawing/2014/main" id="{AF8D4DAA-EEC0-9D8F-88BC-0ECD5A750E44}"/>
              </a:ext>
            </a:extLst>
          </p:cNvPr>
          <p:cNvSpPr txBox="1">
            <a:spLocks/>
          </p:cNvSpPr>
          <p:nvPr/>
        </p:nvSpPr>
        <p:spPr>
          <a:xfrm>
            <a:off x="878210" y="2544841"/>
            <a:ext cx="10475590" cy="18924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dirty="0"/>
              <a:t>2025</a:t>
            </a:r>
            <a:r>
              <a:rPr lang="ja-JP" altLang="en-US" sz="3200" dirty="0"/>
              <a:t>年時点で、</a:t>
            </a:r>
            <a:r>
              <a:rPr lang="en-US" altLang="ja-JP" sz="3200" dirty="0"/>
              <a:t>65</a:t>
            </a:r>
            <a:r>
              <a:rPr lang="ja-JP" altLang="en-US" sz="3200" dirty="0"/>
              <a:t>歳以上の高齢者の、</a:t>
            </a:r>
            <a:endParaRPr lang="en-US" altLang="ja-JP" sz="3200" dirty="0"/>
          </a:p>
          <a:p>
            <a:pPr marL="0" indent="0">
              <a:buFont typeface="Arial" panose="020B0604020202020204" pitchFamily="34" charset="0"/>
              <a:buNone/>
            </a:pPr>
            <a:r>
              <a:rPr lang="ja-JP" altLang="en-US" sz="4800" b="1" u="sng" dirty="0">
                <a:solidFill>
                  <a:srgbClr val="FF6600"/>
                </a:solidFill>
              </a:rPr>
              <a:t>５人に</a:t>
            </a:r>
            <a:r>
              <a:rPr lang="en-US" altLang="ja-JP" sz="4800" b="1" u="sng" dirty="0">
                <a:solidFill>
                  <a:srgbClr val="FF6600"/>
                </a:solidFill>
              </a:rPr>
              <a:t>1</a:t>
            </a:r>
            <a:r>
              <a:rPr lang="ja-JP" altLang="en-US" sz="4800" b="1" u="sng" dirty="0">
                <a:solidFill>
                  <a:srgbClr val="FF6600"/>
                </a:solidFill>
              </a:rPr>
              <a:t>人</a:t>
            </a:r>
            <a:r>
              <a:rPr lang="ja-JP" altLang="en-US" sz="3200" dirty="0"/>
              <a:t>が認知症の人と推計されています。</a:t>
            </a:r>
            <a:endParaRPr lang="en-US" altLang="ja-JP" sz="3200" dirty="0"/>
          </a:p>
        </p:txBody>
      </p:sp>
      <p:pic>
        <p:nvPicPr>
          <p:cNvPr id="2052" name="Picture 4" descr="ヒト型イラスト｜無料イラスト・フリー素材なら「イラストAC」">
            <a:extLst>
              <a:ext uri="{FF2B5EF4-FFF2-40B4-BE49-F238E27FC236}">
                <a16:creationId xmlns:a16="http://schemas.microsoft.com/office/drawing/2014/main" id="{BE1E1527-1983-30A9-4504-C7C5499B2E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854" t="1" r="32466" b="50773"/>
          <a:stretch/>
        </p:blipFill>
        <p:spPr bwMode="auto">
          <a:xfrm>
            <a:off x="1345613" y="5424758"/>
            <a:ext cx="1242913" cy="11978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ヒト型イラスト｜無料イラスト・フリー素材なら「イラストAC」">
            <a:extLst>
              <a:ext uri="{FF2B5EF4-FFF2-40B4-BE49-F238E27FC236}">
                <a16:creationId xmlns:a16="http://schemas.microsoft.com/office/drawing/2014/main" id="{887DE94F-65B5-D5AA-ACDF-02D80FCF9E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 t="-244" r="83135" b="47871"/>
          <a:stretch/>
        </p:blipFill>
        <p:spPr bwMode="auto">
          <a:xfrm>
            <a:off x="2529982" y="5348206"/>
            <a:ext cx="1206610" cy="12743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クレヨン塗り（星）暖色 – 【てがきですのβ!】かわいい・ゆるい無料イラスト">
            <a:extLst>
              <a:ext uri="{FF2B5EF4-FFF2-40B4-BE49-F238E27FC236}">
                <a16:creationId xmlns:a16="http://schemas.microsoft.com/office/drawing/2014/main" id="{1429B308-0642-633F-BE33-8DA35EDABC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8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2CC11CD-ED72-ED02-D118-CD356CC2720D}"/>
              </a:ext>
            </a:extLst>
          </p:cNvPr>
          <p:cNvPicPr>
            <a:picLocks noChangeAspect="1"/>
          </p:cNvPicPr>
          <p:nvPr/>
        </p:nvPicPr>
        <p:blipFill>
          <a:blip r:embed="rId3"/>
          <a:stretch>
            <a:fillRect/>
          </a:stretch>
        </p:blipFill>
        <p:spPr>
          <a:xfrm>
            <a:off x="317717" y="1344891"/>
            <a:ext cx="5140973" cy="5513109"/>
          </a:xfrm>
          <a:prstGeom prst="rect">
            <a:avLst/>
          </a:prstGeom>
        </p:spPr>
      </p:pic>
      <p:pic>
        <p:nvPicPr>
          <p:cNvPr id="2050" name="Picture 2">
            <a:extLst>
              <a:ext uri="{FF2B5EF4-FFF2-40B4-BE49-F238E27FC236}">
                <a16:creationId xmlns:a16="http://schemas.microsoft.com/office/drawing/2014/main" id="{A17678E4-A1BC-FF08-18C8-F088C07273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139570" y="2937934"/>
            <a:ext cx="5291667" cy="3783541"/>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DAF8EF96-CED6-C5A2-D5EB-C4BA8EEDBE0B}"/>
              </a:ext>
            </a:extLst>
          </p:cNvPr>
          <p:cNvSpPr>
            <a:spLocks noGrp="1"/>
          </p:cNvSpPr>
          <p:nvPr>
            <p:ph type="sldNum" sz="quarter" idx="12"/>
          </p:nvPr>
        </p:nvSpPr>
        <p:spPr>
          <a:xfrm>
            <a:off x="8610600" y="6356350"/>
            <a:ext cx="2743200" cy="365125"/>
          </a:xfrm>
        </p:spPr>
        <p:txBody>
          <a:bodyPr>
            <a:normAutofit/>
          </a:bodyPr>
          <a:lstStyle/>
          <a:p>
            <a:pPr>
              <a:spcAft>
                <a:spcPts val="600"/>
              </a:spcAft>
            </a:pPr>
            <a:fld id="{7BCE676F-4151-4FB9-8059-CF37FC457274}" type="slidenum">
              <a:rPr kumimoji="1" lang="ja-JP" altLang="en-US" smtClean="0"/>
              <a:pPr>
                <a:spcAft>
                  <a:spcPts val="600"/>
                </a:spcAft>
              </a:pPr>
              <a:t>8</a:t>
            </a:fld>
            <a:endParaRPr kumimoji="1" lang="ja-JP" altLang="en-US"/>
          </a:p>
        </p:txBody>
      </p:sp>
      <p:sp>
        <p:nvSpPr>
          <p:cNvPr id="5" name="思考の吹き出し: 雲形 4">
            <a:extLst>
              <a:ext uri="{FF2B5EF4-FFF2-40B4-BE49-F238E27FC236}">
                <a16:creationId xmlns:a16="http://schemas.microsoft.com/office/drawing/2014/main" id="{4BA4CA3E-0419-31C1-11AB-FE614415B737}"/>
              </a:ext>
            </a:extLst>
          </p:cNvPr>
          <p:cNvSpPr/>
          <p:nvPr/>
        </p:nvSpPr>
        <p:spPr>
          <a:xfrm>
            <a:off x="5886807" y="1344891"/>
            <a:ext cx="5797191" cy="1830975"/>
          </a:xfrm>
          <a:prstGeom prst="cloudCallout">
            <a:avLst>
              <a:gd name="adj1" fmla="val 15140"/>
              <a:gd name="adj2" fmla="val 75341"/>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認知症の取組が進むように、</a:t>
            </a:r>
            <a:endParaRPr kumimoji="1" lang="en-US" altLang="ja-JP" sz="2400" dirty="0">
              <a:solidFill>
                <a:schemeClr val="tx1"/>
              </a:solidFill>
            </a:endParaRPr>
          </a:p>
          <a:p>
            <a:pPr algn="ctr"/>
            <a:r>
              <a:rPr lang="ja-JP" altLang="en-US" sz="2400" dirty="0">
                <a:solidFill>
                  <a:schemeClr val="tx1"/>
                </a:solidFill>
              </a:rPr>
              <a:t>総理大臣が本部長となって</a:t>
            </a:r>
            <a:endParaRPr lang="en-US" altLang="ja-JP" sz="2400" dirty="0">
              <a:solidFill>
                <a:schemeClr val="tx1"/>
              </a:solidFill>
            </a:endParaRPr>
          </a:p>
          <a:p>
            <a:pPr algn="ctr"/>
            <a:r>
              <a:rPr kumimoji="1" lang="ja-JP" altLang="en-US" sz="2400" dirty="0">
                <a:solidFill>
                  <a:schemeClr val="tx1"/>
                </a:solidFill>
              </a:rPr>
              <a:t>会議が行われています。</a:t>
            </a:r>
            <a:endParaRPr kumimoji="1" lang="ja-JP" altLang="en-US" dirty="0">
              <a:solidFill>
                <a:schemeClr val="tx1"/>
              </a:solidFill>
            </a:endParaRPr>
          </a:p>
        </p:txBody>
      </p:sp>
      <p:sp>
        <p:nvSpPr>
          <p:cNvPr id="6" name="テキスト ボックス 5">
            <a:extLst>
              <a:ext uri="{FF2B5EF4-FFF2-40B4-BE49-F238E27FC236}">
                <a16:creationId xmlns:a16="http://schemas.microsoft.com/office/drawing/2014/main" id="{895C4123-8E57-08E7-E010-2521D5D0E0B4}"/>
              </a:ext>
            </a:extLst>
          </p:cNvPr>
          <p:cNvSpPr txBox="1"/>
          <p:nvPr/>
        </p:nvSpPr>
        <p:spPr>
          <a:xfrm>
            <a:off x="949166" y="270474"/>
            <a:ext cx="9875281" cy="1077218"/>
          </a:xfrm>
          <a:prstGeom prst="rect">
            <a:avLst/>
          </a:prstGeom>
          <a:noFill/>
        </p:spPr>
        <p:txBody>
          <a:bodyPr wrap="square" rtlCol="0">
            <a:spAutoFit/>
          </a:bodyPr>
          <a:lstStyle/>
          <a:p>
            <a:r>
              <a:rPr kumimoji="1" lang="ja-JP" altLang="en-US" sz="3600" b="1" dirty="0"/>
              <a:t>共生社会の実現を推進するための認知症基本法</a:t>
            </a:r>
            <a:endParaRPr lang="en-US" altLang="ja-JP" sz="2800" b="1" dirty="0"/>
          </a:p>
          <a:p>
            <a:r>
              <a:rPr kumimoji="1" lang="ja-JP" altLang="en-US" sz="2800" dirty="0"/>
              <a:t>という名前の認知症の法律ができました！（</a:t>
            </a:r>
            <a:r>
              <a:rPr kumimoji="1" lang="en-US" altLang="ja-JP" sz="2800" dirty="0"/>
              <a:t>2023</a:t>
            </a:r>
            <a:r>
              <a:rPr kumimoji="1" lang="ja-JP" altLang="en-US" sz="2800" dirty="0"/>
              <a:t>年</a:t>
            </a:r>
            <a:r>
              <a:rPr kumimoji="1" lang="en-US" altLang="ja-JP" sz="2800" dirty="0"/>
              <a:t>6</a:t>
            </a:r>
            <a:r>
              <a:rPr kumimoji="1" lang="ja-JP" altLang="en-US" sz="2800" dirty="0"/>
              <a:t>月）</a:t>
            </a:r>
          </a:p>
        </p:txBody>
      </p:sp>
    </p:spTree>
    <p:extLst>
      <p:ext uri="{BB962C8B-B14F-4D97-AF65-F5344CB8AC3E}">
        <p14:creationId xmlns:p14="http://schemas.microsoft.com/office/powerpoint/2010/main" val="252438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1" dirty="0">
                <a:latin typeface="+mn-ea"/>
                <a:ea typeface="+mn-ea"/>
                <a:cs typeface="Meiryo UI" panose="020B0604030504040204" pitchFamily="50" charset="-128"/>
              </a:rPr>
              <a:t>認知症サポーター養成講座とは</a:t>
            </a:r>
          </a:p>
        </p:txBody>
      </p:sp>
      <p:sp>
        <p:nvSpPr>
          <p:cNvPr id="3" name="コンテンツ プレースホルダー 2"/>
          <p:cNvSpPr>
            <a:spLocks noGrp="1"/>
          </p:cNvSpPr>
          <p:nvPr>
            <p:ph idx="1"/>
          </p:nvPr>
        </p:nvSpPr>
        <p:spPr>
          <a:xfrm>
            <a:off x="1219201" y="1579696"/>
            <a:ext cx="9384631" cy="1487940"/>
          </a:xfrm>
        </p:spPr>
        <p:txBody>
          <a:bodyPr>
            <a:noAutofit/>
          </a:bodyPr>
          <a:lstStyle/>
          <a:p>
            <a:pPr marL="0" indent="0">
              <a:lnSpc>
                <a:spcPct val="100000"/>
              </a:lnSpc>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誰でもなる可能性がある「認知症」について正しく理解し、</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ja-JP" altLang="en-US" sz="3200" dirty="0">
                <a:latin typeface="Meiryo UI" panose="020B0604030504040204" pitchFamily="50" charset="-128"/>
                <a:ea typeface="Meiryo UI" panose="020B0604030504040204" pitchFamily="50" charset="-128"/>
                <a:cs typeface="Meiryo UI" panose="020B0604030504040204" pitchFamily="50" charset="-128"/>
              </a:rPr>
              <a:t>認知症の人や家族を温かい目で見守れる人になって</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ja-JP" altLang="en-US" sz="3200" dirty="0">
                <a:latin typeface="Meiryo UI" panose="020B0604030504040204" pitchFamily="50" charset="-128"/>
                <a:ea typeface="Meiryo UI" panose="020B0604030504040204" pitchFamily="50" charset="-128"/>
                <a:cs typeface="Meiryo UI" panose="020B0604030504040204" pitchFamily="50" charset="-128"/>
              </a:rPr>
              <a:t>いただくための講座です。</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978A2EE3-53B1-49BC-89E0-9EA47E67751E}"/>
              </a:ext>
            </a:extLst>
          </p:cNvPr>
          <p:cNvPicPr>
            <a:picLocks noChangeAspect="1"/>
          </p:cNvPicPr>
          <p:nvPr/>
        </p:nvPicPr>
        <p:blipFill>
          <a:blip r:embed="rId3"/>
          <a:stretch>
            <a:fillRect/>
          </a:stretch>
        </p:blipFill>
        <p:spPr>
          <a:xfrm>
            <a:off x="7086602" y="3632940"/>
            <a:ext cx="3886197" cy="2544143"/>
          </a:xfrm>
          <a:prstGeom prst="rect">
            <a:avLst/>
          </a:prstGeom>
          <a:ln>
            <a:solidFill>
              <a:schemeClr val="bg1">
                <a:lumMod val="75000"/>
              </a:schemeClr>
            </a:solidFill>
          </a:ln>
        </p:spPr>
      </p:pic>
      <p:sp>
        <p:nvSpPr>
          <p:cNvPr id="5" name="吹き出し: 角を丸めた四角形 4">
            <a:extLst>
              <a:ext uri="{FF2B5EF4-FFF2-40B4-BE49-F238E27FC236}">
                <a16:creationId xmlns:a16="http://schemas.microsoft.com/office/drawing/2014/main" id="{076A7A32-7066-4B44-A20E-B171DFFAB033}"/>
              </a:ext>
            </a:extLst>
          </p:cNvPr>
          <p:cNvSpPr/>
          <p:nvPr/>
        </p:nvSpPr>
        <p:spPr>
          <a:xfrm>
            <a:off x="1219201" y="3412913"/>
            <a:ext cx="5486400" cy="2764170"/>
          </a:xfrm>
          <a:prstGeom prst="wedgeRoundRectCallout">
            <a:avLst>
              <a:gd name="adj1" fmla="val 58062"/>
              <a:gd name="adj2" fmla="val -18705"/>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nSpc>
                <a:spcPts val="4000"/>
              </a:lnSpc>
            </a:pPr>
            <a:r>
              <a:rPr lang="ja-JP" altLang="en-US" sz="3200" dirty="0">
                <a:solidFill>
                  <a:schemeClr val="bg1"/>
                </a:solidFill>
                <a:latin typeface="Meiryo UI" panose="020B0604030504040204" pitchFamily="50" charset="-128"/>
                <a:ea typeface="Meiryo UI" panose="020B0604030504040204" pitchFamily="50" charset="-128"/>
              </a:rPr>
              <a:t>講座の終わりに、</a:t>
            </a:r>
            <a:endParaRPr lang="en-US" altLang="ja-JP" sz="3200" dirty="0">
              <a:solidFill>
                <a:schemeClr val="bg1"/>
              </a:solidFill>
              <a:latin typeface="Meiryo UI" panose="020B0604030504040204" pitchFamily="50" charset="-128"/>
              <a:ea typeface="Meiryo UI" panose="020B0604030504040204" pitchFamily="50" charset="-128"/>
            </a:endParaRPr>
          </a:p>
          <a:p>
            <a:pPr>
              <a:lnSpc>
                <a:spcPts val="4000"/>
              </a:lnSpc>
            </a:pPr>
            <a:r>
              <a:rPr kumimoji="1" lang="ja-JP" altLang="en-US" sz="3200" dirty="0">
                <a:solidFill>
                  <a:schemeClr val="bg1"/>
                </a:solidFill>
                <a:latin typeface="Meiryo UI" panose="020B0604030504040204" pitchFamily="50" charset="-128"/>
                <a:ea typeface="Meiryo UI" panose="020B0604030504040204" pitchFamily="50" charset="-128"/>
              </a:rPr>
              <a:t>認知症サポーターの証となる</a:t>
            </a:r>
            <a:endParaRPr kumimoji="1" lang="en-US" altLang="ja-JP" sz="3200" dirty="0">
              <a:solidFill>
                <a:schemeClr val="bg1"/>
              </a:solidFill>
              <a:latin typeface="Meiryo UI" panose="020B0604030504040204" pitchFamily="50" charset="-128"/>
              <a:ea typeface="Meiryo UI" panose="020B0604030504040204" pitchFamily="50" charset="-128"/>
            </a:endParaRPr>
          </a:p>
          <a:p>
            <a:pPr>
              <a:lnSpc>
                <a:spcPts val="4000"/>
              </a:lnSpc>
            </a:pPr>
            <a:r>
              <a:rPr lang="ja-JP" altLang="en-US" sz="3200" dirty="0">
                <a:solidFill>
                  <a:schemeClr val="bg1"/>
                </a:solidFill>
                <a:latin typeface="Meiryo UI" panose="020B0604030504040204" pitchFamily="50" charset="-128"/>
                <a:ea typeface="Meiryo UI" panose="020B0604030504040204" pitchFamily="50" charset="-128"/>
              </a:rPr>
              <a:t>「認知症サポーターカード」を</a:t>
            </a:r>
            <a:endParaRPr lang="en-US" altLang="ja-JP" sz="3200" dirty="0">
              <a:solidFill>
                <a:schemeClr val="bg1"/>
              </a:solidFill>
              <a:latin typeface="Meiryo UI" panose="020B0604030504040204" pitchFamily="50" charset="-128"/>
              <a:ea typeface="Meiryo UI" panose="020B0604030504040204" pitchFamily="50" charset="-128"/>
            </a:endParaRPr>
          </a:p>
          <a:p>
            <a:pPr>
              <a:lnSpc>
                <a:spcPts val="4000"/>
              </a:lnSpc>
            </a:pPr>
            <a:r>
              <a:rPr kumimoji="1" lang="ja-JP" altLang="en-US" sz="3200" dirty="0">
                <a:solidFill>
                  <a:schemeClr val="bg1"/>
                </a:solidFill>
                <a:latin typeface="Meiryo UI" panose="020B0604030504040204" pitchFamily="50" charset="-128"/>
                <a:ea typeface="Meiryo UI" panose="020B0604030504040204" pitchFamily="50" charset="-128"/>
              </a:rPr>
              <a:t>お渡しします。</a:t>
            </a:r>
          </a:p>
        </p:txBody>
      </p:sp>
      <p:sp>
        <p:nvSpPr>
          <p:cNvPr id="7" name="スライド番号プレースホルダー 6">
            <a:extLst>
              <a:ext uri="{FF2B5EF4-FFF2-40B4-BE49-F238E27FC236}">
                <a16:creationId xmlns:a16="http://schemas.microsoft.com/office/drawing/2014/main" id="{F05FE7FF-40E3-C576-9274-EAEB7CEC1B72}"/>
              </a:ext>
            </a:extLst>
          </p:cNvPr>
          <p:cNvSpPr>
            <a:spLocks noGrp="1"/>
          </p:cNvSpPr>
          <p:nvPr>
            <p:ph type="sldNum" sz="quarter" idx="12"/>
          </p:nvPr>
        </p:nvSpPr>
        <p:spPr/>
        <p:txBody>
          <a:bodyPr/>
          <a:lstStyle/>
          <a:p>
            <a:fld id="{7BCE676F-4151-4FB9-8059-CF37FC457274}" type="slidenum">
              <a:rPr kumimoji="1" lang="ja-JP" altLang="en-US" smtClean="0"/>
              <a:t>9</a:t>
            </a:fld>
            <a:endParaRPr kumimoji="1" lang="ja-JP" altLang="en-US"/>
          </a:p>
        </p:txBody>
      </p:sp>
      <p:pic>
        <p:nvPicPr>
          <p:cNvPr id="4" name="Picture 2" descr="クレヨン塗り（星）暖色 – 【てがきですのβ!】かわいい・ゆるい無料イラスト">
            <a:extLst>
              <a:ext uri="{FF2B5EF4-FFF2-40B4-BE49-F238E27FC236}">
                <a16:creationId xmlns:a16="http://schemas.microsoft.com/office/drawing/2014/main" id="{24887A09-2B2D-4EDA-C3E4-9B9F565531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0419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推進員Ⅰ">
      <a:majorFont>
        <a:latin typeface="Century Gothic"/>
        <a:ea typeface="BIZ UDPゴシック"/>
        <a:cs typeface=""/>
      </a:majorFont>
      <a:minorFont>
        <a:latin typeface="Century Gothic"/>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5064</TotalTime>
  <Words>2725</Words>
  <Application>Microsoft Office PowerPoint</Application>
  <PresentationFormat>ワイド画面</PresentationFormat>
  <Paragraphs>283</Paragraphs>
  <Slides>32</Slides>
  <Notes>18</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32</vt:i4>
      </vt:variant>
    </vt:vector>
  </HeadingPairs>
  <TitlesOfParts>
    <vt:vector size="44" baseType="lpstr">
      <vt:lpstr>BIZ UDPゴシック</vt:lpstr>
      <vt:lpstr>HG丸ｺﾞｼｯｸM-PRO</vt:lpstr>
      <vt:lpstr>HG創英角ｺﾞｼｯｸUB</vt:lpstr>
      <vt:lpstr>Meiryo UI</vt:lpstr>
      <vt:lpstr>Arial</vt:lpstr>
      <vt:lpstr>Calibri</vt:lpstr>
      <vt:lpstr>Calibri Light</vt:lpstr>
      <vt:lpstr>Century Gothic</vt:lpstr>
      <vt:lpstr>Wingdings</vt:lpstr>
      <vt:lpstr>Wingdings 2</vt:lpstr>
      <vt:lpstr>HDOfficeLightV0</vt:lpstr>
      <vt:lpstr>Office テーマ</vt:lpstr>
      <vt:lpstr>PowerPoint プレゼンテーション</vt:lpstr>
      <vt:lpstr>今日のお話</vt:lpstr>
      <vt:lpstr>１　はじめに 　　～なぜ認知症について学ぶのか？～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認知症サポーター養成講座とは</vt:lpstr>
      <vt:lpstr>２　認知症について理解する</vt:lpstr>
      <vt:lpstr> 認知症とは</vt:lpstr>
      <vt:lpstr>認知症の2つの症状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行動・心理症状（BPSD）</vt:lpstr>
      <vt:lpstr>皆さんがよく知っている人に対して、 こんなとき、どんな声かけができるでしょう？</vt:lpstr>
      <vt:lpstr>Q.認知症は予防できる？</vt:lpstr>
      <vt:lpstr>３ 当事者の声を聴いてみる</vt:lpstr>
      <vt:lpstr>PowerPoint プレゼンテーション</vt:lpstr>
      <vt:lpstr>若年性認知症</vt:lpstr>
      <vt:lpstr>（下坂さん動画視聴）</vt:lpstr>
      <vt:lpstr>認知症の人のご家族も「当事者」です</vt:lpstr>
      <vt:lpstr>認知症の人と接するときに心がけてほしいこと</vt:lpstr>
      <vt:lpstr>接するときに心がけてほしい具体的なポイント</vt:lpstr>
      <vt:lpstr>PowerPoint プレゼンテーション</vt:lpstr>
      <vt:lpstr>講座のまとめ</vt:lpstr>
      <vt:lpstr>講座のまとめ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認知症高齢者への支援について</dc:title>
  <dc:creator>すこやか</dc:creator>
  <cp:lastModifiedBy>村島 恵美子</cp:lastModifiedBy>
  <cp:revision>652</cp:revision>
  <cp:lastPrinted>2024-11-19T06:48:22Z</cp:lastPrinted>
  <dcterms:created xsi:type="dcterms:W3CDTF">2016-05-25T06:47:27Z</dcterms:created>
  <dcterms:modified xsi:type="dcterms:W3CDTF">2024-11-19T06:49:42Z</dcterms:modified>
</cp:coreProperties>
</file>