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Lst>
  <p:notesMasterIdLst>
    <p:notesMasterId r:id="rId51"/>
  </p:notesMasterIdLst>
  <p:handoutMasterIdLst>
    <p:handoutMasterId r:id="rId52"/>
  </p:handoutMasterIdLst>
  <p:sldIdLst>
    <p:sldId id="256" r:id="rId3"/>
    <p:sldId id="16882" r:id="rId4"/>
    <p:sldId id="326" r:id="rId5"/>
    <p:sldId id="16887" r:id="rId6"/>
    <p:sldId id="422" r:id="rId7"/>
    <p:sldId id="16888" r:id="rId8"/>
    <p:sldId id="365" r:id="rId9"/>
    <p:sldId id="16892" r:id="rId10"/>
    <p:sldId id="16906" r:id="rId11"/>
    <p:sldId id="360" r:id="rId12"/>
    <p:sldId id="370" r:id="rId13"/>
    <p:sldId id="16895" r:id="rId14"/>
    <p:sldId id="349" r:id="rId15"/>
    <p:sldId id="16896" r:id="rId16"/>
    <p:sldId id="16898" r:id="rId17"/>
    <p:sldId id="361" r:id="rId18"/>
    <p:sldId id="272" r:id="rId19"/>
    <p:sldId id="268" r:id="rId20"/>
    <p:sldId id="1000" r:id="rId21"/>
    <p:sldId id="350" r:id="rId22"/>
    <p:sldId id="16879" r:id="rId23"/>
    <p:sldId id="16933" r:id="rId24"/>
    <p:sldId id="16934" r:id="rId25"/>
    <p:sldId id="16899" r:id="rId26"/>
    <p:sldId id="16902" r:id="rId27"/>
    <p:sldId id="1002" r:id="rId28"/>
    <p:sldId id="16889" r:id="rId29"/>
    <p:sldId id="995" r:id="rId30"/>
    <p:sldId id="564" r:id="rId31"/>
    <p:sldId id="258" r:id="rId32"/>
    <p:sldId id="545" r:id="rId33"/>
    <p:sldId id="16903" r:id="rId34"/>
    <p:sldId id="342" r:id="rId35"/>
    <p:sldId id="994" r:id="rId36"/>
    <p:sldId id="16905" r:id="rId37"/>
    <p:sldId id="16897" r:id="rId38"/>
    <p:sldId id="565" r:id="rId39"/>
    <p:sldId id="16907" r:id="rId40"/>
    <p:sldId id="16884" r:id="rId41"/>
    <p:sldId id="406" r:id="rId42"/>
    <p:sldId id="401" r:id="rId43"/>
    <p:sldId id="16874" r:id="rId44"/>
    <p:sldId id="1005" r:id="rId45"/>
    <p:sldId id="16885" r:id="rId46"/>
    <p:sldId id="352" r:id="rId47"/>
    <p:sldId id="362" r:id="rId48"/>
    <p:sldId id="16886" r:id="rId49"/>
    <p:sldId id="1006" r:id="rId50"/>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FF"/>
    <a:srgbClr val="CCFFFF"/>
    <a:srgbClr val="FFFFCC"/>
    <a:srgbClr val="FFFF00"/>
    <a:srgbClr val="FF6600"/>
    <a:srgbClr val="FFCC99"/>
    <a:srgbClr val="CCFFCC"/>
    <a:srgbClr val="FFCCFF"/>
    <a:srgbClr val="FCE9E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6" autoAdjust="0"/>
    <p:restoredTop sz="52618" autoAdjust="0"/>
  </p:normalViewPr>
  <p:slideViewPr>
    <p:cSldViewPr snapToGrid="0">
      <p:cViewPr varScale="1">
        <p:scale>
          <a:sx n="43" d="100"/>
          <a:sy n="43" d="100"/>
        </p:scale>
        <p:origin x="203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6552534448818904E-2"/>
          <c:y val="0.17698836263605053"/>
          <c:w val="0.89844746555118116"/>
          <c:h val="0.76179141475200451"/>
        </c:manualLayout>
      </c:layout>
      <c:lineChart>
        <c:grouping val="standard"/>
        <c:varyColors val="0"/>
        <c:ser>
          <c:idx val="0"/>
          <c:order val="0"/>
          <c:tx>
            <c:strRef>
              <c:f>Sheet1!$B$1</c:f>
              <c:strCache>
                <c:ptCount val="1"/>
                <c:pt idx="0">
                  <c:v>認知症有病率に基づく認知症高齢者数</c:v>
                </c:pt>
              </c:strCache>
            </c:strRef>
          </c:tx>
          <c:spPr>
            <a:ln w="28575" cap="rnd">
              <a:solidFill>
                <a:schemeClr val="accent1"/>
              </a:solidFill>
              <a:round/>
            </a:ln>
            <a:effectLst/>
          </c:spPr>
          <c:marker>
            <c:symbol val="circle"/>
            <c:size val="14"/>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2020年</c:v>
                </c:pt>
                <c:pt idx="1">
                  <c:v>2025年</c:v>
                </c:pt>
                <c:pt idx="2">
                  <c:v>2040年</c:v>
                </c:pt>
              </c:strCache>
            </c:strRef>
          </c:cat>
          <c:val>
            <c:numRef>
              <c:f>Sheet1!$B$2:$B$4</c:f>
              <c:numCache>
                <c:formatCode>#,##0_ </c:formatCode>
                <c:ptCount val="3"/>
                <c:pt idx="0">
                  <c:v>75000</c:v>
                </c:pt>
                <c:pt idx="1">
                  <c:v>86000</c:v>
                </c:pt>
                <c:pt idx="2">
                  <c:v>110000</c:v>
                </c:pt>
              </c:numCache>
            </c:numRef>
          </c:val>
          <c:smooth val="0"/>
          <c:extLst>
            <c:ext xmlns:c16="http://schemas.microsoft.com/office/drawing/2014/chart" uri="{C3380CC4-5D6E-409C-BE32-E72D297353CC}">
              <c16:uniqueId val="{00000000-C6A9-4AE0-B3BE-897E856E4AAF}"/>
            </c:ext>
          </c:extLst>
        </c:ser>
        <c:dLbls>
          <c:showLegendKey val="0"/>
          <c:showVal val="0"/>
          <c:showCatName val="0"/>
          <c:showSerName val="0"/>
          <c:showPercent val="0"/>
          <c:showBubbleSize val="0"/>
        </c:dLbls>
        <c:marker val="1"/>
        <c:smooth val="0"/>
        <c:axId val="674098488"/>
        <c:axId val="674098816"/>
      </c:lineChart>
      <c:catAx>
        <c:axId val="67409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74098816"/>
        <c:crosses val="autoZero"/>
        <c:auto val="1"/>
        <c:lblAlgn val="ctr"/>
        <c:lblOffset val="100"/>
        <c:noMultiLvlLbl val="0"/>
      </c:catAx>
      <c:valAx>
        <c:axId val="67409881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674098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EF8CA-1FE2-42A1-8828-AECB776B7DC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kumimoji="1" lang="ja-JP" altLang="en-US"/>
        </a:p>
      </dgm:t>
    </dgm:pt>
    <dgm:pt modelId="{697ACBB1-4BDB-4828-BDEE-0EA6F94E3860}">
      <dgm:prSet phldrT="[テキスト]"/>
      <dgm:spPr/>
      <dgm:t>
        <a:bodyPr/>
        <a:lstStyle/>
        <a:p>
          <a:r>
            <a:rPr kumimoji="1" lang="ja-JP" altLang="en-US" dirty="0">
              <a:latin typeface="Meiryo UI" panose="020B0604030504040204" pitchFamily="50" charset="-128"/>
              <a:ea typeface="Meiryo UI" panose="020B0604030504040204" pitchFamily="50" charset="-128"/>
            </a:rPr>
            <a:t>とまどい・　否定</a:t>
          </a:r>
        </a:p>
      </dgm:t>
    </dgm:pt>
    <dgm:pt modelId="{A66C29C8-CB5B-4B7B-B341-B3C10A44A4FF}" type="parTrans" cxnId="{E3615B9B-20D8-43BA-9E41-1DCF9454F9C9}">
      <dgm:prSet/>
      <dgm:spPr/>
      <dgm:t>
        <a:bodyPr/>
        <a:lstStyle/>
        <a:p>
          <a:endParaRPr kumimoji="1" lang="ja-JP" altLang="en-US">
            <a:latin typeface="Meiryo UI" panose="020B0604030504040204" pitchFamily="50" charset="-128"/>
            <a:ea typeface="Meiryo UI" panose="020B0604030504040204" pitchFamily="50" charset="-128"/>
          </a:endParaRPr>
        </a:p>
      </dgm:t>
    </dgm:pt>
    <dgm:pt modelId="{7955056D-6F14-426B-91BC-888B13640327}" type="sibTrans" cxnId="{E3615B9B-20D8-43BA-9E41-1DCF9454F9C9}">
      <dgm:prSet/>
      <dgm:spPr/>
      <dgm:t>
        <a:bodyPr/>
        <a:lstStyle/>
        <a:p>
          <a:endParaRPr kumimoji="1" lang="ja-JP" altLang="en-US">
            <a:latin typeface="Meiryo UI" panose="020B0604030504040204" pitchFamily="50" charset="-128"/>
            <a:ea typeface="Meiryo UI" panose="020B0604030504040204" pitchFamily="50" charset="-128"/>
          </a:endParaRPr>
        </a:p>
      </dgm:t>
    </dgm:pt>
    <dgm:pt modelId="{465AABA9-BAEC-411B-A43E-3892C0F29942}">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a:latin typeface="Meiryo UI" panose="020B0604030504040204" pitchFamily="50" charset="-128"/>
              <a:ea typeface="Meiryo UI" panose="020B0604030504040204" pitchFamily="50" charset="-128"/>
            </a:rPr>
            <a:t>混乱・</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怒り・拒絶</a:t>
          </a:r>
        </a:p>
      </dgm:t>
    </dgm:pt>
    <dgm:pt modelId="{1846A69B-FAE8-409A-9B66-832866DC8F0D}" type="parTrans" cxnId="{2ABA59E1-1BDF-4C7F-9D67-15A9A81D99DE}">
      <dgm:prSet/>
      <dgm:spPr/>
      <dgm:t>
        <a:bodyPr/>
        <a:lstStyle/>
        <a:p>
          <a:endParaRPr kumimoji="1" lang="ja-JP" altLang="en-US">
            <a:latin typeface="Meiryo UI" panose="020B0604030504040204" pitchFamily="50" charset="-128"/>
            <a:ea typeface="Meiryo UI" panose="020B0604030504040204" pitchFamily="50" charset="-128"/>
          </a:endParaRPr>
        </a:p>
      </dgm:t>
    </dgm:pt>
    <dgm:pt modelId="{3018C060-B75E-473F-9E03-32EA63B661F4}" type="sibTrans" cxnId="{2ABA59E1-1BDF-4C7F-9D67-15A9A81D99DE}">
      <dgm:prSet/>
      <dgm:spPr/>
      <dgm:t>
        <a:bodyPr/>
        <a:lstStyle/>
        <a:p>
          <a:endParaRPr kumimoji="1" lang="ja-JP" altLang="en-US">
            <a:latin typeface="Meiryo UI" panose="020B0604030504040204" pitchFamily="50" charset="-128"/>
            <a:ea typeface="Meiryo UI" panose="020B0604030504040204" pitchFamily="50" charset="-128"/>
          </a:endParaRPr>
        </a:p>
      </dgm:t>
    </dgm:pt>
    <dgm:pt modelId="{F27D1C7F-4C58-457F-A9AA-F87C8C17AA94}">
      <dgm:prSet phldrT="[テキスト]"/>
      <dgm:spPr/>
      <dgm:t>
        <a:bodyPr/>
        <a:lstStyle/>
        <a:p>
          <a:r>
            <a:rPr kumimoji="1" lang="ja-JP" altLang="en-US" dirty="0">
              <a:latin typeface="Meiryo UI" panose="020B0604030504040204" pitchFamily="50" charset="-128"/>
              <a:ea typeface="Meiryo UI" panose="020B0604030504040204" pitchFamily="50" charset="-128"/>
            </a:rPr>
            <a:t>割り切り</a:t>
          </a:r>
        </a:p>
      </dgm:t>
    </dgm:pt>
    <dgm:pt modelId="{A2EE2B8D-9D54-43BC-983F-00D6351D7635}" type="parTrans" cxnId="{32E97A0B-133E-428A-82B3-DF74A60DED4D}">
      <dgm:prSet/>
      <dgm:spPr/>
      <dgm:t>
        <a:bodyPr/>
        <a:lstStyle/>
        <a:p>
          <a:endParaRPr kumimoji="1" lang="ja-JP" altLang="en-US">
            <a:latin typeface="Meiryo UI" panose="020B0604030504040204" pitchFamily="50" charset="-128"/>
            <a:ea typeface="Meiryo UI" panose="020B0604030504040204" pitchFamily="50" charset="-128"/>
          </a:endParaRPr>
        </a:p>
      </dgm:t>
    </dgm:pt>
    <dgm:pt modelId="{1DAB6021-022E-4D7B-AE99-9C119330DB29}" type="sibTrans" cxnId="{32E97A0B-133E-428A-82B3-DF74A60DED4D}">
      <dgm:prSet/>
      <dgm:spPr/>
      <dgm:t>
        <a:bodyPr/>
        <a:lstStyle/>
        <a:p>
          <a:endParaRPr kumimoji="1" lang="ja-JP" altLang="en-US">
            <a:latin typeface="Meiryo UI" panose="020B0604030504040204" pitchFamily="50" charset="-128"/>
            <a:ea typeface="Meiryo UI" panose="020B0604030504040204" pitchFamily="50" charset="-128"/>
          </a:endParaRPr>
        </a:p>
      </dgm:t>
    </dgm:pt>
    <dgm:pt modelId="{2FA0A5B0-53D1-4C10-A032-3E1918DE0FAB}">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a:latin typeface="Meiryo UI" panose="020B0604030504040204" pitchFamily="50" charset="-128"/>
              <a:ea typeface="Meiryo UI" panose="020B0604030504040204" pitchFamily="50" charset="-128"/>
            </a:rPr>
            <a:t>受容</a:t>
          </a:r>
        </a:p>
      </dgm:t>
    </dgm:pt>
    <dgm:pt modelId="{7366FA9D-A1A6-4564-8B76-45B5A5D3CD88}" type="parTrans" cxnId="{4FFA3CD9-164D-4CA1-A1EE-CF85B31785F8}">
      <dgm:prSet/>
      <dgm:spPr/>
      <dgm:t>
        <a:bodyPr/>
        <a:lstStyle/>
        <a:p>
          <a:endParaRPr kumimoji="1" lang="ja-JP" altLang="en-US">
            <a:latin typeface="Meiryo UI" panose="020B0604030504040204" pitchFamily="50" charset="-128"/>
            <a:ea typeface="Meiryo UI" panose="020B0604030504040204" pitchFamily="50" charset="-128"/>
          </a:endParaRPr>
        </a:p>
      </dgm:t>
    </dgm:pt>
    <dgm:pt modelId="{D763AEAD-8995-4C10-9B8B-E6C971DBD6CB}" type="sibTrans" cxnId="{4FFA3CD9-164D-4CA1-A1EE-CF85B31785F8}">
      <dgm:prSet/>
      <dgm:spPr/>
      <dgm:t>
        <a:bodyPr/>
        <a:lstStyle/>
        <a:p>
          <a:endParaRPr kumimoji="1" lang="ja-JP" altLang="en-US">
            <a:latin typeface="Meiryo UI" panose="020B0604030504040204" pitchFamily="50" charset="-128"/>
            <a:ea typeface="Meiryo UI" panose="020B0604030504040204" pitchFamily="50" charset="-128"/>
          </a:endParaRPr>
        </a:p>
      </dgm:t>
    </dgm:pt>
    <dgm:pt modelId="{C0C9324D-715A-434B-A901-AA57FD55E144}" type="pres">
      <dgm:prSet presAssocID="{B95EF8CA-1FE2-42A1-8828-AECB776B7DC1}" presName="Name0" presStyleCnt="0">
        <dgm:presLayoutVars>
          <dgm:dir/>
          <dgm:animLvl val="lvl"/>
          <dgm:resizeHandles val="exact"/>
        </dgm:presLayoutVars>
      </dgm:prSet>
      <dgm:spPr/>
    </dgm:pt>
    <dgm:pt modelId="{8F258C6D-C91E-4FA8-9D5E-FB2B729B8B1C}" type="pres">
      <dgm:prSet presAssocID="{697ACBB1-4BDB-4828-BDEE-0EA6F94E3860}" presName="parTxOnly" presStyleLbl="node1" presStyleIdx="0" presStyleCnt="4">
        <dgm:presLayoutVars>
          <dgm:chMax val="0"/>
          <dgm:chPref val="0"/>
          <dgm:bulletEnabled val="1"/>
        </dgm:presLayoutVars>
      </dgm:prSet>
      <dgm:spPr/>
    </dgm:pt>
    <dgm:pt modelId="{092EACA9-6B86-493E-AAA8-55A8F1798A98}" type="pres">
      <dgm:prSet presAssocID="{7955056D-6F14-426B-91BC-888B13640327}" presName="parTxOnlySpace" presStyleCnt="0"/>
      <dgm:spPr/>
    </dgm:pt>
    <dgm:pt modelId="{7FC477BC-FD4F-4FD7-8DC3-1605A9A95F87}" type="pres">
      <dgm:prSet presAssocID="{465AABA9-BAEC-411B-A43E-3892C0F29942}" presName="parTxOnly" presStyleLbl="node1" presStyleIdx="1" presStyleCnt="4">
        <dgm:presLayoutVars>
          <dgm:chMax val="0"/>
          <dgm:chPref val="0"/>
          <dgm:bulletEnabled val="1"/>
        </dgm:presLayoutVars>
      </dgm:prSet>
      <dgm:spPr/>
    </dgm:pt>
    <dgm:pt modelId="{41E00FB4-F996-4ACD-AE85-0FAF8896E1EE}" type="pres">
      <dgm:prSet presAssocID="{3018C060-B75E-473F-9E03-32EA63B661F4}" presName="parTxOnlySpace" presStyleCnt="0"/>
      <dgm:spPr/>
    </dgm:pt>
    <dgm:pt modelId="{0A2D5795-07CA-4083-BBDE-638FF70AAF0E}" type="pres">
      <dgm:prSet presAssocID="{F27D1C7F-4C58-457F-A9AA-F87C8C17AA94}" presName="parTxOnly" presStyleLbl="node1" presStyleIdx="2" presStyleCnt="4">
        <dgm:presLayoutVars>
          <dgm:chMax val="0"/>
          <dgm:chPref val="0"/>
          <dgm:bulletEnabled val="1"/>
        </dgm:presLayoutVars>
      </dgm:prSet>
      <dgm:spPr/>
    </dgm:pt>
    <dgm:pt modelId="{A166E070-4C97-42F1-87A3-260D44CA3FC7}" type="pres">
      <dgm:prSet presAssocID="{1DAB6021-022E-4D7B-AE99-9C119330DB29}" presName="parTxOnlySpace" presStyleCnt="0"/>
      <dgm:spPr/>
    </dgm:pt>
    <dgm:pt modelId="{7ADB56BD-060C-431B-B5E7-039D56A31449}" type="pres">
      <dgm:prSet presAssocID="{2FA0A5B0-53D1-4C10-A032-3E1918DE0FAB}" presName="parTxOnly" presStyleLbl="node1" presStyleIdx="3" presStyleCnt="4">
        <dgm:presLayoutVars>
          <dgm:chMax val="0"/>
          <dgm:chPref val="0"/>
          <dgm:bulletEnabled val="1"/>
        </dgm:presLayoutVars>
      </dgm:prSet>
      <dgm:spPr/>
    </dgm:pt>
  </dgm:ptLst>
  <dgm:cxnLst>
    <dgm:cxn modelId="{32E97A0B-133E-428A-82B3-DF74A60DED4D}" srcId="{B95EF8CA-1FE2-42A1-8828-AECB776B7DC1}" destId="{F27D1C7F-4C58-457F-A9AA-F87C8C17AA94}" srcOrd="2" destOrd="0" parTransId="{A2EE2B8D-9D54-43BC-983F-00D6351D7635}" sibTransId="{1DAB6021-022E-4D7B-AE99-9C119330DB29}"/>
    <dgm:cxn modelId="{88C3F881-CB11-4DD9-9418-381D4BAABF29}" type="presOf" srcId="{697ACBB1-4BDB-4828-BDEE-0EA6F94E3860}" destId="{8F258C6D-C91E-4FA8-9D5E-FB2B729B8B1C}" srcOrd="0" destOrd="0" presId="urn:microsoft.com/office/officeart/2005/8/layout/chevron1"/>
    <dgm:cxn modelId="{D8DA5988-55B3-42D7-A2CD-A0DD3F958632}" type="presOf" srcId="{F27D1C7F-4C58-457F-A9AA-F87C8C17AA94}" destId="{0A2D5795-07CA-4083-BBDE-638FF70AAF0E}" srcOrd="0" destOrd="0" presId="urn:microsoft.com/office/officeart/2005/8/layout/chevron1"/>
    <dgm:cxn modelId="{E3615B9B-20D8-43BA-9E41-1DCF9454F9C9}" srcId="{B95EF8CA-1FE2-42A1-8828-AECB776B7DC1}" destId="{697ACBB1-4BDB-4828-BDEE-0EA6F94E3860}" srcOrd="0" destOrd="0" parTransId="{A66C29C8-CB5B-4B7B-B341-B3C10A44A4FF}" sibTransId="{7955056D-6F14-426B-91BC-888B13640327}"/>
    <dgm:cxn modelId="{3D67D3A6-B85D-4B57-9010-9282A60FE932}" type="presOf" srcId="{2FA0A5B0-53D1-4C10-A032-3E1918DE0FAB}" destId="{7ADB56BD-060C-431B-B5E7-039D56A31449}" srcOrd="0" destOrd="0" presId="urn:microsoft.com/office/officeart/2005/8/layout/chevron1"/>
    <dgm:cxn modelId="{091F52BD-E115-48DC-B608-862D3449DD68}" type="presOf" srcId="{B95EF8CA-1FE2-42A1-8828-AECB776B7DC1}" destId="{C0C9324D-715A-434B-A901-AA57FD55E144}" srcOrd="0" destOrd="0" presId="urn:microsoft.com/office/officeart/2005/8/layout/chevron1"/>
    <dgm:cxn modelId="{4FFA3CD9-164D-4CA1-A1EE-CF85B31785F8}" srcId="{B95EF8CA-1FE2-42A1-8828-AECB776B7DC1}" destId="{2FA0A5B0-53D1-4C10-A032-3E1918DE0FAB}" srcOrd="3" destOrd="0" parTransId="{7366FA9D-A1A6-4564-8B76-45B5A5D3CD88}" sibTransId="{D763AEAD-8995-4C10-9B8B-E6C971DBD6CB}"/>
    <dgm:cxn modelId="{2ABA59E1-1BDF-4C7F-9D67-15A9A81D99DE}" srcId="{B95EF8CA-1FE2-42A1-8828-AECB776B7DC1}" destId="{465AABA9-BAEC-411B-A43E-3892C0F29942}" srcOrd="1" destOrd="0" parTransId="{1846A69B-FAE8-409A-9B66-832866DC8F0D}" sibTransId="{3018C060-B75E-473F-9E03-32EA63B661F4}"/>
    <dgm:cxn modelId="{A87E5DF3-77E0-4FFA-A5D9-0A881F0D18D3}" type="presOf" srcId="{465AABA9-BAEC-411B-A43E-3892C0F29942}" destId="{7FC477BC-FD4F-4FD7-8DC3-1605A9A95F87}" srcOrd="0" destOrd="0" presId="urn:microsoft.com/office/officeart/2005/8/layout/chevron1"/>
    <dgm:cxn modelId="{9BD5B8C4-0D8F-44F8-9DFF-E0E2513E0A69}" type="presParOf" srcId="{C0C9324D-715A-434B-A901-AA57FD55E144}" destId="{8F258C6D-C91E-4FA8-9D5E-FB2B729B8B1C}" srcOrd="0" destOrd="0" presId="urn:microsoft.com/office/officeart/2005/8/layout/chevron1"/>
    <dgm:cxn modelId="{ADC8A831-3AD8-4FF9-94ED-0E39DCC868F8}" type="presParOf" srcId="{C0C9324D-715A-434B-A901-AA57FD55E144}" destId="{092EACA9-6B86-493E-AAA8-55A8F1798A98}" srcOrd="1" destOrd="0" presId="urn:microsoft.com/office/officeart/2005/8/layout/chevron1"/>
    <dgm:cxn modelId="{2FF59B37-9BB4-403B-95F8-213AF18BCEAF}" type="presParOf" srcId="{C0C9324D-715A-434B-A901-AA57FD55E144}" destId="{7FC477BC-FD4F-4FD7-8DC3-1605A9A95F87}" srcOrd="2" destOrd="0" presId="urn:microsoft.com/office/officeart/2005/8/layout/chevron1"/>
    <dgm:cxn modelId="{DCD60D98-5019-4B21-856D-FFC05F8E08C2}" type="presParOf" srcId="{C0C9324D-715A-434B-A901-AA57FD55E144}" destId="{41E00FB4-F996-4ACD-AE85-0FAF8896E1EE}" srcOrd="3" destOrd="0" presId="urn:microsoft.com/office/officeart/2005/8/layout/chevron1"/>
    <dgm:cxn modelId="{CF276F9B-EE09-4DF3-899C-F162F57E60A7}" type="presParOf" srcId="{C0C9324D-715A-434B-A901-AA57FD55E144}" destId="{0A2D5795-07CA-4083-BBDE-638FF70AAF0E}" srcOrd="4" destOrd="0" presId="urn:microsoft.com/office/officeart/2005/8/layout/chevron1"/>
    <dgm:cxn modelId="{7B4626AC-AED0-453B-8749-BB97FA0E9E94}" type="presParOf" srcId="{C0C9324D-715A-434B-A901-AA57FD55E144}" destId="{A166E070-4C97-42F1-87A3-260D44CA3FC7}" srcOrd="5" destOrd="0" presId="urn:microsoft.com/office/officeart/2005/8/layout/chevron1"/>
    <dgm:cxn modelId="{82ED82E9-AD42-4C71-8A9C-42F3A138E899}" type="presParOf" srcId="{C0C9324D-715A-434B-A901-AA57FD55E144}" destId="{7ADB56BD-060C-431B-B5E7-039D56A31449}"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58C6D-C91E-4FA8-9D5E-FB2B729B8B1C}">
      <dsp:nvSpPr>
        <dsp:cNvPr id="0" name=""/>
        <dsp:cNvSpPr/>
      </dsp:nvSpPr>
      <dsp:spPr>
        <a:xfrm>
          <a:off x="5364" y="832332"/>
          <a:ext cx="3122837" cy="12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とまどい・　否定</a:t>
          </a:r>
        </a:p>
      </dsp:txBody>
      <dsp:txXfrm>
        <a:off x="629931" y="832332"/>
        <a:ext cx="1873703" cy="1249134"/>
      </dsp:txXfrm>
    </dsp:sp>
    <dsp:sp modelId="{7FC477BC-FD4F-4FD7-8DC3-1605A9A95F87}">
      <dsp:nvSpPr>
        <dsp:cNvPr id="0" name=""/>
        <dsp:cNvSpPr/>
      </dsp:nvSpPr>
      <dsp:spPr>
        <a:xfrm>
          <a:off x="2815918" y="832332"/>
          <a:ext cx="3122837" cy="1249134"/>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混乱・</a:t>
          </a:r>
          <a:br>
            <a:rPr kumimoji="1" lang="en-US" altLang="ja-JP" sz="3000" kern="1200" dirty="0">
              <a:latin typeface="Meiryo UI" panose="020B0604030504040204" pitchFamily="50" charset="-128"/>
              <a:ea typeface="Meiryo UI" panose="020B0604030504040204" pitchFamily="50" charset="-128"/>
            </a:rPr>
          </a:br>
          <a:r>
            <a:rPr kumimoji="1" lang="ja-JP" altLang="en-US" sz="3000" kern="1200" dirty="0">
              <a:latin typeface="Meiryo UI" panose="020B0604030504040204" pitchFamily="50" charset="-128"/>
              <a:ea typeface="Meiryo UI" panose="020B0604030504040204" pitchFamily="50" charset="-128"/>
            </a:rPr>
            <a:t>怒り・拒絶</a:t>
          </a:r>
        </a:p>
      </dsp:txBody>
      <dsp:txXfrm>
        <a:off x="3440485" y="832332"/>
        <a:ext cx="1873703" cy="1249134"/>
      </dsp:txXfrm>
    </dsp:sp>
    <dsp:sp modelId="{0A2D5795-07CA-4083-BBDE-638FF70AAF0E}">
      <dsp:nvSpPr>
        <dsp:cNvPr id="0" name=""/>
        <dsp:cNvSpPr/>
      </dsp:nvSpPr>
      <dsp:spPr>
        <a:xfrm>
          <a:off x="5626472" y="832332"/>
          <a:ext cx="3122837" cy="12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割り切り</a:t>
          </a:r>
        </a:p>
      </dsp:txBody>
      <dsp:txXfrm>
        <a:off x="6251039" y="832332"/>
        <a:ext cx="1873703" cy="1249134"/>
      </dsp:txXfrm>
    </dsp:sp>
    <dsp:sp modelId="{7ADB56BD-060C-431B-B5E7-039D56A31449}">
      <dsp:nvSpPr>
        <dsp:cNvPr id="0" name=""/>
        <dsp:cNvSpPr/>
      </dsp:nvSpPr>
      <dsp:spPr>
        <a:xfrm>
          <a:off x="8437025" y="832332"/>
          <a:ext cx="3122837" cy="1249134"/>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eiryo UI" panose="020B0604030504040204" pitchFamily="50" charset="-128"/>
              <a:ea typeface="Meiryo UI" panose="020B0604030504040204" pitchFamily="50" charset="-128"/>
            </a:rPr>
            <a:t>受容</a:t>
          </a:r>
        </a:p>
      </dsp:txBody>
      <dsp:txXfrm>
        <a:off x="9061592" y="832332"/>
        <a:ext cx="1873703" cy="1249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0.08231</cdr:x>
      <cdr:y>0.05261</cdr:y>
    </cdr:from>
    <cdr:to>
      <cdr:x>0.12212</cdr:x>
      <cdr:y>0.11573</cdr:y>
    </cdr:to>
    <cdr:sp macro="" textlink="">
      <cdr:nvSpPr>
        <cdr:cNvPr id="2" name="大かっこ 1">
          <a:extLst xmlns:a="http://schemas.openxmlformats.org/drawingml/2006/main">
            <a:ext uri="{FF2B5EF4-FFF2-40B4-BE49-F238E27FC236}">
              <a16:creationId xmlns:a16="http://schemas.microsoft.com/office/drawing/2014/main" id="{124AA7DD-BD9F-4AC9-B698-BA03868C6DC5}"/>
            </a:ext>
          </a:extLst>
        </cdr:cNvPr>
        <cdr:cNvSpPr/>
      </cdr:nvSpPr>
      <cdr:spPr>
        <a:xfrm xmlns:a="http://schemas.openxmlformats.org/drawingml/2006/main">
          <a:off x="668997" y="211015"/>
          <a:ext cx="323557" cy="253219"/>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r>
            <a:rPr lang="ja-JP" altLang="en-US" dirty="0"/>
            <a:t>人</a:t>
          </a:r>
          <a:endParaRPr lang="ja-JP"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5" y="4"/>
            <a:ext cx="4275095" cy="337810"/>
          </a:xfrm>
          <a:prstGeom prst="rect">
            <a:avLst/>
          </a:prstGeom>
        </p:spPr>
        <p:txBody>
          <a:bodyPr vert="horz" lIns="90604" tIns="45298" rIns="90604" bIns="452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932" y="4"/>
            <a:ext cx="4275095" cy="337810"/>
          </a:xfrm>
          <a:prstGeom prst="rect">
            <a:avLst/>
          </a:prstGeom>
        </p:spPr>
        <p:txBody>
          <a:bodyPr vert="horz" lIns="90604" tIns="45298" rIns="90604" bIns="45298" rtlCol="0"/>
          <a:lstStyle>
            <a:lvl1pPr algn="r">
              <a:defRPr sz="1200"/>
            </a:lvl1pPr>
          </a:lstStyle>
          <a:p>
            <a:r>
              <a:rPr kumimoji="1" lang="en-US" altLang="ja-JP"/>
              <a:t>2024/06/24</a:t>
            </a:r>
            <a:endParaRPr kumimoji="1" lang="ja-JP" altLang="en-US"/>
          </a:p>
        </p:txBody>
      </p:sp>
      <p:sp>
        <p:nvSpPr>
          <p:cNvPr id="4" name="フッター プレースホルダー 3"/>
          <p:cNvSpPr>
            <a:spLocks noGrp="1"/>
          </p:cNvSpPr>
          <p:nvPr>
            <p:ph type="ftr" sz="quarter" idx="2"/>
          </p:nvPr>
        </p:nvSpPr>
        <p:spPr>
          <a:xfrm>
            <a:off x="15" y="6397957"/>
            <a:ext cx="4275095" cy="337810"/>
          </a:xfrm>
          <a:prstGeom prst="rect">
            <a:avLst/>
          </a:prstGeom>
        </p:spPr>
        <p:txBody>
          <a:bodyPr vert="horz" lIns="90604" tIns="45298" rIns="90604" bIns="452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932" y="6397957"/>
            <a:ext cx="4275095" cy="337810"/>
          </a:xfrm>
          <a:prstGeom prst="rect">
            <a:avLst/>
          </a:prstGeom>
        </p:spPr>
        <p:txBody>
          <a:bodyPr vert="horz" lIns="90604" tIns="45298" rIns="90604" bIns="45298" rtlCol="0" anchor="b"/>
          <a:lstStyle>
            <a:lvl1pPr algn="r">
              <a:defRPr sz="1200"/>
            </a:lvl1pPr>
          </a:lstStyle>
          <a:p>
            <a:fld id="{28028A06-FA02-4EC6-AF6F-928613ADAA68}" type="slidenum">
              <a:rPr kumimoji="1" lang="ja-JP" altLang="en-US" smtClean="0"/>
              <a:t>‹#›</a:t>
            </a:fld>
            <a:endParaRPr kumimoji="1" lang="ja-JP" altLang="en-US"/>
          </a:p>
        </p:txBody>
      </p:sp>
    </p:spTree>
    <p:extLst>
      <p:ext uri="{BB962C8B-B14F-4D97-AF65-F5344CB8AC3E}">
        <p14:creationId xmlns:p14="http://schemas.microsoft.com/office/powerpoint/2010/main" val="35099690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2"/>
            <a:ext cx="4275095" cy="337810"/>
          </a:xfrm>
          <a:prstGeom prst="rect">
            <a:avLst/>
          </a:prstGeom>
        </p:spPr>
        <p:txBody>
          <a:bodyPr vert="horz" lIns="90611" tIns="45302" rIns="90611" bIns="45302"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931" y="2"/>
            <a:ext cx="4275095" cy="337810"/>
          </a:xfrm>
          <a:prstGeom prst="rect">
            <a:avLst/>
          </a:prstGeom>
        </p:spPr>
        <p:txBody>
          <a:bodyPr vert="horz" lIns="90611" tIns="45302" rIns="90611" bIns="45302" rtlCol="0"/>
          <a:lstStyle>
            <a:lvl1pPr algn="r">
              <a:defRPr sz="1200"/>
            </a:lvl1pPr>
          </a:lstStyle>
          <a:p>
            <a:r>
              <a:rPr kumimoji="1" lang="en-US" altLang="ja-JP"/>
              <a:t>2024/06/24</a:t>
            </a:r>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0611" tIns="45302" rIns="90611" bIns="45302" rtlCol="0" anchor="ctr"/>
          <a:lstStyle/>
          <a:p>
            <a:endParaRPr lang="ja-JP" altLang="en-US"/>
          </a:p>
        </p:txBody>
      </p:sp>
      <p:sp>
        <p:nvSpPr>
          <p:cNvPr id="5" name="ノート プレースホルダー 4"/>
          <p:cNvSpPr>
            <a:spLocks noGrp="1"/>
          </p:cNvSpPr>
          <p:nvPr>
            <p:ph type="body" sz="quarter" idx="3"/>
          </p:nvPr>
        </p:nvSpPr>
        <p:spPr>
          <a:xfrm>
            <a:off x="987097" y="3241472"/>
            <a:ext cx="7892130" cy="2651917"/>
          </a:xfrm>
          <a:prstGeom prst="rect">
            <a:avLst/>
          </a:prstGeom>
        </p:spPr>
        <p:txBody>
          <a:bodyPr vert="horz" lIns="90611" tIns="45302" rIns="90611" bIns="453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4" y="6397955"/>
            <a:ext cx="4275095" cy="337810"/>
          </a:xfrm>
          <a:prstGeom prst="rect">
            <a:avLst/>
          </a:prstGeom>
        </p:spPr>
        <p:txBody>
          <a:bodyPr vert="horz" lIns="90611" tIns="45302" rIns="90611" bIns="453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931" y="6397955"/>
            <a:ext cx="4275095" cy="337810"/>
          </a:xfrm>
          <a:prstGeom prst="rect">
            <a:avLst/>
          </a:prstGeom>
        </p:spPr>
        <p:txBody>
          <a:bodyPr vert="horz" lIns="90611" tIns="45302" rIns="90611" bIns="45302" rtlCol="0" anchor="b"/>
          <a:lstStyle>
            <a:lvl1pPr algn="r">
              <a:defRPr sz="1200"/>
            </a:lvl1pPr>
          </a:lstStyle>
          <a:p>
            <a:fld id="{DD602E6E-DE74-47FD-96AF-4977FF4D0025}" type="slidenum">
              <a:rPr kumimoji="1" lang="ja-JP" altLang="en-US" smtClean="0"/>
              <a:t>‹#›</a:t>
            </a:fld>
            <a:endParaRPr kumimoji="1" lang="ja-JP" altLang="en-US"/>
          </a:p>
        </p:txBody>
      </p:sp>
    </p:spTree>
    <p:extLst>
      <p:ext uri="{BB962C8B-B14F-4D97-AF65-F5344CB8AC3E}">
        <p14:creationId xmlns:p14="http://schemas.microsoft.com/office/powerpoint/2010/main" val="33999169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a:t>
            </a:fld>
            <a:endParaRPr kumimoji="1" lang="ja-JP" altLang="en-US"/>
          </a:p>
        </p:txBody>
      </p:sp>
      <p:sp>
        <p:nvSpPr>
          <p:cNvPr id="6" name="日付プレースホルダー 5">
            <a:extLst>
              <a:ext uri="{FF2B5EF4-FFF2-40B4-BE49-F238E27FC236}">
                <a16:creationId xmlns:a16="http://schemas.microsoft.com/office/drawing/2014/main" id="{BAC8CF01-DF9F-4D04-B191-E2FBCE24A0E6}"/>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83857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pPr defTabSz="906445">
              <a:defRPr/>
            </a:pPr>
            <a:r>
              <a:rPr kumimoji="1" lang="ja-JP" altLang="en-US" dirty="0"/>
              <a:t>このように、全国的に高齢者人口が増加すること、認知症の最大の要因が高齢であることが背景となり、平成</a:t>
            </a:r>
            <a:r>
              <a:rPr kumimoji="1" lang="en-US" altLang="ja-JP" dirty="0"/>
              <a:t>17</a:t>
            </a:r>
            <a:r>
              <a:rPr kumimoji="1" lang="ja-JP" altLang="en-US" dirty="0"/>
              <a:t>年度から認知症サポーターの養成が全国で始まりました。</a:t>
            </a:r>
            <a:endParaRPr kumimoji="1" lang="en-US" altLang="ja-JP" dirty="0"/>
          </a:p>
          <a:p>
            <a:r>
              <a:rPr kumimoji="1" lang="ja-JP" altLang="en-US" dirty="0"/>
              <a:t>認知症サポーター養成講座とは、「認知症の人とその家族を支え、誰もが暮らしやすい地域をつくっていく」ために認知症を理解し、認知症の人や家族を見守る、認知症サポーターを一人でも増やすことを目的としています。</a:t>
            </a:r>
            <a:endParaRPr kumimoji="1" lang="en-US" altLang="ja-JP" dirty="0"/>
          </a:p>
          <a:p>
            <a:r>
              <a:rPr kumimoji="1" lang="ja-JP" altLang="en-US" dirty="0"/>
              <a:t>京都市では、認知症サポーター養成講座を修了された方には、認知症サポーターカードをお渡しています。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C2CDF4DB-DB00-4B52-AE58-EF827B865D80}" type="slidenum">
              <a:rPr kumimoji="1" lang="ja-JP" altLang="en-US" smtClean="0"/>
              <a:t>10</a:t>
            </a:fld>
            <a:endParaRPr kumimoji="1" lang="ja-JP" altLang="en-US"/>
          </a:p>
        </p:txBody>
      </p:sp>
      <p:sp>
        <p:nvSpPr>
          <p:cNvPr id="6" name="日付プレースホルダー 5">
            <a:extLst>
              <a:ext uri="{FF2B5EF4-FFF2-40B4-BE49-F238E27FC236}">
                <a16:creationId xmlns:a16="http://schemas.microsoft.com/office/drawing/2014/main" id="{819D84E2-0AC3-B674-10D4-04B5156A675A}"/>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62986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現在、国から認知症になっても安心して暮らし続ける地域づくりを目指して、認知症の人と認知症サポーターなどをつなぐ仕組み「チームオレンジ」の取組の推進が示されており、</a:t>
            </a:r>
            <a:endParaRPr kumimoji="1" lang="en-US" altLang="ja-JP" dirty="0"/>
          </a:p>
          <a:p>
            <a:r>
              <a:rPr kumimoji="1" lang="ja-JP" altLang="en-US" dirty="0"/>
              <a:t>京都市においても令和</a:t>
            </a:r>
            <a:r>
              <a:rPr kumimoji="1" lang="en-US" altLang="ja-JP" dirty="0"/>
              <a:t>3</a:t>
            </a:r>
            <a:r>
              <a:rPr kumimoji="1" lang="ja-JP" altLang="en-US" dirty="0"/>
              <a:t>年度から、認知症サポーター養成講座を受講された市民（認知症サポーター）が、認知症の人とともに、誰もが住みやすい地域づくりをすすめる取組を「認知症サポーター活動促進事業」として始め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906445">
              <a:defRPr/>
            </a:pPr>
            <a:fld id="{38DEC8B7-DF02-4612-B425-572B0642DF68}" type="slidenum">
              <a:rPr lang="ja-JP" altLang="en-US">
                <a:solidFill>
                  <a:prstClr val="black"/>
                </a:solidFill>
                <a:latin typeface="游ゴシック" panose="020F0502020204030204"/>
                <a:ea typeface="游ゴシック" panose="020B0400000000000000" pitchFamily="50" charset="-128"/>
              </a:rPr>
              <a:pPr defTabSz="906445">
                <a:defRPr/>
              </a:pPr>
              <a:t>11</a:t>
            </a:fld>
            <a:endParaRPr lang="ja-JP" altLang="en-US">
              <a:solidFill>
                <a:prstClr val="black"/>
              </a:solidFill>
              <a:latin typeface="游ゴシック" panose="020F0502020204030204"/>
              <a:ea typeface="游ゴシック" panose="020B0400000000000000" pitchFamily="50" charset="-128"/>
            </a:endParaRPr>
          </a:p>
        </p:txBody>
      </p:sp>
      <p:sp>
        <p:nvSpPr>
          <p:cNvPr id="6" name="日付プレースホルダー 5">
            <a:extLst>
              <a:ext uri="{FF2B5EF4-FFF2-40B4-BE49-F238E27FC236}">
                <a16:creationId xmlns:a16="http://schemas.microsoft.com/office/drawing/2014/main" id="{046F157E-F0D9-7106-AF3B-0D2FA4CC971A}"/>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23461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京都市版チームオレンジは、認知症の人の思いを聴くことから始めて、認知症の人と、認知症サポーターが、ともに活動する取組です。</a:t>
            </a:r>
            <a:endParaRPr kumimoji="1" lang="en-US" altLang="ja-JP" dirty="0"/>
          </a:p>
          <a:p>
            <a:r>
              <a:rPr kumimoji="1" lang="ja-JP" altLang="en-US" dirty="0">
                <a:solidFill>
                  <a:srgbClr val="FF0000"/>
                </a:solidFill>
              </a:rPr>
              <a:t>令和</a:t>
            </a:r>
            <a:r>
              <a:rPr kumimoji="1" lang="en-US" altLang="ja-JP" dirty="0">
                <a:solidFill>
                  <a:srgbClr val="FF0000"/>
                </a:solidFill>
              </a:rPr>
              <a:t>5</a:t>
            </a:r>
            <a:r>
              <a:rPr kumimoji="1" lang="ja-JP" altLang="en-US" dirty="0">
                <a:solidFill>
                  <a:srgbClr val="FF0000"/>
                </a:solidFill>
              </a:rPr>
              <a:t>年度には、このスライドのチームを含め、市内で</a:t>
            </a:r>
            <a:r>
              <a:rPr kumimoji="1" lang="en-US" altLang="ja-JP" dirty="0">
                <a:solidFill>
                  <a:srgbClr val="FF0000"/>
                </a:solidFill>
              </a:rPr>
              <a:t>8</a:t>
            </a:r>
            <a:r>
              <a:rPr kumimoji="1" lang="ja-JP" altLang="en-US" dirty="0">
                <a:solidFill>
                  <a:srgbClr val="FF0000"/>
                </a:solidFill>
              </a:rPr>
              <a:t>つのチームオレンジができています。</a:t>
            </a:r>
            <a:endParaRPr kumimoji="1" lang="en-US" altLang="ja-JP" dirty="0">
              <a:solidFill>
                <a:srgbClr val="FF0000"/>
              </a:solidFill>
            </a:endParaRPr>
          </a:p>
          <a:p>
            <a:endParaRPr kumimoji="1" lang="en-US" altLang="ja-JP" dirty="0">
              <a:solidFill>
                <a:srgbClr val="FF0000"/>
              </a:solidFill>
            </a:endParaRPr>
          </a:p>
          <a:p>
            <a:r>
              <a:rPr kumimoji="1" lang="ja-JP" altLang="en-US" dirty="0">
                <a:solidFill>
                  <a:srgbClr val="FF0000"/>
                </a:solidFill>
              </a:rPr>
              <a:t>（例えば、活動の参考として）</a:t>
            </a:r>
            <a:endParaRPr kumimoji="1" lang="en-US" altLang="ja-JP" dirty="0">
              <a:solidFill>
                <a:srgbClr val="FF0000"/>
              </a:solidFill>
            </a:endParaRPr>
          </a:p>
          <a:p>
            <a:r>
              <a:rPr kumimoji="1" lang="ja-JP" altLang="en-US" dirty="0"/>
              <a:t>ここで、実際に活動している「チーム上京」の動画を見ていただきます。</a:t>
            </a:r>
            <a:endParaRPr kumimoji="1" lang="en-US" altLang="ja-JP" dirty="0"/>
          </a:p>
          <a:p>
            <a:endParaRPr kumimoji="1" lang="en-US" altLang="ja-JP" dirty="0"/>
          </a:p>
          <a:p>
            <a:r>
              <a:rPr kumimoji="1" lang="ja-JP" altLang="en-US" dirty="0"/>
              <a:t>このように、京都市内でもどんどん広がっています。</a:t>
            </a:r>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12</a:t>
            </a:fld>
            <a:endParaRPr kumimoji="1" lang="ja-JP" altLang="en-US"/>
          </a:p>
        </p:txBody>
      </p:sp>
      <p:sp>
        <p:nvSpPr>
          <p:cNvPr id="6" name="日付プレースホルダー 5">
            <a:extLst>
              <a:ext uri="{FF2B5EF4-FFF2-40B4-BE49-F238E27FC236}">
                <a16:creationId xmlns:a16="http://schemas.microsoft.com/office/drawing/2014/main" id="{06C24BFD-8E4C-D363-D5C9-6D98DB49FF8D}"/>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638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（活動紹介の参考）</a:t>
            </a:r>
            <a:endParaRPr kumimoji="1" lang="en-US" altLang="ja-JP" dirty="0"/>
          </a:p>
          <a:p>
            <a:r>
              <a:rPr kumimoji="1" lang="ja-JP" altLang="en-US" dirty="0"/>
              <a:t>チームオレンジの取組を、「チーム上京！」の動画等を用いて紹介することも可能</a:t>
            </a:r>
            <a:endParaRPr kumimoji="1" lang="en-US" altLang="ja-JP" dirty="0"/>
          </a:p>
          <a:p>
            <a:r>
              <a:rPr kumimoji="1" lang="ja-JP" altLang="en-US" dirty="0"/>
              <a:t>動画視聴（</a:t>
            </a:r>
            <a:r>
              <a:rPr kumimoji="1" lang="en-US" altLang="ja-JP" dirty="0"/>
              <a:t>5</a:t>
            </a:r>
            <a:r>
              <a:rPr kumimoji="1" lang="ja-JP" altLang="en-US" dirty="0"/>
              <a:t>分</a:t>
            </a:r>
            <a:r>
              <a:rPr kumimoji="1" lang="en-US" altLang="ja-JP" dirty="0"/>
              <a:t>22</a:t>
            </a:r>
            <a:r>
              <a:rPr kumimoji="1" lang="ja-JP" altLang="en-US" dirty="0"/>
              <a:t>秒）（</a:t>
            </a:r>
            <a:r>
              <a:rPr kumimoji="1" lang="en-US" altLang="ja-JP" dirty="0"/>
              <a:t>NHK</a:t>
            </a:r>
            <a:r>
              <a:rPr kumimoji="1" lang="ja-JP" altLang="en-US" dirty="0"/>
              <a:t>厚生事業団）</a:t>
            </a:r>
            <a:endParaRPr kumimoji="1" lang="en-US" altLang="ja-JP"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13</a:t>
            </a:fld>
            <a:endParaRPr kumimoji="1" lang="ja-JP" altLang="en-US"/>
          </a:p>
        </p:txBody>
      </p:sp>
      <p:sp>
        <p:nvSpPr>
          <p:cNvPr id="6" name="日付プレースホルダー 5">
            <a:extLst>
              <a:ext uri="{FF2B5EF4-FFF2-40B4-BE49-F238E27FC236}">
                <a16:creationId xmlns:a16="http://schemas.microsoft.com/office/drawing/2014/main" id="{7D2CD0C5-D76C-3FFF-BD96-B61F027DF11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381758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京都市長寿すこやかセンターでは、「認知症の人の思いを聴くことからはじめよう」という事業紹介冊子を発行しています。</a:t>
            </a:r>
            <a:endParaRPr kumimoji="1" lang="en-US" altLang="ja-JP" dirty="0"/>
          </a:p>
          <a:p>
            <a:r>
              <a:rPr kumimoji="1" lang="ja-JP" altLang="en-US" dirty="0"/>
              <a:t>興味を持たれた方は、長寿すこやかセンターにお問い合わせください。</a:t>
            </a:r>
            <a:endParaRPr kumimoji="1" lang="en-US" altLang="ja-JP" dirty="0"/>
          </a:p>
          <a:p>
            <a:endParaRPr kumimoji="1" lang="en-US" altLang="ja-JP" dirty="0"/>
          </a:p>
          <a:p>
            <a:endParaRPr kumimoji="1" lang="en-US" altLang="ja-JP" dirty="0"/>
          </a:p>
          <a:p>
            <a:endParaRPr kumimoji="1" lang="ja-JP" altLang="en-US" dirty="0"/>
          </a:p>
        </p:txBody>
      </p:sp>
      <p:sp>
        <p:nvSpPr>
          <p:cNvPr id="6" name="スライド番号プレースホルダー 5"/>
          <p:cNvSpPr>
            <a:spLocks noGrp="1"/>
          </p:cNvSpPr>
          <p:nvPr>
            <p:ph type="sldNum" sz="quarter" idx="5"/>
          </p:nvPr>
        </p:nvSpPr>
        <p:spPr/>
        <p:txBody>
          <a:bodyPr/>
          <a:lstStyle/>
          <a:p>
            <a:fld id="{DD602E6E-DE74-47FD-96AF-4977FF4D0025}" type="slidenum">
              <a:rPr kumimoji="1" lang="ja-JP" altLang="en-US" smtClean="0"/>
              <a:t>14</a:t>
            </a:fld>
            <a:endParaRPr kumimoji="1" lang="ja-JP" altLang="en-US"/>
          </a:p>
        </p:txBody>
      </p:sp>
      <p:sp>
        <p:nvSpPr>
          <p:cNvPr id="5" name="日付プレースホルダー 4">
            <a:extLst>
              <a:ext uri="{FF2B5EF4-FFF2-40B4-BE49-F238E27FC236}">
                <a16:creationId xmlns:a16="http://schemas.microsoft.com/office/drawing/2014/main" id="{6E49D569-6103-1A59-43FF-C9316F1C8E59}"/>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2148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51163" y="847725"/>
            <a:ext cx="4068762" cy="2289175"/>
          </a:xfrm>
        </p:spPr>
      </p:sp>
      <p:sp>
        <p:nvSpPr>
          <p:cNvPr id="3" name="ノート プレースホルダ 2"/>
          <p:cNvSpPr>
            <a:spLocks noGrp="1"/>
          </p:cNvSpPr>
          <p:nvPr>
            <p:ph type="body" idx="1"/>
          </p:nvPr>
        </p:nvSpPr>
        <p:spPr/>
        <p:txBody>
          <a:bodyPr>
            <a:normAutofit/>
          </a:bodyPr>
          <a:lstStyle/>
          <a:p>
            <a:r>
              <a:rPr kumimoji="1" lang="ja-JP" altLang="en-US" dirty="0"/>
              <a:t>①では社会的背景や国の施策を説明しました。</a:t>
            </a:r>
            <a:endParaRPr kumimoji="1" lang="en-US" altLang="ja-JP" dirty="0"/>
          </a:p>
          <a:p>
            <a:r>
              <a:rPr kumimoji="1" lang="ja-JP" altLang="en-US" dirty="0"/>
              <a:t>②では、当事者から認知症サポーターの皆さんへ今伝えたいことなどをお話ししていただくなど、「認知症とともに」を一緒に考えたいと思います。</a:t>
            </a:r>
            <a:endParaRPr kumimoji="1" lang="en-US" altLang="ja-JP" dirty="0"/>
          </a:p>
          <a:p>
            <a:r>
              <a:rPr kumimoji="1" lang="ja-JP" altLang="en-US" dirty="0"/>
              <a:t>（当事者や家族の参加がないときは、次のスライド動画視聴）</a:t>
            </a:r>
            <a:endParaRPr kumimoji="1" lang="en-US" altLang="ja-JP" dirty="0"/>
          </a:p>
          <a:p>
            <a:endParaRPr kumimoji="1"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15</a:t>
            </a:fld>
            <a:endParaRPr kumimoji="1" lang="ja-JP" altLang="en-US"/>
          </a:p>
        </p:txBody>
      </p:sp>
      <p:sp>
        <p:nvSpPr>
          <p:cNvPr id="6" name="日付プレースホルダー 5">
            <a:extLst>
              <a:ext uri="{FF2B5EF4-FFF2-40B4-BE49-F238E27FC236}">
                <a16:creationId xmlns:a16="http://schemas.microsoft.com/office/drawing/2014/main" id="{2CDFBE55-29C0-FD1D-9023-29B0D2268C9E}"/>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6416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まずは、当事者の思いを知っていただくために、動画を視聴していただきます。</a:t>
            </a:r>
            <a:endParaRPr kumimoji="1" lang="en-US" altLang="ja-JP" dirty="0"/>
          </a:p>
          <a:p>
            <a:r>
              <a:rPr kumimoji="1" lang="ja-JP" altLang="en-US" dirty="0"/>
              <a:t>認知症と診断されても、自分らしく前向きに暮らしている人たちです。</a:t>
            </a:r>
            <a:endParaRPr kumimoji="1" lang="en-US" altLang="ja-JP" dirty="0"/>
          </a:p>
          <a:p>
            <a:endParaRPr kumimoji="1" lang="en-US" altLang="ja-JP" dirty="0"/>
          </a:p>
          <a:p>
            <a:r>
              <a:rPr kumimoji="1" lang="ja-JP" altLang="en-US" dirty="0"/>
              <a:t>このメッセージ動画以外にも認知症の本人大使の方々のメッセージ動画が厚生労働省のホームページで視聴できます。</a:t>
            </a:r>
            <a:endParaRPr kumimoji="1" lang="en-US" altLang="ja-JP" dirty="0"/>
          </a:p>
          <a:p>
            <a:r>
              <a:rPr kumimoji="1" lang="ja-JP" altLang="en-US" dirty="0"/>
              <a:t>興味のある方は、ぜひご覧になってください。</a:t>
            </a:r>
            <a:endParaRPr kumimoji="1" lang="en-US" altLang="ja-JP" dirty="0"/>
          </a:p>
          <a:p>
            <a:endParaRPr kumimoji="1" lang="en-US" altLang="ja-JP" dirty="0"/>
          </a:p>
          <a:p>
            <a:endParaRPr kumimoji="1" lang="en-US" altLang="ja-JP" dirty="0"/>
          </a:p>
          <a:p>
            <a:r>
              <a:rPr kumimoji="1" lang="en-US" altLang="ja-JP" dirty="0"/>
              <a:t>※</a:t>
            </a:r>
            <a:r>
              <a:rPr kumimoji="1" lang="ja-JP" altLang="en-US" dirty="0"/>
              <a:t>今後新たに、「京都府応援大使」の方々の動画を</a:t>
            </a:r>
            <a:r>
              <a:rPr kumimoji="1" lang="ja-JP" altLang="en-US" dirty="0">
                <a:solidFill>
                  <a:srgbClr val="FF0000"/>
                </a:solidFill>
              </a:rPr>
              <a:t>作成していく方向（府として）</a:t>
            </a:r>
            <a:endParaRPr kumimoji="1" lang="en-US" altLang="ja-JP" dirty="0">
              <a:solidFill>
                <a:srgbClr val="FF0000"/>
              </a:solidFill>
            </a:endParaRPr>
          </a:p>
          <a:p>
            <a:r>
              <a:rPr kumimoji="1" lang="ja-JP" altLang="en-US" dirty="0">
                <a:solidFill>
                  <a:srgbClr val="FF0000"/>
                </a:solidFill>
              </a:rPr>
              <a:t>　本人の意思確認をして概要コメント付きで。</a:t>
            </a:r>
            <a:endParaRPr kumimoji="1" lang="ja-JP" altLang="en-US" dirty="0"/>
          </a:p>
        </p:txBody>
      </p:sp>
      <p:sp>
        <p:nvSpPr>
          <p:cNvPr id="6" name="スライド番号プレースホルダー 5"/>
          <p:cNvSpPr>
            <a:spLocks noGrp="1"/>
          </p:cNvSpPr>
          <p:nvPr>
            <p:ph type="sldNum" sz="quarter" idx="5"/>
          </p:nvPr>
        </p:nvSpPr>
        <p:spPr/>
        <p:txBody>
          <a:bodyPr/>
          <a:lstStyle/>
          <a:p>
            <a:fld id="{DD602E6E-DE74-47FD-96AF-4977FF4D0025}" type="slidenum">
              <a:rPr kumimoji="1" lang="ja-JP" altLang="en-US" smtClean="0"/>
              <a:t>16</a:t>
            </a:fld>
            <a:endParaRPr kumimoji="1" lang="ja-JP" altLang="en-US"/>
          </a:p>
        </p:txBody>
      </p:sp>
      <p:sp>
        <p:nvSpPr>
          <p:cNvPr id="5" name="日付プレースホルダー 4">
            <a:extLst>
              <a:ext uri="{FF2B5EF4-FFF2-40B4-BE49-F238E27FC236}">
                <a16:creationId xmlns:a16="http://schemas.microsoft.com/office/drawing/2014/main" id="{D2500D7B-D118-F468-7B5A-1442AEB0DA6D}"/>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96423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あらためて認知症の人の思いについて考えてみましょう。</a:t>
            </a:r>
            <a:endParaRPr kumimoji="1" lang="en-US" altLang="ja-JP" dirty="0"/>
          </a:p>
          <a:p>
            <a:r>
              <a:rPr kumimoji="1" lang="ja-JP" altLang="en-US" dirty="0"/>
              <a:t>（動画を視聴して）認知症の人の思いを聴かれて理解されたように、「認知症の人は自覚がない」は大きな間違いです。</a:t>
            </a:r>
            <a:endParaRPr kumimoji="1" lang="en-US" altLang="ja-JP" dirty="0"/>
          </a:p>
          <a:p>
            <a:r>
              <a:rPr kumimoji="1" lang="ja-JP" altLang="en-US" dirty="0"/>
              <a:t>ある若年性認知症の人は、「認知症になったからといって、決して何もできなくなるわけではない」「また</a:t>
            </a:r>
            <a:r>
              <a:rPr kumimoji="1" lang="en-US" altLang="ja-JP" dirty="0"/>
              <a:t>24</a:t>
            </a:r>
            <a:r>
              <a:rPr kumimoji="1" lang="ja-JP" altLang="en-US" dirty="0"/>
              <a:t>時間ずっと忘れているわけではない」「脳の病気なので、出来なくなることはあるけれど、出来ないことを工夫したり、周囲の人に少し手伝ってもらえれば、普通に生活できるし、自分達は今生活できている」とおっしゃっていました。</a:t>
            </a:r>
            <a:endParaRPr kumimoji="1" lang="en-US" altLang="ja-JP" dirty="0"/>
          </a:p>
          <a:p>
            <a:r>
              <a:rPr kumimoji="1" lang="ja-JP" altLang="en-US" dirty="0"/>
              <a:t>また、周囲の人たちのおせっかいな支援が、かえって、認知症の人のできなくなることを増やしているともおっしゃっていました。</a:t>
            </a:r>
            <a:endParaRPr kumimoji="1" lang="en-US" altLang="ja-JP" dirty="0"/>
          </a:p>
          <a:p>
            <a:endParaRPr kumimoji="1" lang="en-US" altLang="ja-JP" dirty="0"/>
          </a:p>
          <a:p>
            <a:r>
              <a:rPr kumimoji="1" lang="ja-JP" altLang="en-US" dirty="0"/>
              <a:t>私たちは「認知症」を正しく理解し、認知症になった人が抱える生活の支障などをさりげなくサポートしながら、自然にかかわることが一番の支援なのではないかと思います。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17</a:t>
            </a:fld>
            <a:endParaRPr kumimoji="1" lang="ja-JP" altLang="en-US"/>
          </a:p>
        </p:txBody>
      </p:sp>
      <p:sp>
        <p:nvSpPr>
          <p:cNvPr id="6" name="日付プレースホルダー 5">
            <a:extLst>
              <a:ext uri="{FF2B5EF4-FFF2-40B4-BE49-F238E27FC236}">
                <a16:creationId xmlns:a16="http://schemas.microsoft.com/office/drawing/2014/main" id="{B7EED018-CAC4-1F50-4A49-BECCB398D320}"/>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211542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r>
              <a:rPr kumimoji="1" lang="ja-JP" altLang="en-US" dirty="0"/>
              <a:t>しかし現在、多くの方は「認知症」と診断されると、その時から本人もまた家族や周囲の人も、「あきらめる」気持ちになっていると思われます。</a:t>
            </a:r>
            <a:endParaRPr kumimoji="1" lang="en-US" altLang="ja-JP" dirty="0"/>
          </a:p>
          <a:p>
            <a:r>
              <a:rPr kumimoji="1" lang="ja-JP" altLang="en-US" dirty="0"/>
              <a:t>でも、認知症と診断されても、病気の進行はありますが、その人自身は変わらず、「その人」なのです。</a:t>
            </a:r>
            <a:endParaRPr kumimoji="1" lang="en-US" altLang="ja-JP" dirty="0"/>
          </a:p>
          <a:p>
            <a:r>
              <a:rPr kumimoji="1" lang="ja-JP" altLang="en-US" dirty="0"/>
              <a:t>これまでは、認知症と診断されると、このような不安やあきらめが多かったと思います。</a:t>
            </a:r>
            <a:endParaRPr kumimoji="1" lang="en-US" altLang="ja-JP" dirty="0"/>
          </a:p>
          <a:p>
            <a:r>
              <a:rPr kumimoji="1" lang="ja-JP" altLang="en-US" dirty="0"/>
              <a:t>でも認知症になっても、いきいきとした生活を続けたいと誰もが思っているはずです。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9EB2AB-0E08-4E74-B4B1-9407086B8924}" type="slidenum">
              <a:rPr kumimoji="1" lang="ja-JP" altLang="en-US" smtClean="0"/>
              <a:t>18</a:t>
            </a:fld>
            <a:endParaRPr kumimoji="1" lang="ja-JP" altLang="en-US"/>
          </a:p>
        </p:txBody>
      </p:sp>
      <p:sp>
        <p:nvSpPr>
          <p:cNvPr id="6" name="日付プレースホルダー 5">
            <a:extLst>
              <a:ext uri="{FF2B5EF4-FFF2-40B4-BE49-F238E27FC236}">
                <a16:creationId xmlns:a16="http://schemas.microsoft.com/office/drawing/2014/main" id="{63D98F5E-D8DD-E638-D358-AE4EEB0E4BB7}"/>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71299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認知症の本人も様々な思いをもちながら、病気と向き合っておられますが、</a:t>
            </a:r>
            <a:endParaRPr kumimoji="1" lang="en-US" altLang="ja-JP" dirty="0"/>
          </a:p>
          <a:p>
            <a:r>
              <a:rPr kumimoji="1" lang="ja-JP" altLang="en-US" dirty="0"/>
              <a:t>家族も本人と同様、家族も当事者です。</a:t>
            </a:r>
            <a:endParaRPr kumimoji="1" lang="en-US" altLang="ja-JP" dirty="0"/>
          </a:p>
          <a:p>
            <a:r>
              <a:rPr kumimoji="1" lang="ja-JP" altLang="en-US" dirty="0"/>
              <a:t>家族が認知症であるということを受け入れるまでには、様々な思いと葛藤されます。</a:t>
            </a:r>
            <a:endParaRPr kumimoji="1" lang="en-US" altLang="ja-JP" dirty="0"/>
          </a:p>
          <a:p>
            <a:endParaRPr kumimoji="1" lang="en-US" altLang="ja-JP" dirty="0"/>
          </a:p>
          <a:p>
            <a:r>
              <a:rPr kumimoji="1" lang="ja-JP" altLang="en-US" dirty="0"/>
              <a:t>実際は左から右の順に単純に進むわけでなく</a:t>
            </a:r>
            <a:r>
              <a:rPr kumimoji="1" lang="en-US" altLang="ja-JP" dirty="0"/>
              <a:t>4</a:t>
            </a:r>
            <a:r>
              <a:rPr kumimoji="1" lang="ja-JP" altLang="en-US" dirty="0"/>
              <a:t>つのステップを行きつ戻りつしながら、あるがままを受けとめるまでの境地に達します。</a:t>
            </a:r>
            <a:endParaRPr kumimoji="1" lang="en-US" altLang="ja-JP" dirty="0"/>
          </a:p>
          <a:p>
            <a:endParaRPr kumimoji="1" lang="en-US" altLang="ja-JP" b="1" dirty="0"/>
          </a:p>
          <a:p>
            <a:r>
              <a:rPr kumimoji="1" lang="ja-JP" altLang="en-US" dirty="0"/>
              <a:t>家族が認知症になると、大きな負担を抱えるのは家族（介護者）です。</a:t>
            </a:r>
            <a:endParaRPr kumimoji="1" lang="en-US" altLang="ja-JP" dirty="0"/>
          </a:p>
          <a:p>
            <a:r>
              <a:rPr kumimoji="1" lang="ja-JP" altLang="en-US" dirty="0"/>
              <a:t>負担感から、介護が大きなストレスになることも想定されます。</a:t>
            </a:r>
            <a:endParaRPr kumimoji="1" lang="en-US" altLang="ja-JP" dirty="0"/>
          </a:p>
          <a:p>
            <a:r>
              <a:rPr kumimoji="1" lang="ja-JP" altLang="en-US" dirty="0"/>
              <a:t>家族の負担を少しでも軽減するためには、認知症の本人に対する適切なケアが必要です。</a:t>
            </a:r>
            <a:endParaRPr kumimoji="1" lang="en-US" altLang="ja-JP" dirty="0"/>
          </a:p>
          <a:p>
            <a:r>
              <a:rPr kumimoji="1" lang="ja-JP" altLang="en-US" dirty="0"/>
              <a:t>適切なケアは、症状の改善にもつながります。</a:t>
            </a:r>
            <a:endParaRPr kumimoji="1" lang="en-US" altLang="ja-JP" dirty="0"/>
          </a:p>
          <a:p>
            <a:r>
              <a:rPr kumimoji="1" lang="ja-JP" altLang="en-US" dirty="0"/>
              <a:t>本人、家族、お互いがストレスがある生活を避けるためにも、本人に対してどのように接したらいいかを考えることが大事なのです。</a:t>
            </a:r>
            <a:endParaRPr kumimoji="1" lang="en-US" altLang="ja-JP" dirty="0"/>
          </a:p>
          <a:p>
            <a:endParaRPr kumimoji="1" lang="ja-JP" altLang="en-US" dirty="0"/>
          </a:p>
          <a:p>
            <a:pPr defTabSz="921936">
              <a:defRPr/>
            </a:pPr>
            <a:r>
              <a:rPr kumimoji="1" lang="ja-JP" altLang="en-US" dirty="0"/>
              <a:t>まず、私たちにできることとして、認知症について正しい知識を学ぶ、家族を含め、 周りの人たちが理解を深めることで、適切に対応できる環境づくりを進めることができます。</a:t>
            </a:r>
            <a:endParaRPr kumimoji="1" lang="en-US" altLang="ja-JP" dirty="0"/>
          </a:p>
          <a:p>
            <a:r>
              <a:rPr kumimoji="1" lang="ja-JP" altLang="en-US" dirty="0"/>
              <a:t>後で紹介する各相談窓口等の情報を、認知症の方を介護する方にお伝えいただくことも介護者のサポートになりますし、</a:t>
            </a:r>
            <a:endParaRPr kumimoji="1" lang="en-US" altLang="ja-JP" dirty="0"/>
          </a:p>
          <a:p>
            <a:r>
              <a:rPr kumimoji="1" lang="ja-JP" altLang="en-US" dirty="0"/>
              <a:t>思いを聴くだけでも、その方の心が軽くなるのではと思います。</a:t>
            </a:r>
            <a:endParaRPr kumimoji="1" lang="en-US" altLang="ja-JP" dirty="0"/>
          </a:p>
          <a:p>
            <a:r>
              <a:rPr kumimoji="1" lang="ja-JP" altLang="en-US" dirty="0"/>
              <a:t>決して、家族だけで孤立せず繋がる、相談することが大切です。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19</a:t>
            </a:fld>
            <a:endParaRPr kumimoji="1" lang="ja-JP" altLang="en-US"/>
          </a:p>
        </p:txBody>
      </p:sp>
      <p:sp>
        <p:nvSpPr>
          <p:cNvPr id="6" name="日付プレースホルダー 5">
            <a:extLst>
              <a:ext uri="{FF2B5EF4-FFF2-40B4-BE49-F238E27FC236}">
                <a16:creationId xmlns:a16="http://schemas.microsoft.com/office/drawing/2014/main" id="{BBFE15AD-EB9E-C7CB-9F7B-1699DD593AE0}"/>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55756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r>
              <a:rPr kumimoji="1" lang="ja-JP" altLang="en-US" dirty="0"/>
              <a:t>はじめに、認知症のイメージを聞いてみる。</a:t>
            </a:r>
            <a:endParaRPr kumimoji="1" lang="en-US" altLang="ja-JP" dirty="0"/>
          </a:p>
          <a:p>
            <a:r>
              <a:rPr kumimoji="1" lang="ja-JP" altLang="en-US" dirty="0"/>
              <a:t>（講座終了時にも、認知症のイメージを聞いてみる）</a:t>
            </a:r>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a:t>
            </a:fld>
            <a:endParaRPr kumimoji="1" lang="ja-JP" altLang="en-US"/>
          </a:p>
        </p:txBody>
      </p:sp>
      <p:sp>
        <p:nvSpPr>
          <p:cNvPr id="6" name="日付プレースホルダー 5">
            <a:extLst>
              <a:ext uri="{FF2B5EF4-FFF2-40B4-BE49-F238E27FC236}">
                <a16:creationId xmlns:a16="http://schemas.microsoft.com/office/drawing/2014/main" id="{416EEEFA-45D0-DF12-140A-4B2865FD49B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82316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家族の方の相談窓口に、認知症の人と家族の会があります。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20</a:t>
            </a:fld>
            <a:endParaRPr kumimoji="1" lang="ja-JP" altLang="en-US"/>
          </a:p>
        </p:txBody>
      </p:sp>
      <p:sp>
        <p:nvSpPr>
          <p:cNvPr id="6" name="日付プレースホルダー 5">
            <a:extLst>
              <a:ext uri="{FF2B5EF4-FFF2-40B4-BE49-F238E27FC236}">
                <a16:creationId xmlns:a16="http://schemas.microsoft.com/office/drawing/2014/main" id="{1CF5D8ED-677F-2B26-D32D-2C72206CA456}"/>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07935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Arial" panose="020B0604020202020204" pitchFamily="34" charset="0"/>
              <a:buNone/>
            </a:pPr>
            <a:r>
              <a:rPr lang="ja-JP" altLang="en-US" b="0" i="0" dirty="0">
                <a:solidFill>
                  <a:srgbClr val="333333"/>
                </a:solidFill>
                <a:effectLst/>
                <a:latin typeface="Helvetica Neue"/>
              </a:rPr>
              <a:t>また、本人や家族の方を地域社会からの孤立を防げる交流の場として、認知症カフェという場があります。</a:t>
            </a:r>
            <a:endParaRPr lang="en-US" altLang="ja-JP" b="0" i="0" dirty="0">
              <a:solidFill>
                <a:srgbClr val="333333"/>
              </a:solidFill>
              <a:effectLst/>
              <a:latin typeface="Helvetica Neue"/>
            </a:endParaRPr>
          </a:p>
          <a:p>
            <a:pPr algn="l">
              <a:buFont typeface="Arial" panose="020B0604020202020204" pitchFamily="34" charset="0"/>
              <a:buNone/>
            </a:pPr>
            <a:r>
              <a:rPr lang="ja-JP" altLang="en-US" b="0" i="0" dirty="0">
                <a:solidFill>
                  <a:srgbClr val="333333"/>
                </a:solidFill>
                <a:effectLst/>
                <a:latin typeface="Helvetica Neue"/>
              </a:rPr>
              <a:t>京都市内にも認知症カフェがあります。</a:t>
            </a:r>
            <a:endParaRPr lang="en-US" altLang="ja-JP" b="0" i="0" dirty="0">
              <a:solidFill>
                <a:srgbClr val="333333"/>
              </a:solidFill>
              <a:effectLst/>
              <a:latin typeface="Helvetica Neue"/>
            </a:endParaRPr>
          </a:p>
          <a:p>
            <a:pPr algn="l">
              <a:buFont typeface="Arial" panose="020B0604020202020204" pitchFamily="34" charset="0"/>
              <a:buNone/>
            </a:pPr>
            <a:endParaRPr lang="en-US" altLang="ja-JP" b="0" i="0" dirty="0">
              <a:solidFill>
                <a:srgbClr val="333333"/>
              </a:solidFill>
              <a:effectLst/>
              <a:latin typeface="Helvetica Neue"/>
            </a:endParaRPr>
          </a:p>
          <a:p>
            <a:pPr algn="l">
              <a:buFont typeface="Arial" panose="020B0604020202020204" pitchFamily="34" charset="0"/>
              <a:buNone/>
            </a:pPr>
            <a:r>
              <a:rPr lang="ja-JP" altLang="en-US" b="0" i="0" dirty="0">
                <a:solidFill>
                  <a:srgbClr val="333333"/>
                </a:solidFill>
                <a:effectLst/>
                <a:latin typeface="Helvetica Neue"/>
              </a:rPr>
              <a:t>さらに、認知症カフェに興味を持たれた方は、「きょうと認知症あんしんナビ」を検索していただくと、現在、開催しているカフェ情報がわかります。</a:t>
            </a:r>
            <a:endParaRPr lang="en-US" altLang="ja-JP" b="0" i="0" dirty="0">
              <a:solidFill>
                <a:srgbClr val="333333"/>
              </a:solidFill>
              <a:effectLst/>
              <a:latin typeface="Helvetica Neue"/>
            </a:endParaRPr>
          </a:p>
          <a:p>
            <a:pPr algn="l">
              <a:buFont typeface="Arial" panose="020B0604020202020204" pitchFamily="34" charset="0"/>
              <a:buNone/>
            </a:pPr>
            <a:endParaRPr lang="ja-JP" altLang="en-US" b="0" i="0" dirty="0">
              <a:solidFill>
                <a:srgbClr val="333333"/>
              </a:solidFill>
              <a:effectLst/>
              <a:latin typeface="Helvetica Neue"/>
            </a:endParaRPr>
          </a:p>
          <a:p>
            <a:pPr algn="l">
              <a:buFont typeface="Arial" panose="020B0604020202020204" pitchFamily="34" charset="0"/>
              <a:buNone/>
            </a:pPr>
            <a:endParaRPr lang="ja-JP" altLang="en-US" b="0" i="0" dirty="0">
              <a:solidFill>
                <a:srgbClr val="333333"/>
              </a:solidFill>
              <a:effectLst/>
              <a:latin typeface="Helvetica Neue"/>
            </a:endParaRPr>
          </a:p>
          <a:p>
            <a:endParaRPr kumimoji="1" lang="en-US" altLang="ja-JP" dirty="0"/>
          </a:p>
          <a:p>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21</a:t>
            </a:fld>
            <a:endParaRPr kumimoji="1" lang="ja-JP" altLang="en-US"/>
          </a:p>
        </p:txBody>
      </p:sp>
      <p:sp>
        <p:nvSpPr>
          <p:cNvPr id="6" name="日付プレースホルダー 5">
            <a:extLst>
              <a:ext uri="{FF2B5EF4-FFF2-40B4-BE49-F238E27FC236}">
                <a16:creationId xmlns:a16="http://schemas.microsoft.com/office/drawing/2014/main" id="{42DD9F4C-9D6C-99D1-E8F9-BBB41561BAB6}"/>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215151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（テキストｐ</a:t>
            </a:r>
            <a:r>
              <a:rPr kumimoji="1" lang="en-US" altLang="ja-JP" dirty="0"/>
              <a:t>12</a:t>
            </a:r>
            <a:r>
              <a:rPr kumimoji="1" lang="ja-JP" altLang="en-US" dirty="0"/>
              <a:t>を参考に　小学生用の鹿児島の</a:t>
            </a:r>
            <a:r>
              <a:rPr kumimoji="1" lang="en-US" altLang="ja-JP" dirty="0"/>
              <a:t>PPT</a:t>
            </a:r>
            <a:r>
              <a:rPr kumimoji="1" lang="ja-JP" altLang="en-US" dirty="0"/>
              <a:t>も参考にする。）</a:t>
            </a:r>
            <a:endParaRPr kumimoji="1" lang="en-US" altLang="ja-JP" dirty="0"/>
          </a:p>
          <a:p>
            <a:r>
              <a:rPr kumimoji="1" lang="ja-JP" altLang="en-US" dirty="0"/>
              <a:t>それでは、周りの人は、どのような心がけが必要なのかをお伝えしたいと思います。</a:t>
            </a:r>
            <a:endParaRPr kumimoji="1" lang="en-US" altLang="ja-JP" dirty="0"/>
          </a:p>
          <a:p>
            <a:r>
              <a:rPr kumimoji="1" lang="ja-JP" altLang="en-US" dirty="0"/>
              <a:t>認知症であるかどうかにかかわらず、家族、友人、知人や周囲の人同士がスムーズにコミュニケーションを図るには、ちょっとした気遣いが必要ですよね。</a:t>
            </a:r>
            <a:endParaRPr kumimoji="1" lang="en-US" altLang="ja-JP" dirty="0"/>
          </a:p>
          <a:p>
            <a:r>
              <a:rPr kumimoji="1" lang="ja-JP" altLang="en-US" dirty="0"/>
              <a:t>自分がされていやな思いがすることは、例えば、・・・（読み上げる。）</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24</a:t>
            </a:fld>
            <a:endParaRPr kumimoji="1" lang="ja-JP" altLang="en-US"/>
          </a:p>
        </p:txBody>
      </p:sp>
      <p:sp>
        <p:nvSpPr>
          <p:cNvPr id="6" name="日付プレースホルダー 5">
            <a:extLst>
              <a:ext uri="{FF2B5EF4-FFF2-40B4-BE49-F238E27FC236}">
                <a16:creationId xmlns:a16="http://schemas.microsoft.com/office/drawing/2014/main" id="{4FCE5FB3-30AA-9164-92A1-066C2B64303B}"/>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478902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では、周りの人はどのようなことに気を留めたらよいのでしょうか？</a:t>
            </a:r>
            <a:endParaRPr kumimoji="1" lang="en-US" altLang="ja-JP" dirty="0"/>
          </a:p>
          <a:p>
            <a:r>
              <a:rPr kumimoji="1" lang="ja-JP" altLang="en-US" dirty="0"/>
              <a:t>（読み上げる）</a:t>
            </a:r>
            <a:endParaRPr kumimoji="1" lang="en-US" altLang="ja-JP" dirty="0"/>
          </a:p>
          <a:p>
            <a:endParaRPr kumimoji="1" lang="en-US" altLang="ja-JP" dirty="0"/>
          </a:p>
          <a:p>
            <a:r>
              <a:rPr kumimoji="1" lang="ja-JP" altLang="en-US" dirty="0"/>
              <a:t>（</a:t>
            </a:r>
            <a:r>
              <a:rPr kumimoji="1" lang="en-US" altLang="ja-JP" dirty="0"/>
              <a:t>※</a:t>
            </a:r>
            <a:r>
              <a:rPr kumimoji="1" lang="ja-JP" altLang="en-US" dirty="0"/>
              <a:t>アイスブレイクで、先入観について考えてもらっても良いのでは？）</a:t>
            </a:r>
            <a:endParaRPr kumimoji="1" lang="en-US" altLang="ja-JP" dirty="0"/>
          </a:p>
          <a:p>
            <a:endParaRPr kumimoji="1" lang="en-US" altLang="ja-JP" dirty="0"/>
          </a:p>
          <a:p>
            <a:r>
              <a:rPr kumimoji="1" lang="ja-JP" altLang="en-US" dirty="0"/>
              <a:t>他にも、いろいろなことがあるはずです。</a:t>
            </a:r>
            <a:endParaRPr kumimoji="1" lang="en-US" altLang="ja-JP" dirty="0"/>
          </a:p>
          <a:p>
            <a:r>
              <a:rPr kumimoji="1" lang="ja-JP" altLang="en-US" dirty="0"/>
              <a:t>そして、自分だったら周りの人からどのように接してもらうのが望ましいか考えてみましょう。</a:t>
            </a:r>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25</a:t>
            </a:fld>
            <a:endParaRPr kumimoji="1" lang="ja-JP" altLang="en-US"/>
          </a:p>
        </p:txBody>
      </p:sp>
      <p:sp>
        <p:nvSpPr>
          <p:cNvPr id="6" name="日付プレースホルダー 5">
            <a:extLst>
              <a:ext uri="{FF2B5EF4-FFF2-40B4-BE49-F238E27FC236}">
                <a16:creationId xmlns:a16="http://schemas.microsoft.com/office/drawing/2014/main" id="{214B99E7-AA1B-F74B-A58B-6D651C8FC9A5}"/>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17254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では、認知症の人と接するときはどのようにすればよいのでしょう。</a:t>
            </a:r>
            <a:endParaRPr kumimoji="1" lang="en-US" altLang="ja-JP" dirty="0"/>
          </a:p>
          <a:p>
            <a:r>
              <a:rPr kumimoji="1" lang="ja-JP" altLang="en-US" dirty="0"/>
              <a:t>ここでは、一般的な認知症の人の対応のポイントをお伝えします。</a:t>
            </a:r>
            <a:r>
              <a:rPr kumimoji="1" lang="en-US" altLang="ja-JP" dirty="0"/>
              <a:t>※</a:t>
            </a:r>
            <a:r>
              <a:rPr kumimoji="1" lang="ja-JP" altLang="en-US" dirty="0"/>
              <a:t>軽く読み上げる。</a:t>
            </a:r>
          </a:p>
          <a:p>
            <a:endParaRPr kumimoji="1" lang="ja-JP" altLang="en-US" dirty="0"/>
          </a:p>
          <a:p>
            <a:r>
              <a:rPr kumimoji="1" lang="ja-JP" altLang="en-US" dirty="0"/>
              <a:t>お気づきかもしれませんが、これら対応のポイントは「認知症に人」だからの特別な対応ではなく、</a:t>
            </a:r>
          </a:p>
          <a:p>
            <a:r>
              <a:rPr kumimoji="1" lang="ja-JP" altLang="en-US" dirty="0"/>
              <a:t>どのような方に対しても通ずる「親切・丁寧な対応」ではないでしょうか。</a:t>
            </a:r>
          </a:p>
          <a:p>
            <a:r>
              <a:rPr kumimoji="1" lang="ja-JP" altLang="en-US" dirty="0"/>
              <a:t>決して特別な対応ではなく、人と人とのコミュニケーションでは「あたり前」のことと思いませんか？</a:t>
            </a:r>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26</a:t>
            </a:fld>
            <a:endParaRPr kumimoji="1" lang="ja-JP" altLang="en-US"/>
          </a:p>
        </p:txBody>
      </p:sp>
      <p:sp>
        <p:nvSpPr>
          <p:cNvPr id="6" name="日付プレースホルダー 5">
            <a:extLst>
              <a:ext uri="{FF2B5EF4-FFF2-40B4-BE49-F238E27FC236}">
                <a16:creationId xmlns:a16="http://schemas.microsoft.com/office/drawing/2014/main" id="{503C2063-BE0C-A76F-F6D0-8EBD511F3DC3}"/>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740967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51163" y="847725"/>
            <a:ext cx="4068762" cy="2289175"/>
          </a:xfrm>
        </p:spPr>
      </p:sp>
      <p:sp>
        <p:nvSpPr>
          <p:cNvPr id="3" name="ノート プレースホルダ 2"/>
          <p:cNvSpPr>
            <a:spLocks noGrp="1"/>
          </p:cNvSpPr>
          <p:nvPr>
            <p:ph type="body" idx="1"/>
          </p:nvPr>
        </p:nvSpPr>
        <p:spPr/>
        <p:txBody>
          <a:bodyPr>
            <a:normAutofit/>
          </a:bodyPr>
          <a:lstStyle/>
          <a:p>
            <a:r>
              <a:rPr kumimoji="1" lang="ja-JP" altLang="en-US" dirty="0"/>
              <a:t>さて、②では、認知症の当事者や家族の思いについてお伝えしました。</a:t>
            </a:r>
            <a:endParaRPr kumimoji="1" lang="en-US" altLang="ja-JP" dirty="0"/>
          </a:p>
          <a:p>
            <a:r>
              <a:rPr kumimoji="1" lang="ja-JP" altLang="en-US" dirty="0"/>
              <a:t>③では、そもそも認知症とはどのような病気なのかをお伝えします。</a:t>
            </a:r>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27</a:t>
            </a:fld>
            <a:endParaRPr kumimoji="1" lang="ja-JP" altLang="en-US"/>
          </a:p>
        </p:txBody>
      </p:sp>
      <p:sp>
        <p:nvSpPr>
          <p:cNvPr id="6" name="日付プレースホルダー 5">
            <a:extLst>
              <a:ext uri="{FF2B5EF4-FFF2-40B4-BE49-F238E27FC236}">
                <a16:creationId xmlns:a16="http://schemas.microsoft.com/office/drawing/2014/main" id="{CC084F5D-FE23-7D0D-631C-DD090C92740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097071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その認知症ですが、皆さんはどれぐらい理解されていますか？</a:t>
            </a:r>
            <a:endParaRPr kumimoji="1" lang="en-US" altLang="ja-JP" dirty="0"/>
          </a:p>
          <a:p>
            <a:endParaRPr kumimoji="1" lang="en-US" altLang="ja-JP" dirty="0"/>
          </a:p>
          <a:p>
            <a:r>
              <a:rPr kumimoji="1" lang="ja-JP" altLang="en-US" dirty="0"/>
              <a:t>ここに認知症の一般的な定義をあげています。</a:t>
            </a:r>
            <a:endParaRPr kumimoji="1" lang="en-US" altLang="ja-JP" dirty="0"/>
          </a:p>
          <a:p>
            <a:r>
              <a:rPr kumimoji="1" lang="ja-JP" altLang="en-US" dirty="0"/>
              <a:t>（定義読み上げ）</a:t>
            </a:r>
            <a:endParaRPr kumimoji="1" lang="en-US" altLang="ja-JP" dirty="0"/>
          </a:p>
          <a:p>
            <a:endParaRPr kumimoji="1" lang="en-US" altLang="ja-JP" dirty="0"/>
          </a:p>
          <a:p>
            <a:r>
              <a:rPr kumimoji="1" lang="ja-JP" altLang="en-US" dirty="0"/>
              <a:t>現在では日常的に“認知症”という言葉を使っていますが、実は“認知症”は病名ではなく、その状態を示す言葉です。</a:t>
            </a:r>
          </a:p>
          <a:p>
            <a:r>
              <a:rPr kumimoji="1" lang="ja-JP" altLang="en-US" dirty="0"/>
              <a:t>風邪に例えると、「のどが痛い」「熱が出た」「鼻水が出る」などの症状から、総称して「風邪」と呼ぶことと同じです。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28</a:t>
            </a:fld>
            <a:endParaRPr kumimoji="1" lang="ja-JP" altLang="en-US"/>
          </a:p>
        </p:txBody>
      </p:sp>
      <p:sp>
        <p:nvSpPr>
          <p:cNvPr id="6" name="日付プレースホルダー 5">
            <a:extLst>
              <a:ext uri="{FF2B5EF4-FFF2-40B4-BE49-F238E27FC236}">
                <a16:creationId xmlns:a16="http://schemas.microsoft.com/office/drawing/2014/main" id="{E92D2519-A237-586E-748C-98C67BBB8481}"/>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956268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A8E8E80E-425E-45B8-939C-140F1B9672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FAB5D1BD-2EB3-483F-B333-58FB83629E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最近ではこのようなデータも報告されています。</a:t>
            </a:r>
            <a:endParaRPr lang="en-US" altLang="ja-JP" dirty="0"/>
          </a:p>
          <a:p>
            <a:endParaRPr lang="en-US" altLang="ja-JP" dirty="0"/>
          </a:p>
          <a:p>
            <a:r>
              <a:rPr lang="ja-JP" altLang="en-US" dirty="0"/>
              <a:t>アルツハイマー型認知症の原因となるアミロイド</a:t>
            </a:r>
            <a:r>
              <a:rPr lang="en-US" altLang="ja-JP" dirty="0"/>
              <a:t>β</a:t>
            </a:r>
            <a:r>
              <a:rPr lang="ja-JP" altLang="en-US" dirty="0"/>
              <a:t>は，</a:t>
            </a:r>
            <a:r>
              <a:rPr lang="en-US" altLang="ja-JP" dirty="0"/>
              <a:t>20</a:t>
            </a:r>
            <a:r>
              <a:rPr lang="ja-JP" altLang="en-US" dirty="0"/>
              <a:t>年ほどかけて脳の中に溜まるといわれています。</a:t>
            </a:r>
            <a:endParaRPr lang="en-US" altLang="ja-JP" dirty="0"/>
          </a:p>
          <a:p>
            <a:r>
              <a:rPr lang="ja-JP" altLang="en-US" dirty="0"/>
              <a:t>もしかすると、</a:t>
            </a:r>
            <a:r>
              <a:rPr lang="en-US" altLang="ja-JP" dirty="0"/>
              <a:t>40</a:t>
            </a:r>
            <a:r>
              <a:rPr lang="ja-JP" altLang="en-US" dirty="0"/>
              <a:t>代～</a:t>
            </a:r>
            <a:r>
              <a:rPr lang="en-US" altLang="ja-JP" dirty="0"/>
              <a:t>50</a:t>
            </a:r>
            <a:r>
              <a:rPr lang="ja-JP" altLang="en-US" dirty="0"/>
              <a:t>代の方でも、たまり始めているかもしれないということです。</a:t>
            </a:r>
            <a:endParaRPr lang="en-US" altLang="ja-JP" dirty="0"/>
          </a:p>
          <a:p>
            <a:endParaRPr lang="en-US" altLang="ja-JP" dirty="0"/>
          </a:p>
          <a:p>
            <a:r>
              <a:rPr lang="ja-JP" altLang="en-US" dirty="0"/>
              <a:t>老化もそうではないでしょうか。</a:t>
            </a:r>
            <a:endParaRPr lang="en-US" altLang="ja-JP" dirty="0"/>
          </a:p>
          <a:p>
            <a:r>
              <a:rPr lang="ja-JP" altLang="en-US" dirty="0"/>
              <a:t>突然に老化が始まる、突然に寝て起きたら年を取っていることはないですよね。</a:t>
            </a:r>
            <a:endParaRPr lang="en-US" altLang="ja-JP" dirty="0"/>
          </a:p>
          <a:p>
            <a:r>
              <a:rPr lang="ja-JP" altLang="en-US" dirty="0"/>
              <a:t>認知症も同じで、突然に発症するのではありません。</a:t>
            </a:r>
            <a:endParaRPr lang="en-US" altLang="ja-JP" dirty="0"/>
          </a:p>
          <a:p>
            <a:r>
              <a:rPr lang="ja-JP" altLang="en-US" dirty="0"/>
              <a:t>このように、認知症は決して特別なものでなく、身近なものであるということです。</a:t>
            </a:r>
            <a:endParaRPr lang="en-US" altLang="ja-JP" dirty="0"/>
          </a:p>
        </p:txBody>
      </p:sp>
      <p:sp>
        <p:nvSpPr>
          <p:cNvPr id="17412" name="スライド番号プレースホルダー 3">
            <a:extLst>
              <a:ext uri="{FF2B5EF4-FFF2-40B4-BE49-F238E27FC236}">
                <a16:creationId xmlns:a16="http://schemas.microsoft.com/office/drawing/2014/main" id="{1BE98EC6-0B64-450F-84BC-9D3FCEC697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487" indent="-285573">
              <a:defRPr kumimoji="1">
                <a:solidFill>
                  <a:schemeClr val="tx1"/>
                </a:solidFill>
                <a:latin typeface="Calibri" panose="020F0502020204030204" pitchFamily="34" charset="0"/>
                <a:ea typeface="ＭＳ Ｐゴシック" panose="020B0600070205080204" pitchFamily="50" charset="-128"/>
              </a:defRPr>
            </a:lvl2pPr>
            <a:lvl3pPr marL="1142287" indent="-228458">
              <a:defRPr kumimoji="1">
                <a:solidFill>
                  <a:schemeClr val="tx1"/>
                </a:solidFill>
                <a:latin typeface="Calibri" panose="020F0502020204030204" pitchFamily="34" charset="0"/>
                <a:ea typeface="ＭＳ Ｐゴシック" panose="020B0600070205080204" pitchFamily="50" charset="-128"/>
              </a:defRPr>
            </a:lvl3pPr>
            <a:lvl4pPr marL="1599203" indent="-228458">
              <a:defRPr kumimoji="1">
                <a:solidFill>
                  <a:schemeClr val="tx1"/>
                </a:solidFill>
                <a:latin typeface="Calibri" panose="020F0502020204030204" pitchFamily="34" charset="0"/>
                <a:ea typeface="ＭＳ Ｐゴシック" panose="020B0600070205080204" pitchFamily="50" charset="-128"/>
              </a:defRPr>
            </a:lvl4pPr>
            <a:lvl5pPr marL="2056117" indent="-228458">
              <a:defRPr kumimoji="1">
                <a:solidFill>
                  <a:schemeClr val="tx1"/>
                </a:solidFill>
                <a:latin typeface="Calibri" panose="020F0502020204030204" pitchFamily="34" charset="0"/>
                <a:ea typeface="ＭＳ Ｐゴシック" panose="020B0600070205080204" pitchFamily="50" charset="-128"/>
              </a:defRPr>
            </a:lvl5pPr>
            <a:lvl6pPr marL="2513032"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9947"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6862"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3776" indent="-22845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A617B33-20C1-483C-B65D-E6B5E7E933BA}" type="slidenum">
              <a:rPr lang="ja-JP" altLang="en-US" smtClean="0"/>
              <a:pPr/>
              <a:t>29</a:t>
            </a:fld>
            <a:endParaRPr lang="ja-JP" altLang="en-US"/>
          </a:p>
        </p:txBody>
      </p:sp>
      <p:sp>
        <p:nvSpPr>
          <p:cNvPr id="3" name="日付プレースホルダー 2">
            <a:extLst>
              <a:ext uri="{FF2B5EF4-FFF2-40B4-BE49-F238E27FC236}">
                <a16:creationId xmlns:a16="http://schemas.microsoft.com/office/drawing/2014/main" id="{A38DC456-1D78-7738-FD86-16D97DC67DED}"/>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919820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r>
              <a:rPr kumimoji="1" lang="ja-JP" altLang="en-US" dirty="0"/>
              <a:t>認知症には、大きく分けて２つの症状があり、</a:t>
            </a:r>
            <a:endParaRPr kumimoji="1" lang="en-US" altLang="ja-JP" dirty="0"/>
          </a:p>
          <a:p>
            <a:r>
              <a:rPr kumimoji="1" lang="ja-JP" altLang="en-US" dirty="0"/>
              <a:t>脳におこっている病気そのものによって直接起こる、物忘れ、理解力・判断力の低下などを「認知機能障害」といいます。</a:t>
            </a:r>
            <a:endParaRPr kumimoji="1" lang="en-US" altLang="ja-JP" dirty="0"/>
          </a:p>
          <a:p>
            <a:endParaRPr kumimoji="1" lang="en-US" altLang="ja-JP" dirty="0"/>
          </a:p>
          <a:p>
            <a:r>
              <a:rPr kumimoji="1" lang="ja-JP" altLang="en-US" dirty="0"/>
              <a:t>行動と心理に関するものを行動・心理症状（</a:t>
            </a:r>
            <a:r>
              <a:rPr kumimoji="1" lang="en-US" altLang="ja-JP" dirty="0"/>
              <a:t>BPSD</a:t>
            </a:r>
            <a:r>
              <a:rPr kumimoji="1" lang="ja-JP" altLang="en-US" dirty="0"/>
              <a:t>）と言います。</a:t>
            </a:r>
            <a:endParaRPr kumimoji="1" lang="en-US" altLang="ja-JP" dirty="0"/>
          </a:p>
          <a:p>
            <a:endParaRPr kumimoji="1" lang="en-US" altLang="ja-JP" dirty="0"/>
          </a:p>
          <a:p>
            <a:r>
              <a:rPr kumimoji="1" lang="ja-JP" altLang="en-US" dirty="0"/>
              <a:t>●認知機能障害</a:t>
            </a:r>
            <a:endParaRPr kumimoji="1" lang="en-US" altLang="ja-JP" dirty="0"/>
          </a:p>
          <a:p>
            <a:r>
              <a:rPr kumimoji="1" lang="ja-JP" altLang="en-US" dirty="0"/>
              <a:t>認知機能障害には「もの忘れ」　があり、特徴として出来事そのものを忘れてしまうこと、ヒントがあってもおもいだすことができないことなどがあります。</a:t>
            </a:r>
            <a:endParaRPr kumimoji="1" lang="en-US" altLang="ja-JP" dirty="0"/>
          </a:p>
          <a:p>
            <a:r>
              <a:rPr kumimoji="1" lang="en-US" altLang="ja-JP" dirty="0"/>
              <a:t>※</a:t>
            </a:r>
            <a:r>
              <a:rPr kumimoji="1" lang="ja-JP" altLang="en-US" dirty="0"/>
              <a:t>症状の内容はテキストを参照ください。</a:t>
            </a:r>
            <a:endParaRPr kumimoji="1" lang="en-US" altLang="ja-JP" dirty="0"/>
          </a:p>
          <a:p>
            <a:endParaRPr kumimoji="1" lang="en-US" altLang="ja-JP" dirty="0"/>
          </a:p>
          <a:p>
            <a:r>
              <a:rPr kumimoji="1" lang="ja-JP" altLang="en-US" dirty="0"/>
              <a:t>●</a:t>
            </a:r>
            <a:r>
              <a:rPr kumimoji="1" lang="en-US" altLang="ja-JP" dirty="0"/>
              <a:t>BPSD</a:t>
            </a:r>
            <a:r>
              <a:rPr kumimoji="1" lang="ja-JP" altLang="en-US" dirty="0"/>
              <a:t>（行動心理症状）　</a:t>
            </a:r>
            <a:endParaRPr kumimoji="1" lang="en-US" altLang="ja-JP" dirty="0"/>
          </a:p>
          <a:p>
            <a:pPr defTabSz="906445">
              <a:defRPr/>
            </a:pPr>
            <a:r>
              <a:rPr kumimoji="1" lang="ja-JP" altLang="en-US" dirty="0"/>
              <a:t>行動心理症状は、不安、不眠、いらいらなど多岐にわたり、その多くが、本人を取り巻く環境の影響を受けて起こります。</a:t>
            </a:r>
            <a:endParaRPr kumimoji="1" lang="en-US" altLang="ja-JP" dirty="0"/>
          </a:p>
          <a:p>
            <a:pPr defTabSz="906445">
              <a:defRPr/>
            </a:pPr>
            <a:r>
              <a:rPr kumimoji="1" lang="ja-JP" altLang="en-US" dirty="0"/>
              <a:t>このような症状が現れるのは、本人が困っている状況である場合が多く、認知症の人の</a:t>
            </a:r>
            <a:r>
              <a:rPr kumimoji="1" lang="en-US" altLang="ja-JP" dirty="0"/>
              <a:t>SOS</a:t>
            </a:r>
            <a:r>
              <a:rPr kumimoji="1" lang="ja-JP" altLang="en-US" dirty="0"/>
              <a:t>サインともいわれています。</a:t>
            </a:r>
            <a:endParaRPr kumimoji="1" lang="en-US" altLang="ja-JP" dirty="0"/>
          </a:p>
          <a:p>
            <a:pPr defTabSz="906445">
              <a:defRPr/>
            </a:pPr>
            <a:r>
              <a:rPr kumimoji="1" lang="ja-JP" altLang="en-US" dirty="0"/>
              <a:t>周囲の人の関わり方や環境によって改善する場合もあります。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30</a:t>
            </a:fld>
            <a:endParaRPr kumimoji="1" lang="ja-JP" altLang="en-US"/>
          </a:p>
        </p:txBody>
      </p:sp>
      <p:sp>
        <p:nvSpPr>
          <p:cNvPr id="6" name="日付プレースホルダー 5">
            <a:extLst>
              <a:ext uri="{FF2B5EF4-FFF2-40B4-BE49-F238E27FC236}">
                <a16:creationId xmlns:a16="http://schemas.microsoft.com/office/drawing/2014/main" id="{34FCE05F-AADC-838F-00FA-C9026504ABE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436817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ChangeArrowheads="1" noTextEdit="1"/>
          </p:cNvSpPr>
          <p:nvPr>
            <p:ph type="sldImg"/>
          </p:nvPr>
        </p:nvSpPr>
        <p:spPr>
          <a:xfrm>
            <a:off x="2657475" y="561975"/>
            <a:ext cx="4360863" cy="2452688"/>
          </a:xfrm>
          <a:ln/>
        </p:spPr>
      </p:sp>
      <p:sp>
        <p:nvSpPr>
          <p:cNvPr id="41987"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a:p>
            <a:pPr eaLnBrk="1" hangingPunct="1"/>
            <a:r>
              <a:rPr lang="ja-JP" altLang="en-US" dirty="0"/>
              <a:t>認知症の行動・心理症状（</a:t>
            </a:r>
            <a:r>
              <a:rPr lang="en-US" altLang="ja-JP" dirty="0"/>
              <a:t>BPSD</a:t>
            </a:r>
            <a:r>
              <a:rPr lang="ja-JP" altLang="en-US" dirty="0"/>
              <a:t>）の多くは、背景はそこにいたる理由があります。</a:t>
            </a:r>
            <a:endParaRPr lang="en-US" altLang="ja-JP" dirty="0"/>
          </a:p>
          <a:p>
            <a:pPr eaLnBrk="1" hangingPunct="1"/>
            <a:r>
              <a:rPr lang="ja-JP" altLang="en-US" dirty="0"/>
              <a:t>本人の視点に立って、どうしてこの言動が生じたのだろうと、まずは考えてみましょう。</a:t>
            </a:r>
            <a:endParaRPr lang="en-US" altLang="ja-JP" dirty="0"/>
          </a:p>
          <a:p>
            <a:pPr eaLnBrk="1" hangingPunct="1"/>
            <a:r>
              <a:rPr lang="ja-JP" altLang="en-US" dirty="0"/>
              <a:t>本人に理由を尋ねてみる、またその人の発することば・声・表情・しぐさ・行動からも</a:t>
            </a:r>
            <a:endParaRPr lang="en-US" altLang="ja-JP" dirty="0"/>
          </a:p>
          <a:p>
            <a:pPr eaLnBrk="1" hangingPunct="1"/>
            <a:r>
              <a:rPr lang="ja-JP" altLang="en-US" dirty="0"/>
              <a:t>「望んでいること」「困っていること」などを読み取って接することが大切です。</a:t>
            </a:r>
            <a:endParaRPr lang="en-US" altLang="ja-JP" dirty="0"/>
          </a:p>
          <a:p>
            <a:pPr eaLnBrk="1" hangingPunct="1"/>
            <a:endParaRPr lang="en-US" altLang="ja-JP" dirty="0"/>
          </a:p>
        </p:txBody>
      </p:sp>
      <p:sp>
        <p:nvSpPr>
          <p:cNvPr id="41988" name="スライド番号プレースホルダー 3"/>
          <p:cNvSpPr txBox="1">
            <a:spLocks noGrp="1"/>
          </p:cNvSpPr>
          <p:nvPr/>
        </p:nvSpPr>
        <p:spPr bwMode="auto">
          <a:xfrm>
            <a:off x="5629363" y="6469642"/>
            <a:ext cx="4308379" cy="34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8" tIns="46093" rIns="92188" bIns="46093" anchor="b"/>
          <a:lstStyle>
            <a:lvl1pPr defTabSz="92075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20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2075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2075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2075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207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fld id="{4BC154E9-F272-4B15-BFA5-3424EED2C48D}" type="slidenum">
              <a:rPr lang="ja-JP" altLang="en-US" sz="1200">
                <a:solidFill>
                  <a:srgbClr val="000000"/>
                </a:solidFill>
                <a:latin typeface="Arial" panose="020B0604020202020204" pitchFamily="34" charset="0"/>
              </a:rPr>
              <a:pPr algn="r" eaLnBrk="1" hangingPunct="1"/>
              <a:t>31</a:t>
            </a:fld>
            <a:endParaRPr lang="en-US" altLang="ja-JP" sz="1200">
              <a:solidFill>
                <a:srgbClr val="000000"/>
              </a:solidFill>
              <a:latin typeface="Arial" panose="020B0604020202020204" pitchFamily="34" charset="0"/>
            </a:endParaRPr>
          </a:p>
        </p:txBody>
      </p:sp>
      <p:sp>
        <p:nvSpPr>
          <p:cNvPr id="3" name="日付プレースホルダー 2">
            <a:extLst>
              <a:ext uri="{FF2B5EF4-FFF2-40B4-BE49-F238E27FC236}">
                <a16:creationId xmlns:a16="http://schemas.microsoft.com/office/drawing/2014/main" id="{F2110A01-AC57-13C2-EACA-5ECC449FDC11}"/>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66775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a:t>
            </a:fld>
            <a:endParaRPr kumimoji="1" lang="ja-JP" altLang="en-US"/>
          </a:p>
        </p:txBody>
      </p:sp>
      <p:sp>
        <p:nvSpPr>
          <p:cNvPr id="6" name="日付プレースホルダー 5">
            <a:extLst>
              <a:ext uri="{FF2B5EF4-FFF2-40B4-BE49-F238E27FC236}">
                <a16:creationId xmlns:a16="http://schemas.microsoft.com/office/drawing/2014/main" id="{4420DAB3-5172-4EF8-F71B-EBE88812039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58848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対応の工夫についてテキストｐ</a:t>
            </a:r>
            <a:r>
              <a:rPr kumimoji="1" lang="en-US" altLang="ja-JP" dirty="0"/>
              <a:t>19</a:t>
            </a:r>
            <a:r>
              <a:rPr kumimoji="1" lang="ja-JP" altLang="en-US" dirty="0"/>
              <a:t>参照</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32</a:t>
            </a:fld>
            <a:endParaRPr kumimoji="1" lang="ja-JP" altLang="en-US"/>
          </a:p>
        </p:txBody>
      </p:sp>
      <p:sp>
        <p:nvSpPr>
          <p:cNvPr id="6" name="日付プレースホルダー 5">
            <a:extLst>
              <a:ext uri="{FF2B5EF4-FFF2-40B4-BE49-F238E27FC236}">
                <a16:creationId xmlns:a16="http://schemas.microsoft.com/office/drawing/2014/main" id="{651D8F83-562F-768F-10DE-9F0E41632D35}"/>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925449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認知症は、その原因となる疾患により、いくつかに分類されます。</a:t>
            </a:r>
          </a:p>
          <a:p>
            <a:r>
              <a:rPr kumimoji="1" lang="ja-JP" altLang="en-US" dirty="0"/>
              <a:t>“アルツハイマー”という言葉を認知症の関連ワードでよく聞かれたり見かけたりすると思います。</a:t>
            </a:r>
            <a:endParaRPr kumimoji="1" lang="en-US" altLang="ja-JP" dirty="0"/>
          </a:p>
          <a:p>
            <a:r>
              <a:rPr kumimoji="1" lang="ja-JP" altLang="en-US" dirty="0"/>
              <a:t>認知症の原因となる病気の半分以上を占める“アルツハイマー型認知症”のことです。</a:t>
            </a:r>
            <a:endParaRPr kumimoji="1" lang="en-US" altLang="ja-JP" dirty="0"/>
          </a:p>
          <a:p>
            <a:r>
              <a:rPr kumimoji="1" lang="ja-JP" altLang="en-US" dirty="0"/>
              <a:t>アルツハイマー型認知症はアルツハイマー病が原因で発症する認知症です。</a:t>
            </a:r>
          </a:p>
          <a:p>
            <a:r>
              <a:rPr kumimoji="1" lang="ja-JP" altLang="en-US" dirty="0"/>
              <a:t>他にも“脳血管性認知症”や“レビー小体型認知症”などがあります。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33</a:t>
            </a:fld>
            <a:endParaRPr kumimoji="1" lang="ja-JP" altLang="en-US"/>
          </a:p>
        </p:txBody>
      </p:sp>
      <p:sp>
        <p:nvSpPr>
          <p:cNvPr id="6" name="日付プレースホルダー 5">
            <a:extLst>
              <a:ext uri="{FF2B5EF4-FFF2-40B4-BE49-F238E27FC236}">
                <a16:creationId xmlns:a16="http://schemas.microsoft.com/office/drawing/2014/main" id="{3F258C18-C7CE-0155-29A4-4E58432B8E61}"/>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399059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認知症は高齢者だけがなるものでしょうか？</a:t>
            </a:r>
            <a:endParaRPr kumimoji="1" lang="en-US" altLang="ja-JP" dirty="0"/>
          </a:p>
          <a:p>
            <a:r>
              <a:rPr kumimoji="1" lang="ja-JP" altLang="en-US" dirty="0"/>
              <a:t>認知症は、６５歳未満で発症する場合もあり、高齢だからなるというものでもなく誰もが成る可能性があるものなのです。</a:t>
            </a:r>
            <a:endParaRPr kumimoji="1" lang="en-US" altLang="ja-JP" dirty="0"/>
          </a:p>
          <a:p>
            <a:endParaRPr kumimoji="1" lang="en-US" altLang="ja-JP" dirty="0"/>
          </a:p>
          <a:p>
            <a:endParaRPr kumimoji="1" lang="en-US" altLang="ja-JP" dirty="0"/>
          </a:p>
          <a:p>
            <a:r>
              <a:rPr kumimoji="1" lang="ja-JP" altLang="en-US" dirty="0"/>
              <a:t>追記：当事者の写真については、おれんじサロンひと・まちに参加している当事者さんに許可を</a:t>
            </a:r>
            <a:endParaRPr kumimoji="1" lang="en-US" altLang="ja-JP" dirty="0"/>
          </a:p>
          <a:p>
            <a:r>
              <a:rPr kumimoji="1" lang="ja-JP" altLang="en-US"/>
              <a:t>　　　　　いただいてから、スライドに掲載予定です。</a:t>
            </a:r>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34</a:t>
            </a:fld>
            <a:endParaRPr kumimoji="1" lang="ja-JP" altLang="en-US"/>
          </a:p>
        </p:txBody>
      </p:sp>
      <p:sp>
        <p:nvSpPr>
          <p:cNvPr id="6" name="日付プレースホルダー 5">
            <a:extLst>
              <a:ext uri="{FF2B5EF4-FFF2-40B4-BE49-F238E27FC236}">
                <a16:creationId xmlns:a16="http://schemas.microsoft.com/office/drawing/2014/main" id="{AB41D159-9E61-1A90-8A62-1EC74F199D7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874404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現在、認知症を完治することは難しいと言われています。</a:t>
            </a:r>
            <a:endParaRPr kumimoji="1" lang="en-US" altLang="ja-JP" dirty="0"/>
          </a:p>
          <a:p>
            <a:r>
              <a:rPr kumimoji="1" lang="ja-JP" altLang="en-US" dirty="0"/>
              <a:t>また、これをすれば、「認知症にならない」という予防方法はありません。</a:t>
            </a:r>
            <a:endParaRPr kumimoji="1" lang="en-US" altLang="ja-JP" dirty="0"/>
          </a:p>
          <a:p>
            <a:endParaRPr kumimoji="1" lang="en-US" altLang="ja-JP" dirty="0"/>
          </a:p>
          <a:p>
            <a:r>
              <a:rPr kumimoji="1" lang="ja-JP" altLang="en-US" dirty="0"/>
              <a:t>しかし</a:t>
            </a:r>
            <a:endParaRPr kumimoji="1" lang="en-US" altLang="ja-JP" dirty="0"/>
          </a:p>
          <a:p>
            <a:r>
              <a:rPr kumimoji="1" lang="ja-JP" altLang="en-US" dirty="0"/>
              <a:t>（読み上げる）</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35</a:t>
            </a:fld>
            <a:endParaRPr kumimoji="1" lang="ja-JP" altLang="en-US"/>
          </a:p>
        </p:txBody>
      </p:sp>
      <p:sp>
        <p:nvSpPr>
          <p:cNvPr id="6" name="日付プレースホルダー 5">
            <a:extLst>
              <a:ext uri="{FF2B5EF4-FFF2-40B4-BE49-F238E27FC236}">
                <a16:creationId xmlns:a16="http://schemas.microsoft.com/office/drawing/2014/main" id="{8C123AF8-FFB1-90E8-A3EE-6B7F85B737F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812577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51163" y="847725"/>
            <a:ext cx="4068762" cy="2289175"/>
          </a:xfrm>
        </p:spPr>
      </p:sp>
      <p:sp>
        <p:nvSpPr>
          <p:cNvPr id="3" name="ノート プレースホルダー 2"/>
          <p:cNvSpPr>
            <a:spLocks noGrp="1"/>
          </p:cNvSpPr>
          <p:nvPr>
            <p:ph type="body" idx="1"/>
          </p:nvPr>
        </p:nvSpPr>
        <p:spPr/>
        <p:txBody>
          <a:bodyPr/>
          <a:lstStyle/>
          <a:p>
            <a:r>
              <a:rPr kumimoji="1" lang="ja-JP" altLang="en-US" dirty="0"/>
              <a:t>一方で、認知症の正しい理解が進んでいないということもあり、「まさか、自分は違う」と思う方が多くおられます。</a:t>
            </a:r>
            <a:endParaRPr kumimoji="1" lang="en-US" altLang="ja-JP" dirty="0"/>
          </a:p>
          <a:p>
            <a:r>
              <a:rPr kumimoji="1" lang="ja-JP" altLang="en-US" dirty="0"/>
              <a:t>「認知症の疑いがある」となっても、診断を受けるまでに平均</a:t>
            </a:r>
            <a:r>
              <a:rPr kumimoji="1" lang="en-US" altLang="ja-JP" dirty="0"/>
              <a:t>1</a:t>
            </a:r>
            <a:r>
              <a:rPr kumimoji="1" lang="ja-JP" altLang="en-US" dirty="0"/>
              <a:t>年</a:t>
            </a:r>
            <a:r>
              <a:rPr kumimoji="1" lang="en-US" altLang="ja-JP" dirty="0"/>
              <a:t>2</a:t>
            </a:r>
            <a:r>
              <a:rPr kumimoji="1" lang="ja-JP" altLang="en-US" dirty="0"/>
              <a:t>か月の空白の期間がすぎていく、</a:t>
            </a:r>
            <a:endParaRPr kumimoji="1" lang="en-US" altLang="ja-JP" dirty="0"/>
          </a:p>
          <a:p>
            <a:r>
              <a:rPr kumimoji="1" lang="ja-JP" altLang="en-US" dirty="0"/>
              <a:t>診断を受けたとしても、介護サービスの利用につながるまでに平均</a:t>
            </a:r>
            <a:r>
              <a:rPr kumimoji="1" lang="en-US" altLang="ja-JP" dirty="0"/>
              <a:t>1</a:t>
            </a:r>
            <a:r>
              <a:rPr kumimoji="1" lang="ja-JP" altLang="en-US" dirty="0"/>
              <a:t>年</a:t>
            </a:r>
            <a:r>
              <a:rPr kumimoji="1" lang="en-US" altLang="ja-JP" dirty="0"/>
              <a:t>5</a:t>
            </a:r>
            <a:r>
              <a:rPr kumimoji="1" lang="ja-JP" altLang="en-US" dirty="0"/>
              <a:t>カ月の空白の期間が生じる、こういった実態があります。</a:t>
            </a:r>
            <a:endParaRPr kumimoji="1" lang="en-US" altLang="ja-JP" dirty="0"/>
          </a:p>
          <a:p>
            <a:endParaRPr kumimoji="1" lang="en-US" altLang="ja-JP" dirty="0"/>
          </a:p>
          <a:p>
            <a:r>
              <a:rPr kumimoji="1" lang="ja-JP" altLang="en-US" dirty="0"/>
              <a:t>私たちは、例えばですが、胃腸の様子がおかしい場合には早く病院でみてもらおうと思いますよね。</a:t>
            </a:r>
            <a:endParaRPr kumimoji="1" lang="en-US" altLang="ja-JP" dirty="0"/>
          </a:p>
          <a:p>
            <a:r>
              <a:rPr kumimoji="1" lang="ja-JP" altLang="en-US" dirty="0"/>
              <a:t>では、なぜ認知症かもと思ったときに病院へなかなかいけないのでしょうか？</a:t>
            </a:r>
            <a:endParaRPr kumimoji="1" lang="en-US" altLang="ja-JP" dirty="0"/>
          </a:p>
          <a:p>
            <a:r>
              <a:rPr kumimoji="1" lang="ja-JP" altLang="en-US" dirty="0"/>
              <a:t>認知症への正しい理解が進まないということは「まさか自分は違う」という、私たちひとりひとり認知症に対する偏見が強くあるからではないかと思います。</a:t>
            </a:r>
            <a:endParaRPr kumimoji="1" lang="en-US" altLang="ja-JP" dirty="0"/>
          </a:p>
          <a:p>
            <a:endParaRPr kumimoji="1" lang="en-US" altLang="ja-JP" dirty="0"/>
          </a:p>
          <a:p>
            <a:r>
              <a:rPr kumimoji="1" lang="ja-JP" altLang="en-US" dirty="0"/>
              <a:t>また、相談を受けた専門職が、介護サービス導入を前提に考えてしまい、介護サービスでは補えない</a:t>
            </a:r>
            <a:endParaRPr kumimoji="1" lang="en-US" altLang="ja-JP" dirty="0"/>
          </a:p>
          <a:p>
            <a:r>
              <a:rPr kumimoji="1" lang="ja-JP" altLang="en-US" dirty="0"/>
              <a:t>当事者・家族の思いやニーズに向き合えてなかったことも空白の期間</a:t>
            </a:r>
            <a:r>
              <a:rPr kumimoji="1" lang="en-US" altLang="ja-JP" dirty="0"/>
              <a:t>Ⅱ</a:t>
            </a:r>
            <a:r>
              <a:rPr kumimoji="1" lang="ja-JP" altLang="en-US" dirty="0"/>
              <a:t>を生み出す一因になっているのではないかと思います。</a:t>
            </a:r>
            <a:endParaRPr kumimoji="1" lang="en-US" altLang="ja-JP" dirty="0"/>
          </a:p>
          <a:p>
            <a:endParaRPr kumimoji="1" lang="en-US" altLang="ja-JP" dirty="0"/>
          </a:p>
          <a:p>
            <a:r>
              <a:rPr kumimoji="1" lang="ja-JP" altLang="en-US" dirty="0"/>
              <a:t>その偏見をなくすためにも、認知症を正しく理解することは重要になるのではないのでしょうか・・・。</a:t>
            </a:r>
            <a:endParaRPr kumimoji="1" lang="en-US" altLang="ja-JP" dirty="0"/>
          </a:p>
        </p:txBody>
      </p:sp>
      <p:sp>
        <p:nvSpPr>
          <p:cNvPr id="4" name="スライド番号プレースホルダー 3"/>
          <p:cNvSpPr>
            <a:spLocks noGrp="1"/>
          </p:cNvSpPr>
          <p:nvPr>
            <p:ph type="sldNum" sz="quarter" idx="10"/>
          </p:nvPr>
        </p:nvSpPr>
        <p:spPr/>
        <p:txBody>
          <a:bodyPr/>
          <a:lstStyle/>
          <a:p>
            <a:fld id="{C2CDF4DB-DB00-4B52-AE58-EF827B865D80}" type="slidenum">
              <a:rPr kumimoji="1" lang="ja-JP" altLang="en-US" smtClean="0"/>
              <a:t>36</a:t>
            </a:fld>
            <a:endParaRPr kumimoji="1" lang="ja-JP" altLang="en-US"/>
          </a:p>
        </p:txBody>
      </p:sp>
      <p:sp>
        <p:nvSpPr>
          <p:cNvPr id="6" name="日付プレースホルダー 5">
            <a:extLst>
              <a:ext uri="{FF2B5EF4-FFF2-40B4-BE49-F238E27FC236}">
                <a16:creationId xmlns:a16="http://schemas.microsoft.com/office/drawing/2014/main" id="{124C5E59-0D45-2616-4383-3941B6B86381}"/>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021807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87675" y="854075"/>
            <a:ext cx="4102100" cy="2306638"/>
          </a:xfrm>
        </p:spPr>
      </p:sp>
      <p:sp>
        <p:nvSpPr>
          <p:cNvPr id="3" name="ノート プレースホルダ 2"/>
          <p:cNvSpPr>
            <a:spLocks noGrp="1"/>
          </p:cNvSpPr>
          <p:nvPr>
            <p:ph type="body" idx="1"/>
          </p:nvPr>
        </p:nvSpPr>
        <p:spPr/>
        <p:txBody>
          <a:bodyPr>
            <a:normAutofit/>
          </a:bodyPr>
          <a:lstStyle/>
          <a:p>
            <a:r>
              <a:rPr kumimoji="1" lang="ja-JP" altLang="en-US" dirty="0"/>
              <a:t>認知症は進行する病気です。</a:t>
            </a:r>
          </a:p>
          <a:p>
            <a:r>
              <a:rPr kumimoji="1" lang="ja-JP" altLang="en-US" dirty="0"/>
              <a:t>認知症の進行に伴い自分から</a:t>
            </a:r>
            <a:r>
              <a:rPr kumimoji="1" lang="en-US" altLang="ja-JP" dirty="0"/>
              <a:t>SOS</a:t>
            </a:r>
            <a:r>
              <a:rPr kumimoji="1" lang="ja-JP" altLang="en-US" dirty="0"/>
              <a:t>を出せない状態にもなりえるため、自覚できている段階（初期）で医療機関にかかることが重要になってきます。</a:t>
            </a:r>
          </a:p>
          <a:p>
            <a:r>
              <a:rPr kumimoji="1" lang="ja-JP" altLang="en-US" dirty="0"/>
              <a:t>また、一見、認知症と思われる症状であっても、よく調べてみると別の疾患が原因である場合があります。</a:t>
            </a:r>
          </a:p>
          <a:p>
            <a:r>
              <a:rPr kumimoji="1" lang="ja-JP" altLang="en-US" dirty="0"/>
              <a:t>この場合、その疾患自体を治療することで、認知症のような症状を治せる可能性があります。</a:t>
            </a:r>
            <a:endParaRPr kumimoji="1" lang="en-US" altLang="ja-JP" dirty="0"/>
          </a:p>
          <a:p>
            <a:endParaRPr kumimoji="1" lang="en-US" altLang="ja-JP" dirty="0"/>
          </a:p>
          <a:p>
            <a:r>
              <a:rPr kumimoji="1" lang="ja-JP" altLang="en-US" dirty="0"/>
              <a:t>早期から（本人が自身の思いを伝えることができる間に）専門医や支援者等と良い関係性を築くことができれば、自分の意思を伝えたうえで治療を進めることもできます。</a:t>
            </a:r>
            <a:endParaRPr kumimoji="1" lang="en-US" altLang="ja-JP" dirty="0"/>
          </a:p>
          <a:p>
            <a:endParaRPr kumimoji="1" lang="en-US" altLang="ja-JP" dirty="0"/>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37</a:t>
            </a:fld>
            <a:endParaRPr kumimoji="1" lang="ja-JP" altLang="en-US"/>
          </a:p>
        </p:txBody>
      </p:sp>
      <p:sp>
        <p:nvSpPr>
          <p:cNvPr id="6" name="日付プレースホルダー 5">
            <a:extLst>
              <a:ext uri="{FF2B5EF4-FFF2-40B4-BE49-F238E27FC236}">
                <a16:creationId xmlns:a16="http://schemas.microsoft.com/office/drawing/2014/main" id="{F65C79FB-1D2C-942E-097B-E0BE79E98FCB}"/>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644902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51163" y="847725"/>
            <a:ext cx="4068762" cy="2289175"/>
          </a:xfrm>
        </p:spPr>
      </p:sp>
      <p:sp>
        <p:nvSpPr>
          <p:cNvPr id="3" name="ノート プレースホルダ 2"/>
          <p:cNvSpPr>
            <a:spLocks noGrp="1"/>
          </p:cNvSpPr>
          <p:nvPr>
            <p:ph type="body" idx="1"/>
          </p:nvPr>
        </p:nvSpPr>
        <p:spPr/>
        <p:txBody>
          <a:bodyPr>
            <a:normAutofit/>
          </a:bodyPr>
          <a:lstStyle/>
          <a:p>
            <a:r>
              <a:rPr kumimoji="1" lang="ja-JP" altLang="en-US" dirty="0"/>
              <a:t>④では、京都市内の身近な相談窓口を紹介します。</a:t>
            </a:r>
            <a:endParaRPr kumimoji="1" lang="en-US" altLang="ja-JP" dirty="0"/>
          </a:p>
        </p:txBody>
      </p:sp>
      <p:sp>
        <p:nvSpPr>
          <p:cNvPr id="4" name="スライド番号プレースホルダ 3"/>
          <p:cNvSpPr>
            <a:spLocks noGrp="1"/>
          </p:cNvSpPr>
          <p:nvPr>
            <p:ph type="sldNum" sz="quarter" idx="10"/>
          </p:nvPr>
        </p:nvSpPr>
        <p:spPr/>
        <p:txBody>
          <a:bodyPr/>
          <a:lstStyle/>
          <a:p>
            <a:fld id="{752C50FC-83B2-419B-8D36-707871444E14}" type="slidenum">
              <a:rPr kumimoji="1" lang="ja-JP" altLang="en-US" smtClean="0"/>
              <a:pPr/>
              <a:t>38</a:t>
            </a:fld>
            <a:endParaRPr kumimoji="1" lang="ja-JP" altLang="en-US"/>
          </a:p>
        </p:txBody>
      </p:sp>
      <p:sp>
        <p:nvSpPr>
          <p:cNvPr id="6" name="日付プレースホルダー 5">
            <a:extLst>
              <a:ext uri="{FF2B5EF4-FFF2-40B4-BE49-F238E27FC236}">
                <a16:creationId xmlns:a16="http://schemas.microsoft.com/office/drawing/2014/main" id="{3A6CA895-465D-88E2-1E2B-F5AC5146CAFA}"/>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975214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①高齢サポート</a:t>
            </a:r>
            <a:r>
              <a:rPr kumimoji="1" lang="en-US" altLang="ja-JP" dirty="0"/>
              <a:t>(</a:t>
            </a:r>
            <a:r>
              <a:rPr kumimoji="1" lang="ja-JP" altLang="en-US" dirty="0"/>
              <a:t>地域包括支援センター）が中学校区単位で市内に</a:t>
            </a:r>
            <a:r>
              <a:rPr kumimoji="1" lang="en-US" altLang="ja-JP" dirty="0"/>
              <a:t>61</a:t>
            </a:r>
            <a:r>
              <a:rPr kumimoji="1" lang="ja-JP" altLang="en-US" dirty="0"/>
              <a:t>か所にあります。</a:t>
            </a:r>
            <a:endParaRPr kumimoji="1" lang="en-US" altLang="ja-JP" dirty="0"/>
          </a:p>
          <a:p>
            <a:r>
              <a:rPr kumimoji="1" lang="ja-JP" altLang="en-US" dirty="0"/>
              <a:t>　高齢サポートは、主任ケアマネージャー、社会福祉士、保健師等の専門職員が配置され、</a:t>
            </a:r>
            <a:endParaRPr kumimoji="1" lang="en-US" altLang="ja-JP" dirty="0"/>
          </a:p>
          <a:p>
            <a:r>
              <a:rPr kumimoji="1" lang="ja-JP" altLang="en-US" dirty="0"/>
              <a:t>　地域で暮らす高齢者を介護、福祉、健康、医療の面から総合的な相談窓口です。また、各区役所・支所保健福祉センター健康長寿企画課があります。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②介護者・本人の悩みの相談先として、認知症の人と家族の会京都府支部があります。</a:t>
            </a:r>
            <a:endParaRPr kumimoji="1" lang="en-US" altLang="ja-JP" dirty="0"/>
          </a:p>
          <a:p>
            <a:r>
              <a:rPr kumimoji="1" lang="ja-JP" altLang="en-US" dirty="0"/>
              <a:t>　③長寿すこやかセンターでも、訪問することはできませんが、電話相談や面接、認知症の人の介護家族交流会や若年性認知症本人交流会・家族交流会を実施しています。</a:t>
            </a:r>
            <a:endParaRPr kumimoji="1" lang="en-US" altLang="ja-JP" dirty="0"/>
          </a:p>
          <a:p>
            <a:endParaRPr kumimoji="1" lang="en-US" altLang="ja-JP" dirty="0"/>
          </a:p>
          <a:p>
            <a:r>
              <a:rPr kumimoji="1" lang="ja-JP" altLang="en-US" dirty="0"/>
              <a:t>〇認知症の詳しい診断をしたり、専門医療相談ができる医療機関として、認知症疾患医療センターがあります。京都府内に</a:t>
            </a:r>
            <a:r>
              <a:rPr kumimoji="1" lang="en-US" altLang="ja-JP" dirty="0"/>
              <a:t>8</a:t>
            </a:r>
            <a:r>
              <a:rPr kumimoji="1" lang="ja-JP" altLang="en-US" dirty="0"/>
              <a:t>か所、京都市内には</a:t>
            </a:r>
            <a:r>
              <a:rPr kumimoji="1" lang="en-US" altLang="ja-JP" dirty="0"/>
              <a:t>2</a:t>
            </a:r>
            <a:r>
              <a:rPr kumimoji="1" lang="ja-JP" altLang="en-US" dirty="0"/>
              <a:t>か所あります。</a:t>
            </a:r>
            <a:endParaRPr kumimoji="1" lang="en-US" altLang="ja-JP" dirty="0"/>
          </a:p>
          <a:p>
            <a:r>
              <a:rPr kumimoji="1" lang="ja-JP" altLang="en-US" dirty="0"/>
              <a:t>〇認知症と気づいたときに早い時期に介入して、医療や介護などの支援を受けられるための道筋をつけるための専門チームが市内に</a:t>
            </a:r>
            <a:r>
              <a:rPr kumimoji="1" lang="en-US" altLang="ja-JP" dirty="0"/>
              <a:t>8</a:t>
            </a:r>
            <a:r>
              <a:rPr kumimoji="1" lang="ja-JP" altLang="en-US" dirty="0"/>
              <a:t>チーム稼働しています。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39</a:t>
            </a:fld>
            <a:endParaRPr kumimoji="1" lang="ja-JP" altLang="en-US"/>
          </a:p>
        </p:txBody>
      </p:sp>
      <p:sp>
        <p:nvSpPr>
          <p:cNvPr id="6" name="日付プレースホルダー 5">
            <a:extLst>
              <a:ext uri="{FF2B5EF4-FFF2-40B4-BE49-F238E27FC236}">
                <a16:creationId xmlns:a16="http://schemas.microsoft.com/office/drawing/2014/main" id="{B49BDBA0-A65F-035D-9CF9-49E1E45648A6}"/>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078866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D88D6887-EDE0-4AFC-BF5E-845C179303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D28290AF-CBFC-486D-8729-9D27B4F5CF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2469" name="スライド番号プレースホルダー 4">
            <a:extLst>
              <a:ext uri="{FF2B5EF4-FFF2-40B4-BE49-F238E27FC236}">
                <a16:creationId xmlns:a16="http://schemas.microsoft.com/office/drawing/2014/main" id="{3B93FEFA-1AF5-48ED-9F60-F33CCEE9D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6374" indent="-283220">
              <a:defRPr kumimoji="1">
                <a:solidFill>
                  <a:schemeClr val="tx1"/>
                </a:solidFill>
                <a:latin typeface="Calibri" panose="020F0502020204030204" pitchFamily="34" charset="0"/>
                <a:ea typeface="ＭＳ Ｐゴシック" panose="020B0600070205080204" pitchFamily="50" charset="-128"/>
              </a:defRPr>
            </a:lvl2pPr>
            <a:lvl3pPr marL="1132885" indent="-226576">
              <a:defRPr kumimoji="1">
                <a:solidFill>
                  <a:schemeClr val="tx1"/>
                </a:solidFill>
                <a:latin typeface="Calibri" panose="020F0502020204030204" pitchFamily="34" charset="0"/>
                <a:ea typeface="ＭＳ Ｐゴシック" panose="020B0600070205080204" pitchFamily="50" charset="-128"/>
              </a:defRPr>
            </a:lvl3pPr>
            <a:lvl4pPr marL="1586038" indent="-226576">
              <a:defRPr kumimoji="1">
                <a:solidFill>
                  <a:schemeClr val="tx1"/>
                </a:solidFill>
                <a:latin typeface="Calibri" panose="020F0502020204030204" pitchFamily="34" charset="0"/>
                <a:ea typeface="ＭＳ Ｐゴシック" panose="020B0600070205080204" pitchFamily="50" charset="-128"/>
              </a:defRPr>
            </a:lvl4pPr>
            <a:lvl5pPr marL="2039192" indent="-226576">
              <a:defRPr kumimoji="1">
                <a:solidFill>
                  <a:schemeClr val="tx1"/>
                </a:solidFill>
                <a:latin typeface="Calibri" panose="020F0502020204030204" pitchFamily="34" charset="0"/>
                <a:ea typeface="ＭＳ Ｐゴシック" panose="020B0600070205080204" pitchFamily="50" charset="-128"/>
              </a:defRPr>
            </a:lvl5pPr>
            <a:lvl6pPr marL="2492346"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45499"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98654"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51807"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746A754-8AAC-49E4-AB15-085B84DEB05C}" type="slidenum">
              <a:rPr lang="ja-JP" altLang="en-US" smtClean="0">
                <a:solidFill>
                  <a:srgbClr val="000000"/>
                </a:solidFill>
              </a:rPr>
              <a:pPr/>
              <a:t>40</a:t>
            </a:fld>
            <a:endParaRPr lang="ja-JP" altLang="en-US">
              <a:solidFill>
                <a:srgbClr val="000000"/>
              </a:solidFill>
            </a:endParaRPr>
          </a:p>
        </p:txBody>
      </p:sp>
      <p:sp>
        <p:nvSpPr>
          <p:cNvPr id="3" name="日付プレースホルダー 2">
            <a:extLst>
              <a:ext uri="{FF2B5EF4-FFF2-40B4-BE49-F238E27FC236}">
                <a16:creationId xmlns:a16="http://schemas.microsoft.com/office/drawing/2014/main" id="{A15B78BC-3AFA-C50B-35FC-AC7545289F47}"/>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641AF262-2CEF-4FF2-8DB1-4AAEEA169C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A5880E57-B3D6-44EC-A7E3-FC5253C5C5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 name="日付プレースホルダー 2">
            <a:extLst>
              <a:ext uri="{FF2B5EF4-FFF2-40B4-BE49-F238E27FC236}">
                <a16:creationId xmlns:a16="http://schemas.microsoft.com/office/drawing/2014/main" id="{1455A0AC-C442-0A60-6CFD-E4418A1EA613}"/>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3EF8C11F-A97C-445A-9E9A-D95D152E8F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6D1F73FD-E1B7-42C1-B17B-FED95B39B5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まずは、認知症に関連した国の施策の動きについてですが、図に示されているように　認知症施策は年を追うごとに拡充しています。</a:t>
            </a:r>
            <a:endParaRPr lang="en-US" altLang="ja-JP" dirty="0"/>
          </a:p>
          <a:p>
            <a:endParaRPr lang="en-US" altLang="ja-JP" dirty="0"/>
          </a:p>
          <a:p>
            <a:r>
              <a:rPr lang="ja-JP" altLang="en-US" dirty="0"/>
              <a:t>認知症施策も含めて、こどもから高齢者まで</a:t>
            </a:r>
            <a:endParaRPr lang="en-US" altLang="ja-JP" dirty="0"/>
          </a:p>
          <a:p>
            <a:r>
              <a:rPr lang="en-US" altLang="ja-JP" dirty="0"/>
              <a:t>『</a:t>
            </a:r>
            <a:r>
              <a:rPr lang="ja-JP" altLang="en-US" dirty="0"/>
              <a:t>地域共生社会の実現</a:t>
            </a:r>
            <a:r>
              <a:rPr lang="en-US" altLang="ja-JP" dirty="0"/>
              <a:t>』</a:t>
            </a:r>
            <a:r>
              <a:rPr lang="ja-JP" altLang="en-US" dirty="0"/>
              <a:t>に向けて、国の施策が進められてきています。</a:t>
            </a:r>
            <a:endParaRPr lang="en-US" altLang="ja-JP" dirty="0"/>
          </a:p>
          <a:p>
            <a:r>
              <a:rPr lang="ja-JP" altLang="en-US" dirty="0"/>
              <a:t>皆さんのご自分の地域の中で、誰もが共に暮らし続けることができるために、</a:t>
            </a:r>
            <a:endParaRPr lang="en-US" altLang="ja-JP" dirty="0"/>
          </a:p>
          <a:p>
            <a:r>
              <a:rPr lang="ja-JP" altLang="en-US" dirty="0"/>
              <a:t>認知症の人が暮らし続けられるために何ができるか　を考えることが求められているといえます。</a:t>
            </a:r>
            <a:endParaRPr lang="en-US" altLang="ja-JP" dirty="0"/>
          </a:p>
          <a:p>
            <a:endParaRPr kumimoji="1" lang="en-US" altLang="ja-JP" dirty="0"/>
          </a:p>
          <a:p>
            <a:r>
              <a:rPr kumimoji="1" lang="ja-JP" altLang="en-US" dirty="0"/>
              <a:t>これまで厚生労働省だけの施策であった新オレンジプランから、</a:t>
            </a:r>
            <a:endParaRPr kumimoji="1" lang="en-US" altLang="ja-JP" dirty="0"/>
          </a:p>
          <a:p>
            <a:r>
              <a:rPr kumimoji="1" lang="ja-JP" altLang="en-US" dirty="0"/>
              <a:t>令和元年となる</a:t>
            </a:r>
            <a:r>
              <a:rPr kumimoji="1" lang="en-US" altLang="ja-JP" dirty="0"/>
              <a:t>2019</a:t>
            </a:r>
            <a:r>
              <a:rPr kumimoji="1" lang="ja-JP" altLang="en-US" dirty="0"/>
              <a:t>年には、全省庁をあげて取り組むという国の方向性として、「認知症施策推進大綱」が示されました。</a:t>
            </a:r>
            <a:endParaRPr kumimoji="1" lang="en-US" altLang="ja-JP" dirty="0"/>
          </a:p>
          <a:p>
            <a:r>
              <a:rPr kumimoji="1" lang="ja-JP" altLang="en-US" dirty="0"/>
              <a:t>「認知症施策推進大綱」では、「共生」と「予防」を両輪として施策を推進することを基本的な考え方としています。</a:t>
            </a:r>
            <a:endParaRPr kumimoji="1" lang="en-US" altLang="ja-JP" dirty="0"/>
          </a:p>
          <a:p>
            <a:endParaRPr lang="ja-JP" altLang="en-US" dirty="0"/>
          </a:p>
          <a:p>
            <a:endParaRPr lang="ja-JP" altLang="en-US" dirty="0"/>
          </a:p>
        </p:txBody>
      </p:sp>
      <p:sp>
        <p:nvSpPr>
          <p:cNvPr id="21508" name="スライド番号プレースホルダー 3">
            <a:extLst>
              <a:ext uri="{FF2B5EF4-FFF2-40B4-BE49-F238E27FC236}">
                <a16:creationId xmlns:a16="http://schemas.microsoft.com/office/drawing/2014/main" id="{B9BB74D5-AB55-4F46-B427-CB5638A676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151" indent="-284816">
              <a:defRPr kumimoji="1">
                <a:solidFill>
                  <a:schemeClr val="tx1"/>
                </a:solidFill>
                <a:latin typeface="Calibri" panose="020F0502020204030204" pitchFamily="34" charset="0"/>
                <a:ea typeface="ＭＳ Ｐゴシック" panose="020B0600070205080204" pitchFamily="50" charset="-128"/>
              </a:defRPr>
            </a:lvl2pPr>
            <a:lvl3pPr marL="1140839" indent="-226594">
              <a:defRPr kumimoji="1">
                <a:solidFill>
                  <a:schemeClr val="tx1"/>
                </a:solidFill>
                <a:latin typeface="Calibri" panose="020F0502020204030204" pitchFamily="34" charset="0"/>
                <a:ea typeface="ＭＳ Ｐゴシック" panose="020B0600070205080204" pitchFamily="50" charset="-128"/>
              </a:defRPr>
            </a:lvl3pPr>
            <a:lvl4pPr marL="1598747" indent="-226594">
              <a:defRPr kumimoji="1">
                <a:solidFill>
                  <a:schemeClr val="tx1"/>
                </a:solidFill>
                <a:latin typeface="Calibri" panose="020F0502020204030204" pitchFamily="34" charset="0"/>
                <a:ea typeface="ＭＳ Ｐゴシック" panose="020B0600070205080204" pitchFamily="50" charset="-128"/>
              </a:defRPr>
            </a:lvl4pPr>
            <a:lvl5pPr marL="2055082" indent="-226594">
              <a:defRPr kumimoji="1">
                <a:solidFill>
                  <a:schemeClr val="tx1"/>
                </a:solidFill>
                <a:latin typeface="Calibri" panose="020F0502020204030204" pitchFamily="34" charset="0"/>
                <a:ea typeface="ＭＳ Ｐゴシック" panose="020B0600070205080204" pitchFamily="50" charset="-128"/>
              </a:defRPr>
            </a:lvl5pPr>
            <a:lvl6pPr marL="2508270"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458"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646"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835" indent="-22659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A108D93-8B00-433A-823B-E6947F5E408E}" type="slidenum">
              <a:rPr lang="ja-JP" altLang="en-US" smtClean="0"/>
              <a:pPr/>
              <a:t>4</a:t>
            </a:fld>
            <a:endParaRPr lang="ja-JP" altLang="en-US"/>
          </a:p>
        </p:txBody>
      </p:sp>
      <p:sp>
        <p:nvSpPr>
          <p:cNvPr id="3" name="日付プレースホルダー 2">
            <a:extLst>
              <a:ext uri="{FF2B5EF4-FFF2-40B4-BE49-F238E27FC236}">
                <a16:creationId xmlns:a16="http://schemas.microsoft.com/office/drawing/2014/main" id="{12B4ABBA-ED4E-26F4-8523-36DC608A152E}"/>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42</a:t>
            </a:fld>
            <a:endParaRPr kumimoji="1" lang="ja-JP" altLang="en-US"/>
          </a:p>
        </p:txBody>
      </p:sp>
      <p:sp>
        <p:nvSpPr>
          <p:cNvPr id="6" name="日付プレースホルダー 5">
            <a:extLst>
              <a:ext uri="{FF2B5EF4-FFF2-40B4-BE49-F238E27FC236}">
                <a16:creationId xmlns:a16="http://schemas.microsoft.com/office/drawing/2014/main" id="{91FEE76A-FB69-9741-48C1-A4AF2F7D4C60}"/>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50543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43</a:t>
            </a:fld>
            <a:endParaRPr kumimoji="1" lang="ja-JP" altLang="en-US"/>
          </a:p>
        </p:txBody>
      </p:sp>
      <p:sp>
        <p:nvSpPr>
          <p:cNvPr id="6" name="日付プレースホルダー 5">
            <a:extLst>
              <a:ext uri="{FF2B5EF4-FFF2-40B4-BE49-F238E27FC236}">
                <a16:creationId xmlns:a16="http://schemas.microsoft.com/office/drawing/2014/main" id="{DA605575-3E3E-15F4-E05E-AA2D30AD7DAE}"/>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651639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44</a:t>
            </a:fld>
            <a:endParaRPr kumimoji="1" lang="ja-JP" altLang="en-US"/>
          </a:p>
        </p:txBody>
      </p:sp>
      <p:sp>
        <p:nvSpPr>
          <p:cNvPr id="6" name="日付プレースホルダー 5">
            <a:extLst>
              <a:ext uri="{FF2B5EF4-FFF2-40B4-BE49-F238E27FC236}">
                <a16:creationId xmlns:a16="http://schemas.microsoft.com/office/drawing/2014/main" id="{45F8EB5B-C713-2483-42F0-20501C467529}"/>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316878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45</a:t>
            </a:fld>
            <a:endParaRPr kumimoji="1" lang="ja-JP" altLang="en-US"/>
          </a:p>
        </p:txBody>
      </p:sp>
      <p:sp>
        <p:nvSpPr>
          <p:cNvPr id="6" name="日付プレースホルダー 5">
            <a:extLst>
              <a:ext uri="{FF2B5EF4-FFF2-40B4-BE49-F238E27FC236}">
                <a16:creationId xmlns:a16="http://schemas.microsoft.com/office/drawing/2014/main" id="{C600F2F2-C5BC-0791-77D2-9498CC7BF72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513425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（時間があれば、参考図書の紹介をする）</a:t>
            </a:r>
          </a:p>
        </p:txBody>
      </p:sp>
      <p:sp>
        <p:nvSpPr>
          <p:cNvPr id="5" name="スライド番号プレースホルダー 4"/>
          <p:cNvSpPr>
            <a:spLocks noGrp="1"/>
          </p:cNvSpPr>
          <p:nvPr>
            <p:ph type="sldNum" sz="quarter" idx="5"/>
          </p:nvPr>
        </p:nvSpPr>
        <p:spPr/>
        <p:txBody>
          <a:bodyPr/>
          <a:lstStyle/>
          <a:p>
            <a:fld id="{88C3633E-661D-4DC8-8C26-C5DC7624C3EB}" type="slidenum">
              <a:rPr kumimoji="1" lang="ja-JP" altLang="en-US" smtClean="0"/>
              <a:t>46</a:t>
            </a:fld>
            <a:endParaRPr kumimoji="1" lang="ja-JP" altLang="en-US"/>
          </a:p>
        </p:txBody>
      </p:sp>
      <p:sp>
        <p:nvSpPr>
          <p:cNvPr id="6" name="日付プレースホルダー 5">
            <a:extLst>
              <a:ext uri="{FF2B5EF4-FFF2-40B4-BE49-F238E27FC236}">
                <a16:creationId xmlns:a16="http://schemas.microsoft.com/office/drawing/2014/main" id="{8866AB4F-3067-F65B-E70A-D6BF0B634652}"/>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104279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5"/>
          </p:nvPr>
        </p:nvSpPr>
        <p:spPr/>
        <p:txBody>
          <a:bodyPr/>
          <a:lstStyle/>
          <a:p>
            <a:fld id="{88C3633E-661D-4DC8-8C26-C5DC7624C3EB}" type="slidenum">
              <a:rPr kumimoji="1" lang="ja-JP" altLang="en-US" smtClean="0"/>
              <a:t>47</a:t>
            </a:fld>
            <a:endParaRPr kumimoji="1" lang="ja-JP" altLang="en-US"/>
          </a:p>
        </p:txBody>
      </p:sp>
      <p:sp>
        <p:nvSpPr>
          <p:cNvPr id="6" name="日付プレースホルダー 5">
            <a:extLst>
              <a:ext uri="{FF2B5EF4-FFF2-40B4-BE49-F238E27FC236}">
                <a16:creationId xmlns:a16="http://schemas.microsoft.com/office/drawing/2014/main" id="{9610ED37-AC42-1197-54AF-DEDEF4D5F435}"/>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1497414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最後になりますが、今の「認知症」のイメージを聞かせてください。</a:t>
            </a:r>
            <a:endParaRPr kumimoji="1" lang="en-US" altLang="ja-JP" dirty="0"/>
          </a:p>
          <a:p>
            <a:endParaRPr kumimoji="1" lang="en-US" altLang="ja-JP" dirty="0"/>
          </a:p>
          <a:p>
            <a:r>
              <a:rPr kumimoji="1" lang="ja-JP" altLang="en-US" dirty="0"/>
              <a:t>これまで認知症は、他人事であり、「困った人」として捉え、</a:t>
            </a:r>
            <a:endParaRPr kumimoji="1" lang="en-US" altLang="ja-JP" dirty="0"/>
          </a:p>
          <a:p>
            <a:r>
              <a:rPr kumimoji="1" lang="ja-JP" altLang="en-US" dirty="0"/>
              <a:t>認知症になったら何もわからないと、本人の声を聴こうとしていなかった社会全体の価値観から、</a:t>
            </a:r>
            <a:endParaRPr kumimoji="1" lang="en-US" altLang="ja-JP" dirty="0"/>
          </a:p>
          <a:p>
            <a:r>
              <a:rPr kumimoji="1" lang="ja-JP" altLang="en-US" dirty="0"/>
              <a:t>認知症は自分事であり、認知症になってもできることがあるという認識、価値観がこれからのありかたです。</a:t>
            </a:r>
            <a:endParaRPr kumimoji="1" lang="en-US" altLang="ja-JP" dirty="0"/>
          </a:p>
          <a:p>
            <a:r>
              <a:rPr kumimoji="1" lang="ja-JP" altLang="en-US" dirty="0"/>
              <a:t>まず、認知症のある、ないの前に、その人として見る、接する、相手の視点から、相手の立場に立って接することが大切です。</a:t>
            </a:r>
            <a:endParaRPr kumimoji="1" lang="en-US" altLang="ja-JP" dirty="0"/>
          </a:p>
          <a:p>
            <a:r>
              <a:rPr kumimoji="1" lang="ja-JP" altLang="en-US" dirty="0"/>
              <a:t>その人とその家族が安心して生活できる社会は、誰にとっても暮らしやすい社会です。</a:t>
            </a:r>
            <a:endParaRPr kumimoji="1" lang="en-US" altLang="ja-JP" dirty="0"/>
          </a:p>
          <a:p>
            <a:r>
              <a:rPr kumimoji="1" lang="ja-JP" altLang="en-US" dirty="0"/>
              <a:t>（何か自分でもできることからはじめたいと思った方は、地域の包括センターや長寿すこやかセンター、区社協、民生委員さんなどに相談されてもいいかもしれませんね。</a:t>
            </a:r>
            <a:endParaRPr kumimoji="1" lang="en-US" altLang="ja-JP" dirty="0"/>
          </a:p>
          <a:p>
            <a:r>
              <a:rPr kumimoji="1" lang="en-US" altLang="ja-JP" dirty="0"/>
              <a:t>※</a:t>
            </a:r>
            <a:r>
              <a:rPr kumimoji="1" lang="ja-JP" altLang="en-US" dirty="0"/>
              <a:t>対象によって活動につなげる情報を伝えることも意識してもらう。</a:t>
            </a:r>
            <a:endParaRPr kumimoji="1" lang="en-US" altLang="ja-JP" dirty="0"/>
          </a:p>
          <a:p>
            <a:r>
              <a:rPr kumimoji="1" lang="ja-JP" altLang="en-US" dirty="0"/>
              <a:t>今日の講座が、これからの認知症について考える、ひとつのきっかけにしていただければ嬉しく思います。</a:t>
            </a:r>
            <a:endParaRPr kumimoji="1" lang="en-US" altLang="ja-JP" dirty="0"/>
          </a:p>
          <a:p>
            <a:endParaRPr kumimoji="1" lang="en-US" altLang="ja-JP" dirty="0"/>
          </a:p>
          <a:p>
            <a:endParaRPr kumimoji="1" lang="en-US" altLang="ja-JP" dirty="0"/>
          </a:p>
          <a:p>
            <a:r>
              <a:rPr kumimoji="1" lang="ja-JP" altLang="en-US" dirty="0"/>
              <a:t>本日は、ご清聴ありがとうございました。</a:t>
            </a:r>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48</a:t>
            </a:fld>
            <a:endParaRPr kumimoji="1" lang="ja-JP" altLang="en-US"/>
          </a:p>
        </p:txBody>
      </p:sp>
      <p:sp>
        <p:nvSpPr>
          <p:cNvPr id="6" name="日付プレースホルダー 5">
            <a:extLst>
              <a:ext uri="{FF2B5EF4-FFF2-40B4-BE49-F238E27FC236}">
                <a16:creationId xmlns:a16="http://schemas.microsoft.com/office/drawing/2014/main" id="{BC8757C9-6055-B801-539D-5A3268256353}"/>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02933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kumimoji="1" lang="ja-JP" altLang="en-US" dirty="0"/>
              <a:t>基本的な考え方は・・・⇒読み上げ</a:t>
            </a:r>
            <a:endParaRPr kumimoji="1" lang="en-US" altLang="ja-JP" dirty="0"/>
          </a:p>
          <a:p>
            <a:endParaRPr kumimoji="1" lang="en-US" altLang="ja-JP"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5</a:t>
            </a:fld>
            <a:endParaRPr kumimoji="1" lang="ja-JP" altLang="en-US"/>
          </a:p>
        </p:txBody>
      </p:sp>
      <p:sp>
        <p:nvSpPr>
          <p:cNvPr id="6" name="日付プレースホルダー 5">
            <a:extLst>
              <a:ext uri="{FF2B5EF4-FFF2-40B4-BE49-F238E27FC236}">
                <a16:creationId xmlns:a16="http://schemas.microsoft.com/office/drawing/2014/main" id="{025BE4E7-F9FF-D026-EEB7-5F79E8B9B2BF}"/>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421916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0F5D52E4-9814-4C34-A5A1-C38793A38B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CF5ADB9A-6354-4E0E-8087-4BA25ADAAC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認知症との「共生」と「予防」を促進するために重点的に取り組む具体的施策は５つの柱で示されており、その一つ目の柱に</a:t>
            </a:r>
            <a:r>
              <a:rPr lang="en-US" altLang="ja-JP" dirty="0"/>
              <a:t>『</a:t>
            </a:r>
            <a:r>
              <a:rPr lang="ja-JP" altLang="en-US" dirty="0"/>
              <a:t>普及啓発</a:t>
            </a:r>
            <a:r>
              <a:rPr lang="en-US" altLang="ja-JP" dirty="0"/>
              <a:t>』</a:t>
            </a:r>
            <a:r>
              <a:rPr lang="ja-JP" altLang="en-US" dirty="0"/>
              <a:t>と</a:t>
            </a:r>
            <a:r>
              <a:rPr lang="en-US" altLang="ja-JP" dirty="0"/>
              <a:t>『</a:t>
            </a:r>
            <a:r>
              <a:rPr lang="ja-JP" altLang="en-US" dirty="0"/>
              <a:t>本人発信支援</a:t>
            </a:r>
            <a:r>
              <a:rPr lang="en-US" altLang="ja-JP" dirty="0"/>
              <a:t>』</a:t>
            </a:r>
            <a:r>
              <a:rPr lang="ja-JP" altLang="en-US" dirty="0"/>
              <a:t>が示されています。</a:t>
            </a:r>
            <a:endParaRPr lang="en-US" altLang="ja-JP" dirty="0"/>
          </a:p>
          <a:p>
            <a:r>
              <a:rPr lang="ja-JP" altLang="en-US" dirty="0"/>
              <a:t>すべての施策は、認知症の人の声をふまえて推進することが基本とされています。</a:t>
            </a:r>
            <a:endParaRPr lang="en-US" altLang="ja-JP" dirty="0"/>
          </a:p>
          <a:p>
            <a:endParaRPr lang="ja-JP" altLang="en-US" dirty="0"/>
          </a:p>
        </p:txBody>
      </p:sp>
      <p:sp>
        <p:nvSpPr>
          <p:cNvPr id="31748" name="スライド番号プレースホルダー 3">
            <a:extLst>
              <a:ext uri="{FF2B5EF4-FFF2-40B4-BE49-F238E27FC236}">
                <a16:creationId xmlns:a16="http://schemas.microsoft.com/office/drawing/2014/main" id="{20B90143-5641-4961-9AA6-753E05E213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28564" indent="-280095">
              <a:defRPr kumimoji="1">
                <a:solidFill>
                  <a:schemeClr val="tx1"/>
                </a:solidFill>
                <a:latin typeface="Calibri" panose="020F0502020204030204" pitchFamily="34" charset="0"/>
                <a:ea typeface="ＭＳ Ｐゴシック" panose="020B0600070205080204" pitchFamily="50" charset="-128"/>
              </a:defRPr>
            </a:lvl2pPr>
            <a:lvl3pPr marL="1121955" indent="-223447">
              <a:defRPr kumimoji="1">
                <a:solidFill>
                  <a:schemeClr val="tx1"/>
                </a:solidFill>
                <a:latin typeface="Calibri" panose="020F0502020204030204" pitchFamily="34" charset="0"/>
                <a:ea typeface="ＭＳ Ｐゴシック" panose="020B0600070205080204" pitchFamily="50" charset="-128"/>
              </a:defRPr>
            </a:lvl3pPr>
            <a:lvl4pPr marL="1570422" indent="-223447">
              <a:defRPr kumimoji="1">
                <a:solidFill>
                  <a:schemeClr val="tx1"/>
                </a:solidFill>
                <a:latin typeface="Calibri" panose="020F0502020204030204" pitchFamily="34" charset="0"/>
                <a:ea typeface="ＭＳ Ｐゴシック" panose="020B0600070205080204" pitchFamily="50" charset="-128"/>
              </a:defRPr>
            </a:lvl4pPr>
            <a:lvl5pPr marL="2018891" indent="-223447">
              <a:defRPr kumimoji="1">
                <a:solidFill>
                  <a:schemeClr val="tx1"/>
                </a:solidFill>
                <a:latin typeface="Calibri" panose="020F0502020204030204" pitchFamily="34" charset="0"/>
                <a:ea typeface="ＭＳ Ｐゴシック" panose="020B0600070205080204" pitchFamily="50" charset="-128"/>
              </a:defRPr>
            </a:lvl5pPr>
            <a:lvl6pPr marL="2472078"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25267"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78454"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31642" indent="-22344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5A74011-7007-44DE-A9BF-8C2D0815A6DC}" type="slidenum">
              <a:rPr lang="ja-JP" altLang="en-US" smtClean="0"/>
              <a:pPr/>
              <a:t>6</a:t>
            </a:fld>
            <a:endParaRPr lang="ja-JP" altLang="en-US"/>
          </a:p>
        </p:txBody>
      </p:sp>
      <p:sp>
        <p:nvSpPr>
          <p:cNvPr id="3" name="日付プレースホルダー 2">
            <a:extLst>
              <a:ext uri="{FF2B5EF4-FFF2-40B4-BE49-F238E27FC236}">
                <a16:creationId xmlns:a16="http://schemas.microsoft.com/office/drawing/2014/main" id="{B3C0FFBF-94E8-AE9B-7481-686249B0F287}"/>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また、ご存じの方もおられると思いますが、令和</a:t>
            </a:r>
            <a:r>
              <a:rPr kumimoji="1" lang="en-US" altLang="ja-JP" dirty="0"/>
              <a:t>5</a:t>
            </a:r>
            <a:r>
              <a:rPr kumimoji="1" lang="ja-JP" altLang="en-US" dirty="0"/>
              <a:t>年</a:t>
            </a:r>
            <a:r>
              <a:rPr kumimoji="1" lang="en-US" altLang="ja-JP" dirty="0"/>
              <a:t>6</a:t>
            </a:r>
            <a:r>
              <a:rPr kumimoji="1" lang="ja-JP" altLang="en-US" dirty="0"/>
              <a:t>月</a:t>
            </a:r>
            <a:r>
              <a:rPr kumimoji="1" lang="en-US" altLang="ja-JP" dirty="0"/>
              <a:t>14</a:t>
            </a:r>
            <a:r>
              <a:rPr kumimoji="1" lang="ja-JP" altLang="en-US" dirty="0"/>
              <a:t>日に「認知症基本法」が成立し、令和</a:t>
            </a:r>
            <a:r>
              <a:rPr kumimoji="1" lang="en-US" altLang="ja-JP" dirty="0"/>
              <a:t>6</a:t>
            </a:r>
            <a:r>
              <a:rPr kumimoji="1" lang="ja-JP" altLang="en-US" dirty="0"/>
              <a:t>年</a:t>
            </a:r>
            <a:r>
              <a:rPr kumimoji="1" lang="en-US" altLang="ja-JP" dirty="0"/>
              <a:t>1</a:t>
            </a:r>
            <a:r>
              <a:rPr kumimoji="1" lang="ja-JP" altLang="en-US" dirty="0"/>
              <a:t>月</a:t>
            </a:r>
            <a:r>
              <a:rPr kumimoji="1" lang="en-US" altLang="ja-JP" dirty="0"/>
              <a:t>1</a:t>
            </a:r>
            <a:r>
              <a:rPr kumimoji="1" lang="ja-JP" altLang="en-US" dirty="0"/>
              <a:t>日に施行されました。</a:t>
            </a:r>
            <a:endParaRPr kumimoji="1" lang="en-US" altLang="ja-JP" dirty="0"/>
          </a:p>
          <a:p>
            <a:endParaRPr kumimoji="1" lang="en-US" altLang="ja-JP" dirty="0"/>
          </a:p>
          <a:p>
            <a:r>
              <a:rPr kumimoji="1" lang="ja-JP" altLang="en-US" dirty="0"/>
              <a:t>令和</a:t>
            </a:r>
            <a:r>
              <a:rPr kumimoji="1" lang="en-US" altLang="ja-JP" dirty="0"/>
              <a:t>7</a:t>
            </a:r>
            <a:r>
              <a:rPr kumimoji="1" lang="ja-JP" altLang="en-US" dirty="0"/>
              <a:t>年（</a:t>
            </a:r>
            <a:r>
              <a:rPr kumimoji="1" lang="en-US" altLang="ja-JP" dirty="0"/>
              <a:t>2025</a:t>
            </a:r>
            <a:r>
              <a:rPr kumimoji="1" lang="ja-JP" altLang="en-US" dirty="0"/>
              <a:t>年）には、高齢者の</a:t>
            </a:r>
            <a:r>
              <a:rPr kumimoji="1" lang="en-US" altLang="ja-JP" dirty="0"/>
              <a:t>5</a:t>
            </a:r>
            <a:r>
              <a:rPr kumimoji="1" lang="ja-JP" altLang="en-US" dirty="0"/>
              <a:t>人に</a:t>
            </a:r>
            <a:r>
              <a:rPr kumimoji="1" lang="en-US" altLang="ja-JP" dirty="0"/>
              <a:t>1</a:t>
            </a:r>
            <a:r>
              <a:rPr kumimoji="1" lang="ja-JP" altLang="en-US" dirty="0"/>
              <a:t>人が認知症になると言われる中、</a:t>
            </a:r>
            <a:endParaRPr kumimoji="1" lang="en-US" altLang="ja-JP" dirty="0"/>
          </a:p>
          <a:p>
            <a:r>
              <a:rPr kumimoji="1" lang="ja-JP" altLang="en-US" dirty="0"/>
              <a:t>認知症の人が希望を持って暮らせるように国や自治体の取り組みを定めた「認知症基本法」が参議院本会議で全会一致で可決・成立しました。</a:t>
            </a:r>
            <a:endParaRPr kumimoji="1" lang="en-US" altLang="ja-JP" dirty="0"/>
          </a:p>
          <a:p>
            <a:r>
              <a:rPr kumimoji="1" lang="ja-JP" altLang="en-US" dirty="0"/>
              <a:t>認知症基本法は法律です。法律の目的では「認知症の人が尊厳を保持しつつ、希望を持って暮らすことができるよう、施策を総合的に推進する」と明記されています。</a:t>
            </a:r>
            <a:endParaRPr kumimoji="1" lang="en-US" altLang="ja-JP" dirty="0"/>
          </a:p>
          <a:p>
            <a:r>
              <a:rPr kumimoji="1" lang="ja-JP" altLang="en-US" dirty="0"/>
              <a:t>また、基本理念として、認知症の人が、希望を持って暮らすには「周囲の理解や社会との関わり」こそが必要だと示しています。</a:t>
            </a:r>
            <a:endParaRPr kumimoji="1" lang="en-US" altLang="ja-JP" dirty="0"/>
          </a:p>
          <a:p>
            <a:endParaRPr kumimoji="1" lang="en-US" altLang="ja-JP" dirty="0"/>
          </a:p>
          <a:p>
            <a:r>
              <a:rPr kumimoji="1" lang="ja-JP" altLang="en-US" dirty="0"/>
              <a:t>○目指す社会とは</a:t>
            </a:r>
          </a:p>
          <a:p>
            <a:r>
              <a:rPr kumimoji="1" lang="ja-JP" altLang="en-US" dirty="0"/>
              <a:t>認知症の本質的な特徴は社会環境や生活状況、人との関わり方が記憶障害に影響を与え、症状が良くも悪くもなり得ることです。</a:t>
            </a:r>
            <a:endParaRPr kumimoji="1" lang="en-US" altLang="ja-JP" dirty="0"/>
          </a:p>
          <a:p>
            <a:r>
              <a:rPr kumimoji="1" lang="ja-JP" altLang="en-US" dirty="0"/>
              <a:t>だからこそ、皆で支え合う社会をこの基本法に沿って作っていく必要があると示されています。</a:t>
            </a:r>
          </a:p>
        </p:txBody>
      </p:sp>
      <p:sp>
        <p:nvSpPr>
          <p:cNvPr id="4" name="スライド番号プレースホルダー 3"/>
          <p:cNvSpPr>
            <a:spLocks noGrp="1"/>
          </p:cNvSpPr>
          <p:nvPr>
            <p:ph type="sldNum" sz="quarter" idx="5"/>
          </p:nvPr>
        </p:nvSpPr>
        <p:spPr/>
        <p:txBody>
          <a:bodyPr/>
          <a:lstStyle/>
          <a:p>
            <a:fld id="{F0F2D172-2BBA-4644-B2A6-7F791B2F640F}" type="slidenum">
              <a:rPr kumimoji="1" lang="en-US" altLang="ja-JP" noProof="0" smtClean="0"/>
              <a:pPr/>
              <a:t>7</a:t>
            </a:fld>
            <a:endParaRPr kumimoji="1" lang="ja-JP" altLang="en-US" noProof="0"/>
          </a:p>
        </p:txBody>
      </p:sp>
      <p:sp>
        <p:nvSpPr>
          <p:cNvPr id="6" name="日付プレースホルダー 5">
            <a:extLst>
              <a:ext uri="{FF2B5EF4-FFF2-40B4-BE49-F238E27FC236}">
                <a16:creationId xmlns:a16="http://schemas.microsoft.com/office/drawing/2014/main" id="{081D5BFD-7000-7ED0-D5CF-17BE93956FA7}"/>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258402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7FEE148A-4AC7-FA5B-B71C-9F8E3D650A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242DA812-6C21-EAB8-7757-7FDD55FF17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dirty="0"/>
              <a:t>これからは「支える側」「支えられる側」という境界線を越え、</a:t>
            </a:r>
            <a:endParaRPr kumimoji="1" lang="en-US" altLang="ja-JP" dirty="0"/>
          </a:p>
          <a:p>
            <a:r>
              <a:rPr kumimoji="1" lang="ja-JP" altLang="en-US" dirty="0"/>
              <a:t>「その人に何ができるか」という</a:t>
            </a:r>
            <a:r>
              <a:rPr kumimoji="1" lang="en-US" altLang="ja-JP" dirty="0"/>
              <a:t>for</a:t>
            </a:r>
            <a:r>
              <a:rPr kumimoji="1" lang="ja-JP" altLang="en-US" dirty="0"/>
              <a:t>という意識から</a:t>
            </a:r>
            <a:endParaRPr kumimoji="1" lang="en-US" altLang="ja-JP" dirty="0"/>
          </a:p>
          <a:p>
            <a:r>
              <a:rPr kumimoji="1" lang="ja-JP" altLang="en-US" dirty="0"/>
              <a:t>「その人と何ができるか」という</a:t>
            </a:r>
            <a:r>
              <a:rPr kumimoji="1" lang="en-US" altLang="ja-JP" dirty="0"/>
              <a:t>with</a:t>
            </a:r>
            <a:r>
              <a:rPr kumimoji="1" lang="ja-JP" altLang="en-US" dirty="0"/>
              <a:t>という意識変容が求められています。</a:t>
            </a:r>
            <a:endParaRPr kumimoji="1" lang="en-US" altLang="ja-JP" dirty="0"/>
          </a:p>
          <a:p>
            <a:endParaRPr kumimoji="1" lang="en-US" altLang="ja-JP" dirty="0"/>
          </a:p>
          <a:p>
            <a:r>
              <a:rPr kumimoji="1" lang="ja-JP" altLang="en-US" dirty="0"/>
              <a:t>誰もが住みやすい環境になるよう、認知症の人と一緒に、理解し協力し合うことが大切になると思います。</a:t>
            </a:r>
          </a:p>
          <a:p>
            <a:r>
              <a:rPr kumimoji="1" lang="ja-JP" altLang="en-US" dirty="0"/>
              <a:t>そのためにも、まずは、認知症を正しく理解することから始めることが必要です。</a:t>
            </a:r>
            <a:endParaRPr kumimoji="1" lang="en-US" altLang="ja-JP" dirty="0"/>
          </a:p>
          <a:p>
            <a:endParaRPr kumimoji="1" lang="en-US" altLang="ja-JP" dirty="0"/>
          </a:p>
        </p:txBody>
      </p:sp>
      <p:sp>
        <p:nvSpPr>
          <p:cNvPr id="26628" name="スライド番号プレースホルダー 3">
            <a:extLst>
              <a:ext uri="{FF2B5EF4-FFF2-40B4-BE49-F238E27FC236}">
                <a16:creationId xmlns:a16="http://schemas.microsoft.com/office/drawing/2014/main" id="{EB3F83D8-A2A3-2B00-99F7-E6A57A98E8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Georgia" panose="02040502050405020303" pitchFamily="18" charset="0"/>
                <a:ea typeface="ＭＳ Ｐゴシック" panose="020B0600070205080204" pitchFamily="50" charset="-128"/>
              </a:defRPr>
            </a:lvl1pPr>
            <a:lvl2pPr marL="736319" indent="-282360">
              <a:defRPr kumimoji="1">
                <a:solidFill>
                  <a:schemeClr val="tx1"/>
                </a:solidFill>
                <a:latin typeface="Georgia" panose="02040502050405020303" pitchFamily="18" charset="0"/>
                <a:ea typeface="ＭＳ Ｐゴシック" panose="020B0600070205080204" pitchFamily="50" charset="-128"/>
              </a:defRPr>
            </a:lvl2pPr>
            <a:lvl3pPr marL="1132558" indent="-226200">
              <a:defRPr kumimoji="1">
                <a:solidFill>
                  <a:schemeClr val="tx1"/>
                </a:solidFill>
                <a:latin typeface="Georgia" panose="02040502050405020303" pitchFamily="18" charset="0"/>
                <a:ea typeface="ＭＳ Ｐゴシック" panose="020B0600070205080204" pitchFamily="50" charset="-128"/>
              </a:defRPr>
            </a:lvl3pPr>
            <a:lvl4pPr marL="1586518" indent="-226200">
              <a:defRPr kumimoji="1">
                <a:solidFill>
                  <a:schemeClr val="tx1"/>
                </a:solidFill>
                <a:latin typeface="Georgia" panose="02040502050405020303" pitchFamily="18" charset="0"/>
                <a:ea typeface="ＭＳ Ｐゴシック" panose="020B0600070205080204" pitchFamily="50" charset="-128"/>
              </a:defRPr>
            </a:lvl4pPr>
            <a:lvl5pPr marL="2040477" indent="-226200">
              <a:defRPr kumimoji="1">
                <a:solidFill>
                  <a:schemeClr val="tx1"/>
                </a:solidFill>
                <a:latin typeface="Georgia" panose="02040502050405020303" pitchFamily="18" charset="0"/>
                <a:ea typeface="ＭＳ Ｐゴシック" panose="020B0600070205080204" pitchFamily="50" charset="-128"/>
              </a:defRPr>
            </a:lvl5pPr>
            <a:lvl6pPr marL="2489756"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6pPr>
            <a:lvl7pPr marL="2939036"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7pPr>
            <a:lvl8pPr marL="3388315"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8pPr>
            <a:lvl9pPr marL="3837594" indent="-226200" eaLnBrk="0" fontAlgn="base" hangingPunct="0">
              <a:spcBef>
                <a:spcPct val="0"/>
              </a:spcBef>
              <a:spcAft>
                <a:spcPct val="0"/>
              </a:spcAft>
              <a:defRPr kumimoji="1">
                <a:solidFill>
                  <a:schemeClr val="tx1"/>
                </a:solidFill>
                <a:latin typeface="Georgia" panose="02040502050405020303" pitchFamily="18" charset="0"/>
                <a:ea typeface="ＭＳ Ｐゴシック" panose="020B0600070205080204" pitchFamily="50" charset="-128"/>
              </a:defRPr>
            </a:lvl9pPr>
          </a:lstStyle>
          <a:p>
            <a:fld id="{8C4B3EFF-97A2-4608-AFA7-438F7AC386F4}" type="slidenum">
              <a:rPr lang="ja-JP" altLang="en-US" smtClean="0">
                <a:latin typeface="Calibri" panose="020F0502020204030204" pitchFamily="34" charset="0"/>
              </a:rPr>
              <a:pPr/>
              <a:t>8</a:t>
            </a:fld>
            <a:endParaRPr lang="ja-JP" altLang="en-US">
              <a:latin typeface="Calibri" panose="020F0502020204030204" pitchFamily="34" charset="0"/>
            </a:endParaRPr>
          </a:p>
        </p:txBody>
      </p:sp>
      <p:sp>
        <p:nvSpPr>
          <p:cNvPr id="3" name="日付プレースホルダー 2">
            <a:extLst>
              <a:ext uri="{FF2B5EF4-FFF2-40B4-BE49-F238E27FC236}">
                <a16:creationId xmlns:a16="http://schemas.microsoft.com/office/drawing/2014/main" id="{B538E9F8-8E7B-0705-E6CD-56C8279B9D0B}"/>
              </a:ext>
            </a:extLst>
          </p:cNvPr>
          <p:cNvSpPr>
            <a:spLocks noGrp="1"/>
          </p:cNvSpPr>
          <p:nvPr>
            <p:ph type="dt" idx="1"/>
          </p:nvPr>
        </p:nvSpPr>
        <p:spPr/>
        <p:txBody>
          <a:bodyPr/>
          <a:lstStyle/>
          <a:p>
            <a:r>
              <a:rPr kumimoji="1" lang="en-US" altLang="ja-JP"/>
              <a:t>2024/06/24</a:t>
            </a:r>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京都市においても、</a:t>
            </a:r>
            <a:endParaRPr kumimoji="1" lang="en-US" altLang="ja-JP" dirty="0"/>
          </a:p>
          <a:p>
            <a:r>
              <a:rPr kumimoji="1" lang="ja-JP" altLang="en-US" dirty="0"/>
              <a:t>このように、今後ますます高齢者が増えるという推計がでています。</a:t>
            </a:r>
            <a:endParaRPr kumimoji="1" lang="en-US" altLang="ja-JP" dirty="0"/>
          </a:p>
          <a:p>
            <a:r>
              <a:rPr kumimoji="1" lang="ja-JP" altLang="en-US" dirty="0"/>
              <a:t>認知症の大きな要因が加齢であることから認知症になる人の増加も想像できるところです。</a:t>
            </a:r>
            <a:endParaRPr kumimoji="1" lang="en-US" altLang="ja-JP" dirty="0"/>
          </a:p>
          <a:p>
            <a:endParaRPr kumimoji="1" lang="en-US" altLang="ja-JP" dirty="0"/>
          </a:p>
          <a:p>
            <a:r>
              <a:rPr kumimoji="1" lang="ja-JP" altLang="en-US" dirty="0"/>
              <a:t>⇒クリック</a:t>
            </a:r>
            <a:endParaRPr kumimoji="1" lang="en-US" altLang="ja-JP" dirty="0"/>
          </a:p>
          <a:p>
            <a:r>
              <a:rPr kumimoji="1" lang="ja-JP" altLang="en-US" dirty="0"/>
              <a:t>ちなみに</a:t>
            </a:r>
            <a:r>
              <a:rPr kumimoji="1" lang="en-US" altLang="ja-JP" dirty="0"/>
              <a:t>2025</a:t>
            </a:r>
            <a:r>
              <a:rPr kumimoji="1" lang="ja-JP" altLang="en-US" dirty="0"/>
              <a:t>年度の全国の認知症の人の数は約</a:t>
            </a:r>
            <a:r>
              <a:rPr kumimoji="1" lang="en-US" altLang="ja-JP" dirty="0"/>
              <a:t>700</a:t>
            </a:r>
            <a:r>
              <a:rPr kumimoji="1" lang="ja-JP" altLang="en-US" dirty="0"/>
              <a:t>万人と言われ、</a:t>
            </a:r>
            <a:r>
              <a:rPr kumimoji="1" lang="en-US" altLang="ja-JP" dirty="0"/>
              <a:t>2021</a:t>
            </a:r>
            <a:r>
              <a:rPr kumimoji="1" lang="ja-JP" altLang="en-US" dirty="0"/>
              <a:t>年度の全国の小学生の数が</a:t>
            </a:r>
            <a:r>
              <a:rPr kumimoji="1" lang="en-US" altLang="ja-JP" dirty="0"/>
              <a:t>620</a:t>
            </a:r>
            <a:r>
              <a:rPr kumimoji="1" lang="ja-JP" altLang="en-US" dirty="0"/>
              <a:t>万人</a:t>
            </a:r>
            <a:endParaRPr kumimoji="1" lang="en-US" altLang="ja-JP" dirty="0"/>
          </a:p>
          <a:p>
            <a:r>
              <a:rPr kumimoji="1" lang="ja-JP" altLang="en-US" dirty="0"/>
              <a:t>と言いますから、小学生より認知症の人が多くなるということです。</a:t>
            </a:r>
            <a:endParaRPr kumimoji="1" lang="en-US" altLang="ja-JP" dirty="0"/>
          </a:p>
          <a:p>
            <a:r>
              <a:rPr kumimoji="1" lang="ja-JP" altLang="en-US" dirty="0"/>
              <a:t>それだけ認知症は、身近なことであり、決して他人ごとではないといえます。</a:t>
            </a:r>
          </a:p>
        </p:txBody>
      </p:sp>
      <p:sp>
        <p:nvSpPr>
          <p:cNvPr id="5" name="スライド番号プレースホルダー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02E6E-DE74-47FD-96AF-4977FF4D002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日付プレースホルダー 5">
            <a:extLst>
              <a:ext uri="{FF2B5EF4-FFF2-40B4-BE49-F238E27FC236}">
                <a16:creationId xmlns:a16="http://schemas.microsoft.com/office/drawing/2014/main" id="{31E59AD2-40ED-0363-852B-3131DD6043AD}"/>
              </a:ext>
            </a:extLst>
          </p:cNvPr>
          <p:cNvSpPr>
            <a:spLocks noGrp="1"/>
          </p:cNvSpPr>
          <p:nvPr>
            <p:ph type="dt" idx="1"/>
          </p:nvPr>
        </p:nvSpPr>
        <p:spPr/>
        <p:txBody>
          <a:bodyPr/>
          <a:lstStyle/>
          <a:p>
            <a:r>
              <a:rPr kumimoji="1" lang="en-US" altLang="ja-JP"/>
              <a:t>2024/06/24</a:t>
            </a:r>
            <a:endParaRPr kumimoji="1" lang="ja-JP" altLang="en-US"/>
          </a:p>
        </p:txBody>
      </p:sp>
    </p:spTree>
    <p:extLst>
      <p:ext uri="{BB962C8B-B14F-4D97-AF65-F5344CB8AC3E}">
        <p14:creationId xmlns:p14="http://schemas.microsoft.com/office/powerpoint/2010/main" val="367160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9184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3540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06101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17435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2773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0549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40671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2023/06/28</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4827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2023/06/28</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1355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2023/06/28</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91235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570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64965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9493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167349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98259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9183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60735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r>
              <a:rPr kumimoji="1" lang="en-US" altLang="ja-JP"/>
              <a:t>2023/06/28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0793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kumimoji="1" lang="en-US" altLang="ja-JP"/>
              <a:t>2023/06/28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97799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2023/06/28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0201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305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72232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kumimoji="1" lang="en-US" altLang="ja-JP"/>
              <a:t>2023/06/28</a:t>
            </a:r>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514648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2023/06/28</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4649723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png"/><Relationship Id="rId7" Type="http://schemas.openxmlformats.org/officeDocument/2006/relationships/diagramLayout" Target="../diagrams/layout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Data" Target="../diagrams/data1.xml"/><Relationship Id="rId11" Type="http://schemas.openxmlformats.org/officeDocument/2006/relationships/image" Target="../media/image22.png"/><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35.jpe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microsoft.com/office/2007/relationships/hdphoto" Target="../media/hdphoto4.wdp"/></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858045" y="5266814"/>
            <a:ext cx="9144000" cy="1152835"/>
          </a:xfrm>
        </p:spPr>
        <p:txBody>
          <a:bodyPr>
            <a:noAutofit/>
          </a:bodyPr>
          <a:lstStyle/>
          <a:p>
            <a:r>
              <a:rPr lang="ja-JP" altLang="en-US" sz="3200" dirty="0">
                <a:latin typeface="Meiryo UI" panose="020B0604030504040204" pitchFamily="50" charset="-128"/>
                <a:ea typeface="Meiryo UI" panose="020B0604030504040204" pitchFamily="50" charset="-128"/>
              </a:rPr>
              <a:t>令和●年●月●日</a:t>
            </a:r>
            <a:endParaRPr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（所属先、キャラバンメイト名等記載）</a:t>
            </a:r>
            <a:endParaRPr lang="en-US" altLang="ja-JP" sz="3200" dirty="0">
              <a:latin typeface="Meiryo UI" panose="020B0604030504040204" pitchFamily="50" charset="-128"/>
              <a:ea typeface="Meiryo UI" panose="020B0604030504040204" pitchFamily="50" charset="-128"/>
            </a:endParaRPr>
          </a:p>
          <a:p>
            <a:endParaRPr lang="en-US" altLang="ja-JP" sz="3200" dirty="0">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2B512BFF-DBED-49E8-A4DE-44CAE591BB5F}"/>
              </a:ext>
            </a:extLst>
          </p:cNvPr>
          <p:cNvSpPr txBox="1">
            <a:spLocks/>
          </p:cNvSpPr>
          <p:nvPr/>
        </p:nvSpPr>
        <p:spPr>
          <a:xfrm>
            <a:off x="973666" y="859003"/>
            <a:ext cx="10380133" cy="78684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dirty="0">
                <a:solidFill>
                  <a:schemeClr val="accent1"/>
                </a:solidFill>
                <a:latin typeface="Meiryo UI" panose="020B0604030504040204" pitchFamily="50" charset="-128"/>
                <a:ea typeface="Meiryo UI" panose="020B0604030504040204" pitchFamily="50" charset="-128"/>
              </a:rPr>
              <a:t>認知症サポーター養成講座</a:t>
            </a:r>
          </a:p>
        </p:txBody>
      </p:sp>
      <p:grpSp>
        <p:nvGrpSpPr>
          <p:cNvPr id="7" name="グループ化 6">
            <a:extLst>
              <a:ext uri="{FF2B5EF4-FFF2-40B4-BE49-F238E27FC236}">
                <a16:creationId xmlns:a16="http://schemas.microsoft.com/office/drawing/2014/main" id="{E060E510-C677-4C70-9A04-A28710E43ABA}"/>
              </a:ext>
            </a:extLst>
          </p:cNvPr>
          <p:cNvGrpSpPr/>
          <p:nvPr/>
        </p:nvGrpSpPr>
        <p:grpSpPr>
          <a:xfrm>
            <a:off x="4894470" y="2560036"/>
            <a:ext cx="2957486" cy="2743200"/>
            <a:chOff x="7044476" y="2057400"/>
            <a:chExt cx="2615184" cy="2743200"/>
          </a:xfrm>
        </p:grpSpPr>
        <p:pic>
          <p:nvPicPr>
            <p:cNvPr id="10" name="図 9">
              <a:extLst>
                <a:ext uri="{FF2B5EF4-FFF2-40B4-BE49-F238E27FC236}">
                  <a16:creationId xmlns:a16="http://schemas.microsoft.com/office/drawing/2014/main" id="{A77AEA54-70C8-471B-9B68-C114A03B3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476" y="2057400"/>
              <a:ext cx="2615184" cy="2743200"/>
            </a:xfrm>
            <a:prstGeom prst="rect">
              <a:avLst/>
            </a:prstGeom>
          </p:spPr>
        </p:pic>
        <p:sp>
          <p:nvSpPr>
            <p:cNvPr id="11" name="楕円 10">
              <a:extLst>
                <a:ext uri="{FF2B5EF4-FFF2-40B4-BE49-F238E27FC236}">
                  <a16:creationId xmlns:a16="http://schemas.microsoft.com/office/drawing/2014/main" id="{A4DD518F-4BD6-41F1-A2F2-ABC8961F2247}"/>
                </a:ext>
              </a:extLst>
            </p:cNvPr>
            <p:cNvSpPr/>
            <p:nvPr/>
          </p:nvSpPr>
          <p:spPr>
            <a:xfrm>
              <a:off x="7646503" y="2794821"/>
              <a:ext cx="1404731" cy="1273596"/>
            </a:xfrm>
            <a:prstGeom prst="ellipse">
              <a:avLst/>
            </a:prstGeom>
            <a:noFill/>
            <a:ln w="1143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AB562A44-8D67-4E33-8C51-EA9D7815C413}"/>
              </a:ext>
            </a:extLst>
          </p:cNvPr>
          <p:cNvSpPr txBox="1">
            <a:spLocks/>
          </p:cNvSpPr>
          <p:nvPr/>
        </p:nvSpPr>
        <p:spPr>
          <a:xfrm>
            <a:off x="1858045" y="1591186"/>
            <a:ext cx="8877688" cy="96885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7500"/>
              </a:lnSpc>
            </a:pPr>
            <a:r>
              <a:rPr lang="ja-JP" altLang="en-US" dirty="0">
                <a:latin typeface="Meiryo UI" panose="020B0604030504040204" pitchFamily="50" charset="-128"/>
                <a:ea typeface="Meiryo UI" panose="020B0604030504040204" pitchFamily="50" charset="-128"/>
              </a:rPr>
              <a:t>～認知症の人とともに～</a:t>
            </a:r>
          </a:p>
        </p:txBody>
      </p:sp>
      <p:sp>
        <p:nvSpPr>
          <p:cNvPr id="2" name="スライド番号プレースホルダー 1">
            <a:extLst>
              <a:ext uri="{FF2B5EF4-FFF2-40B4-BE49-F238E27FC236}">
                <a16:creationId xmlns:a16="http://schemas.microsoft.com/office/drawing/2014/main" id="{665B6043-4B35-EE4B-4D06-44F17A2593EC}"/>
              </a:ext>
            </a:extLst>
          </p:cNvPr>
          <p:cNvSpPr>
            <a:spLocks noGrp="1"/>
          </p:cNvSpPr>
          <p:nvPr>
            <p:ph type="sldNum" sz="quarter" idx="12"/>
          </p:nvPr>
        </p:nvSpPr>
        <p:spPr/>
        <p:txBody>
          <a:bodyPr/>
          <a:lstStyle/>
          <a:p>
            <a:fld id="{7BCE676F-4151-4FB9-8059-CF37FC457274}" type="slidenum">
              <a:rPr kumimoji="1" lang="ja-JP" altLang="en-US" smtClean="0"/>
              <a:t>1</a:t>
            </a:fld>
            <a:endParaRPr kumimoji="1" lang="ja-JP" altLang="en-US"/>
          </a:p>
        </p:txBody>
      </p:sp>
    </p:spTree>
    <p:extLst>
      <p:ext uri="{BB962C8B-B14F-4D97-AF65-F5344CB8AC3E}">
        <p14:creationId xmlns:p14="http://schemas.microsoft.com/office/powerpoint/2010/main" val="405858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認知症サポーター養成講座とは</a:t>
            </a:r>
          </a:p>
        </p:txBody>
      </p:sp>
      <p:sp>
        <p:nvSpPr>
          <p:cNvPr id="3" name="コンテンツ プレースホルダー 2"/>
          <p:cNvSpPr>
            <a:spLocks noGrp="1"/>
          </p:cNvSpPr>
          <p:nvPr>
            <p:ph idx="1"/>
          </p:nvPr>
        </p:nvSpPr>
        <p:spPr>
          <a:xfrm>
            <a:off x="1219201" y="1732149"/>
            <a:ext cx="10515600" cy="1487940"/>
          </a:xfrm>
        </p:spPr>
        <p:txBody>
          <a:bodyPr>
            <a:normAutofit/>
          </a:bodyPr>
          <a:lstStyle/>
          <a:p>
            <a:pPr marL="0" indent="0">
              <a:lnSpc>
                <a:spcPct val="100000"/>
              </a:lnSpc>
              <a:buNone/>
            </a:pP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「認知症を正しく理解し、認知症の人とともに</a:t>
            </a: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誰もが暮らしやすい地域をつくっていく」</a:t>
            </a:r>
            <a:endParaRPr kumimoji="1"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kumimoji="1"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978A2EE3-53B1-49BC-89E0-9EA47E67751E}"/>
              </a:ext>
            </a:extLst>
          </p:cNvPr>
          <p:cNvPicPr>
            <a:picLocks noChangeAspect="1"/>
          </p:cNvPicPr>
          <p:nvPr/>
        </p:nvPicPr>
        <p:blipFill>
          <a:blip r:embed="rId3"/>
          <a:stretch>
            <a:fillRect/>
          </a:stretch>
        </p:blipFill>
        <p:spPr>
          <a:xfrm>
            <a:off x="7086602" y="3632940"/>
            <a:ext cx="3886197" cy="2544143"/>
          </a:xfrm>
          <a:prstGeom prst="rect">
            <a:avLst/>
          </a:prstGeom>
          <a:ln>
            <a:solidFill>
              <a:schemeClr val="bg1">
                <a:lumMod val="75000"/>
              </a:schemeClr>
            </a:solidFill>
          </a:ln>
        </p:spPr>
      </p:pic>
      <p:sp>
        <p:nvSpPr>
          <p:cNvPr id="5" name="吹き出し: 角を丸めた四角形 4">
            <a:extLst>
              <a:ext uri="{FF2B5EF4-FFF2-40B4-BE49-F238E27FC236}">
                <a16:creationId xmlns:a16="http://schemas.microsoft.com/office/drawing/2014/main" id="{076A7A32-7066-4B44-A20E-B171DFFAB033}"/>
              </a:ext>
            </a:extLst>
          </p:cNvPr>
          <p:cNvSpPr/>
          <p:nvPr/>
        </p:nvSpPr>
        <p:spPr>
          <a:xfrm>
            <a:off x="1219201" y="3412913"/>
            <a:ext cx="5486400" cy="2764170"/>
          </a:xfrm>
          <a:prstGeom prst="wedgeRoundRectCallout">
            <a:avLst>
              <a:gd name="adj1" fmla="val 58062"/>
              <a:gd name="adj2" fmla="val -18705"/>
              <a:gd name="adj3" fmla="val 16667"/>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BA63020-3E8F-4D79-AAD4-25E4F53D3096}"/>
              </a:ext>
            </a:extLst>
          </p:cNvPr>
          <p:cNvSpPr txBox="1"/>
          <p:nvPr/>
        </p:nvSpPr>
        <p:spPr>
          <a:xfrm>
            <a:off x="1643744" y="3744632"/>
            <a:ext cx="4833257" cy="2087174"/>
          </a:xfrm>
          <a:prstGeom prst="rect">
            <a:avLst/>
          </a:prstGeom>
          <a:noFill/>
        </p:spPr>
        <p:txBody>
          <a:bodyPr wrap="square" rtlCol="0">
            <a:spAutoFit/>
          </a:bodyPr>
          <a:lstStyle/>
          <a:p>
            <a:pPr>
              <a:lnSpc>
                <a:spcPts val="4000"/>
              </a:lnSpc>
            </a:pPr>
            <a:r>
              <a:rPr kumimoji="1" lang="ja-JP" altLang="en-US" sz="2800" dirty="0">
                <a:latin typeface="Meiryo UI" panose="020B0604030504040204" pitchFamily="50" charset="-128"/>
                <a:ea typeface="Meiryo UI" panose="020B0604030504040204" pitchFamily="50" charset="-128"/>
              </a:rPr>
              <a:t>京都市では、認知症サポーター養成講座を</a:t>
            </a:r>
            <a:r>
              <a:rPr kumimoji="1" lang="ja-JP" altLang="en-US" sz="2800">
                <a:latin typeface="Meiryo UI" panose="020B0604030504040204" pitchFamily="50" charset="-128"/>
                <a:ea typeface="Meiryo UI" panose="020B0604030504040204" pitchFamily="50" charset="-128"/>
              </a:rPr>
              <a:t>受講された方</a:t>
            </a:r>
            <a:r>
              <a:rPr kumimoji="1" lang="ja-JP" altLang="en-US" sz="2800" dirty="0">
                <a:latin typeface="Meiryo UI" panose="020B0604030504040204" pitchFamily="50" charset="-128"/>
                <a:ea typeface="Meiryo UI" panose="020B0604030504040204" pitchFamily="50" charset="-128"/>
              </a:rPr>
              <a:t>に、</a:t>
            </a:r>
            <a:endParaRPr kumimoji="1" lang="en-US" altLang="ja-JP" sz="2800" dirty="0">
              <a:latin typeface="Meiryo UI" panose="020B0604030504040204" pitchFamily="50" charset="-128"/>
              <a:ea typeface="Meiryo UI" panose="020B0604030504040204" pitchFamily="50" charset="-128"/>
            </a:endParaRPr>
          </a:p>
          <a:p>
            <a:pPr>
              <a:lnSpc>
                <a:spcPts val="4000"/>
              </a:lnSpc>
            </a:pP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認知症サポーターカード</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を</a:t>
            </a:r>
            <a:endParaRPr kumimoji="1" lang="en-US" altLang="ja-JP" sz="2800" dirty="0">
              <a:latin typeface="Meiryo UI" panose="020B0604030504040204" pitchFamily="50" charset="-128"/>
              <a:ea typeface="Meiryo UI" panose="020B0604030504040204" pitchFamily="50" charset="-128"/>
            </a:endParaRPr>
          </a:p>
          <a:p>
            <a:pPr>
              <a:lnSpc>
                <a:spcPts val="4000"/>
              </a:lnSpc>
            </a:pPr>
            <a:r>
              <a:rPr kumimoji="1" lang="ja-JP" altLang="en-US" sz="2800" dirty="0">
                <a:latin typeface="Meiryo UI" panose="020B0604030504040204" pitchFamily="50" charset="-128"/>
                <a:ea typeface="Meiryo UI" panose="020B0604030504040204" pitchFamily="50" charset="-128"/>
              </a:rPr>
              <a:t>配布しています。</a:t>
            </a:r>
          </a:p>
        </p:txBody>
      </p:sp>
      <p:sp>
        <p:nvSpPr>
          <p:cNvPr id="7" name="スライド番号プレースホルダー 6">
            <a:extLst>
              <a:ext uri="{FF2B5EF4-FFF2-40B4-BE49-F238E27FC236}">
                <a16:creationId xmlns:a16="http://schemas.microsoft.com/office/drawing/2014/main" id="{F05FE7FF-40E3-C576-9274-EAEB7CEC1B72}"/>
              </a:ext>
            </a:extLst>
          </p:cNvPr>
          <p:cNvSpPr>
            <a:spLocks noGrp="1"/>
          </p:cNvSpPr>
          <p:nvPr>
            <p:ph type="sldNum" sz="quarter" idx="12"/>
          </p:nvPr>
        </p:nvSpPr>
        <p:spPr/>
        <p:txBody>
          <a:bodyPr/>
          <a:lstStyle/>
          <a:p>
            <a:fld id="{7BCE676F-4151-4FB9-8059-CF37FC457274}" type="slidenum">
              <a:rPr kumimoji="1" lang="ja-JP" altLang="en-US" smtClean="0"/>
              <a:t>10</a:t>
            </a:fld>
            <a:endParaRPr kumimoji="1" lang="ja-JP" altLang="en-US"/>
          </a:p>
        </p:txBody>
      </p:sp>
    </p:spTree>
    <p:extLst>
      <p:ext uri="{BB962C8B-B14F-4D97-AF65-F5344CB8AC3E}">
        <p14:creationId xmlns:p14="http://schemas.microsoft.com/office/powerpoint/2010/main" val="404550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40C99C2-048B-EE33-95A8-6D3E5B29C667}"/>
              </a:ext>
            </a:extLst>
          </p:cNvPr>
          <p:cNvPicPr>
            <a:picLocks noChangeAspect="1"/>
          </p:cNvPicPr>
          <p:nvPr/>
        </p:nvPicPr>
        <p:blipFill rotWithShape="1">
          <a:blip r:embed="rId3"/>
          <a:srcRect l="31328" t="48761" r="6366" b="24742"/>
          <a:stretch/>
        </p:blipFill>
        <p:spPr>
          <a:xfrm>
            <a:off x="1234660" y="4112959"/>
            <a:ext cx="10309640" cy="2637349"/>
          </a:xfrm>
          <a:prstGeom prst="rect">
            <a:avLst/>
          </a:prstGeom>
        </p:spPr>
      </p:pic>
      <p:sp>
        <p:nvSpPr>
          <p:cNvPr id="5" name="テキスト ボックス 4">
            <a:extLst>
              <a:ext uri="{FF2B5EF4-FFF2-40B4-BE49-F238E27FC236}">
                <a16:creationId xmlns:a16="http://schemas.microsoft.com/office/drawing/2014/main" id="{C3C88711-8B5B-D9EC-8BFC-5EC9CED022C7}"/>
              </a:ext>
            </a:extLst>
          </p:cNvPr>
          <p:cNvSpPr txBox="1"/>
          <p:nvPr/>
        </p:nvSpPr>
        <p:spPr>
          <a:xfrm>
            <a:off x="2644140" y="448751"/>
            <a:ext cx="81686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認知症サポーター活動促進事業</a:t>
            </a:r>
          </a:p>
        </p:txBody>
      </p:sp>
      <p:sp>
        <p:nvSpPr>
          <p:cNvPr id="6" name="テキスト ボックス 5">
            <a:extLst>
              <a:ext uri="{FF2B5EF4-FFF2-40B4-BE49-F238E27FC236}">
                <a16:creationId xmlns:a16="http://schemas.microsoft.com/office/drawing/2014/main" id="{E6769315-A616-05C5-4756-4EADC05E9B88}"/>
              </a:ext>
            </a:extLst>
          </p:cNvPr>
          <p:cNvSpPr txBox="1"/>
          <p:nvPr/>
        </p:nvSpPr>
        <p:spPr>
          <a:xfrm>
            <a:off x="1104900" y="1365105"/>
            <a:ext cx="10248900" cy="2600135"/>
          </a:xfrm>
          <a:prstGeom prst="rect">
            <a:avLst/>
          </a:prstGeom>
          <a:noFill/>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人が住み慣れた地域で自分らしく暮らし続けることができるよう、認知症の人への偏見（本人・家族も含め）をなくし、「支える側」「支えられる側」の関係を超えて、認知症の人を含む地域の多様な主体が「自分ごと」として参画し、認知症の人の社会参加の場や地域づくりを、認知症サポーターが認知症の人と「ともに」目指す取組です。</a:t>
            </a:r>
          </a:p>
        </p:txBody>
      </p:sp>
      <p:sp>
        <p:nvSpPr>
          <p:cNvPr id="8" name="正方形/長方形 7">
            <a:extLst>
              <a:ext uri="{FF2B5EF4-FFF2-40B4-BE49-F238E27FC236}">
                <a16:creationId xmlns:a16="http://schemas.microsoft.com/office/drawing/2014/main" id="{81635EA2-EEFD-25A9-C519-E791696308E0}"/>
              </a:ext>
            </a:extLst>
          </p:cNvPr>
          <p:cNvSpPr/>
          <p:nvPr/>
        </p:nvSpPr>
        <p:spPr>
          <a:xfrm>
            <a:off x="891540" y="1296527"/>
            <a:ext cx="10652760" cy="2714434"/>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3">
            <a:extLst>
              <a:ext uri="{FF2B5EF4-FFF2-40B4-BE49-F238E27FC236}">
                <a16:creationId xmlns:a16="http://schemas.microsoft.com/office/drawing/2014/main" id="{092FE17E-5EC4-A450-FA23-19D75EDD7867}"/>
              </a:ext>
            </a:extLst>
          </p:cNvPr>
          <p:cNvSpPr>
            <a:spLocks noGrp="1"/>
          </p:cNvSpPr>
          <p:nvPr>
            <p:ph type="sldNum" sz="quarter" idx="12"/>
          </p:nvPr>
        </p:nvSpPr>
        <p:spPr>
          <a:xfrm>
            <a:off x="8801100" y="6385183"/>
            <a:ext cx="2743200" cy="365125"/>
          </a:xfrm>
        </p:spPr>
        <p:txBody>
          <a:bodyPr/>
          <a:lstStyle/>
          <a:p>
            <a:fld id="{7BCE676F-4151-4FB9-8059-CF37FC457274}" type="slidenum">
              <a:rPr kumimoji="1" lang="ja-JP" altLang="en-US" smtClean="0"/>
              <a:t>11</a:t>
            </a:fld>
            <a:endParaRPr kumimoji="1" lang="ja-JP" altLang="en-US" dirty="0"/>
          </a:p>
        </p:txBody>
      </p:sp>
    </p:spTree>
    <p:extLst>
      <p:ext uri="{BB962C8B-B14F-4D97-AF65-F5344CB8AC3E}">
        <p14:creationId xmlns:p14="http://schemas.microsoft.com/office/powerpoint/2010/main" val="366883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BB3BB873-DF6B-A74B-8DFC-FC0075DE0D66}"/>
              </a:ext>
            </a:extLst>
          </p:cNvPr>
          <p:cNvSpPr>
            <a:spLocks noGrp="1"/>
          </p:cNvSpPr>
          <p:nvPr>
            <p:ph type="dt" sz="half" idx="10"/>
          </p:nvPr>
        </p:nvSpPr>
        <p:spPr/>
        <p:txBody>
          <a:bodyPr/>
          <a:lstStyle/>
          <a:p>
            <a:endParaRPr kumimoji="1" lang="ja-JP" altLang="en-US"/>
          </a:p>
        </p:txBody>
      </p:sp>
      <p:pic>
        <p:nvPicPr>
          <p:cNvPr id="6" name="図 5">
            <a:extLst>
              <a:ext uri="{FF2B5EF4-FFF2-40B4-BE49-F238E27FC236}">
                <a16:creationId xmlns:a16="http://schemas.microsoft.com/office/drawing/2014/main" id="{278E5E93-0066-256C-8F77-7495F29CB5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26" y="694638"/>
            <a:ext cx="4085691" cy="2708801"/>
          </a:xfrm>
          <a:prstGeom prst="rect">
            <a:avLst/>
          </a:prstGeom>
          <a:ln>
            <a:noFill/>
          </a:ln>
          <a:effectLst>
            <a:softEdge rad="112500"/>
          </a:effectLst>
        </p:spPr>
      </p:pic>
      <p:sp>
        <p:nvSpPr>
          <p:cNvPr id="7" name="テキスト ボックス 6">
            <a:extLst>
              <a:ext uri="{FF2B5EF4-FFF2-40B4-BE49-F238E27FC236}">
                <a16:creationId xmlns:a16="http://schemas.microsoft.com/office/drawing/2014/main" id="{74181754-AD56-4416-24F4-A86AC0E6D312}"/>
              </a:ext>
            </a:extLst>
          </p:cNvPr>
          <p:cNvSpPr txBox="1"/>
          <p:nvPr/>
        </p:nvSpPr>
        <p:spPr>
          <a:xfrm>
            <a:off x="1428975" y="332863"/>
            <a:ext cx="3122342"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チーム上京！</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7FAE638A-9F04-3472-D8E6-DBAC979B5B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1317" y="756917"/>
            <a:ext cx="3577245" cy="2570538"/>
          </a:xfrm>
          <a:prstGeom prst="rect">
            <a:avLst/>
          </a:prstGeom>
          <a:ln>
            <a:noFill/>
          </a:ln>
          <a:effectLst>
            <a:softEdge rad="112500"/>
          </a:effectLst>
        </p:spPr>
      </p:pic>
      <p:pic>
        <p:nvPicPr>
          <p:cNvPr id="9" name="図 8">
            <a:extLst>
              <a:ext uri="{FF2B5EF4-FFF2-40B4-BE49-F238E27FC236}">
                <a16:creationId xmlns:a16="http://schemas.microsoft.com/office/drawing/2014/main" id="{E66D0372-26F8-6005-0465-AEBEF91C29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955" b="10899"/>
          <a:stretch/>
        </p:blipFill>
        <p:spPr bwMode="auto">
          <a:xfrm>
            <a:off x="5924519" y="3921815"/>
            <a:ext cx="3509357" cy="2135887"/>
          </a:xfrm>
          <a:prstGeom prst="rect">
            <a:avLst/>
          </a:prstGeom>
          <a:ln>
            <a:noFill/>
          </a:ln>
          <a:effectLst>
            <a:softEdge rad="112500"/>
          </a:effectLst>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1D02EE9B-319B-0043-0DBC-7C5FF9FE527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77451" y="794528"/>
            <a:ext cx="3577245" cy="3437891"/>
          </a:xfrm>
          <a:prstGeom prst="rect">
            <a:avLst/>
          </a:prstGeom>
          <a:ln>
            <a:noFill/>
          </a:ln>
          <a:effectLst>
            <a:softEdge rad="112500"/>
          </a:effectLst>
        </p:spPr>
      </p:pic>
      <p:pic>
        <p:nvPicPr>
          <p:cNvPr id="12" name="図 11">
            <a:extLst>
              <a:ext uri="{FF2B5EF4-FFF2-40B4-BE49-F238E27FC236}">
                <a16:creationId xmlns:a16="http://schemas.microsoft.com/office/drawing/2014/main" id="{574B97A8-8B99-488C-6122-702D4F673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324" y="3944347"/>
            <a:ext cx="4016943" cy="2524424"/>
          </a:xfrm>
          <a:prstGeom prst="rect">
            <a:avLst/>
          </a:prstGeom>
          <a:ln>
            <a:noFill/>
          </a:ln>
          <a:effectLst>
            <a:softEdge rad="112500"/>
          </a:effectLst>
        </p:spPr>
      </p:pic>
      <p:pic>
        <p:nvPicPr>
          <p:cNvPr id="14" name="図 13">
            <a:extLst>
              <a:ext uri="{FF2B5EF4-FFF2-40B4-BE49-F238E27FC236}">
                <a16:creationId xmlns:a16="http://schemas.microsoft.com/office/drawing/2014/main" id="{7CEC6EE3-EF86-7BB7-2D93-13CFBE92B39B}"/>
              </a:ext>
            </a:extLst>
          </p:cNvPr>
          <p:cNvPicPr>
            <a:picLocks noChangeAspect="1"/>
          </p:cNvPicPr>
          <p:nvPr/>
        </p:nvPicPr>
        <p:blipFill rotWithShape="1">
          <a:blip r:embed="rId8">
            <a:extLst>
              <a:ext uri="{28A0092B-C50C-407E-A947-70E740481C1C}">
                <a14:useLocalDpi xmlns:a14="http://schemas.microsoft.com/office/drawing/2010/main" val="0"/>
              </a:ext>
            </a:extLst>
          </a:blip>
          <a:srcRect t="35112" r="5039" b="233"/>
          <a:stretch/>
        </p:blipFill>
        <p:spPr>
          <a:xfrm>
            <a:off x="2809413" y="5155628"/>
            <a:ext cx="2943575" cy="1503091"/>
          </a:xfrm>
          <a:prstGeom prst="ellipse">
            <a:avLst/>
          </a:prstGeom>
          <a:ln>
            <a:noFill/>
          </a:ln>
          <a:effectLst>
            <a:softEdge rad="112500"/>
          </a:effectLst>
        </p:spPr>
      </p:pic>
      <p:sp>
        <p:nvSpPr>
          <p:cNvPr id="15" name="テキスト ボックス 14">
            <a:extLst>
              <a:ext uri="{FF2B5EF4-FFF2-40B4-BE49-F238E27FC236}">
                <a16:creationId xmlns:a16="http://schemas.microsoft.com/office/drawing/2014/main" id="{4E3DAE96-52F0-8EA7-457F-06B75AB36329}"/>
              </a:ext>
            </a:extLst>
          </p:cNvPr>
          <p:cNvSpPr txBox="1"/>
          <p:nvPr/>
        </p:nvSpPr>
        <p:spPr>
          <a:xfrm>
            <a:off x="944826" y="3549044"/>
            <a:ext cx="4090639"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チーム花壇プロジェクト</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6518D75-4609-9561-3ACD-5007374A502E}"/>
              </a:ext>
            </a:extLst>
          </p:cNvPr>
          <p:cNvSpPr txBox="1"/>
          <p:nvPr/>
        </p:nvSpPr>
        <p:spPr>
          <a:xfrm>
            <a:off x="4654329" y="313586"/>
            <a:ext cx="3122342"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チームまちやキャンパス</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9AF08FBA-569B-A3F9-B7E8-D13BCB24B511}"/>
              </a:ext>
            </a:extLst>
          </p:cNvPr>
          <p:cNvSpPr txBox="1"/>
          <p:nvPr/>
        </p:nvSpPr>
        <p:spPr>
          <a:xfrm>
            <a:off x="8123637" y="332863"/>
            <a:ext cx="4417131"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チームおれんじサロンひと・まち</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DD030370-517C-DD27-6BDB-098D3ACFCD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17524" y="4989759"/>
            <a:ext cx="2036806" cy="1527605"/>
          </a:xfrm>
          <a:prstGeom prst="rect">
            <a:avLst/>
          </a:prstGeom>
          <a:ln>
            <a:noFill/>
          </a:ln>
          <a:effectLst>
            <a:softEdge rad="112500"/>
          </a:effectLst>
        </p:spPr>
      </p:pic>
      <p:sp>
        <p:nvSpPr>
          <p:cNvPr id="20" name="テキスト ボックス 19">
            <a:extLst>
              <a:ext uri="{FF2B5EF4-FFF2-40B4-BE49-F238E27FC236}">
                <a16:creationId xmlns:a16="http://schemas.microsoft.com/office/drawing/2014/main" id="{0C9E309A-3AC8-315D-68D1-716CCFA1BBBD}"/>
              </a:ext>
            </a:extLst>
          </p:cNvPr>
          <p:cNvSpPr txBox="1"/>
          <p:nvPr/>
        </p:nvSpPr>
        <p:spPr>
          <a:xfrm>
            <a:off x="6370366" y="3482682"/>
            <a:ext cx="3310674"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チーム</a:t>
            </a:r>
            <a:r>
              <a:rPr kumimoji="1" lang="en-US" altLang="ja-JP" sz="2400" dirty="0">
                <a:latin typeface="Meiryo UI" panose="020B0604030504040204" pitchFamily="50" charset="-128"/>
                <a:ea typeface="Meiryo UI" panose="020B0604030504040204" pitchFamily="50" charset="-128"/>
              </a:rPr>
              <a:t>FC</a:t>
            </a:r>
            <a:r>
              <a:rPr kumimoji="1" lang="ja-JP" altLang="en-US" sz="2400" dirty="0">
                <a:latin typeface="Meiryo UI" panose="020B0604030504040204" pitchFamily="50" charset="-128"/>
                <a:ea typeface="Meiryo UI" panose="020B0604030504040204" pitchFamily="50" charset="-128"/>
              </a:rPr>
              <a:t>いわくら</a:t>
            </a:r>
            <a:r>
              <a:rPr kumimoji="1" lang="en-US" altLang="ja-JP"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323B9E6D-8D39-B180-9DB0-7FCEDC8448F8}"/>
              </a:ext>
            </a:extLst>
          </p:cNvPr>
          <p:cNvSpPr>
            <a:spLocks noGrp="1"/>
          </p:cNvSpPr>
          <p:nvPr>
            <p:ph type="sldNum" sz="quarter" idx="12"/>
          </p:nvPr>
        </p:nvSpPr>
        <p:spPr>
          <a:xfrm>
            <a:off x="8917524" y="6356350"/>
            <a:ext cx="2743200" cy="365125"/>
          </a:xfrm>
        </p:spPr>
        <p:txBody>
          <a:bodyPr/>
          <a:lstStyle/>
          <a:p>
            <a:fld id="{7BCE676F-4151-4FB9-8059-CF37FC457274}" type="slidenum">
              <a:rPr kumimoji="1" lang="ja-JP" altLang="en-US" smtClean="0"/>
              <a:t>12</a:t>
            </a:fld>
            <a:endParaRPr kumimoji="1" lang="ja-JP" altLang="en-US" dirty="0"/>
          </a:p>
        </p:txBody>
      </p:sp>
    </p:spTree>
    <p:extLst>
      <p:ext uri="{BB962C8B-B14F-4D97-AF65-F5344CB8AC3E}">
        <p14:creationId xmlns:p14="http://schemas.microsoft.com/office/powerpoint/2010/main" val="62383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8CD9A9F-0011-449E-8873-463CD8E9C5C8}"/>
              </a:ext>
            </a:extLst>
          </p:cNvPr>
          <p:cNvSpPr txBox="1"/>
          <p:nvPr/>
        </p:nvSpPr>
        <p:spPr>
          <a:xfrm>
            <a:off x="874482" y="4773461"/>
            <a:ext cx="10713791" cy="1631216"/>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ひとりの認知症当事者がコロナの日々、家に閉じこもりがちだった。そこに近所の顔馴染みの人や福祉関係者が集まり語り合い、できることから始めようとその当事者安達春雄さんの自宅ガレージを開放した。</a:t>
            </a:r>
          </a:p>
          <a:p>
            <a:r>
              <a:rPr kumimoji="1" lang="ja-JP" altLang="en-US" sz="2000" dirty="0">
                <a:latin typeface="Meiryo UI" panose="020B0604030504040204" pitchFamily="50" charset="-128"/>
                <a:ea typeface="Meiryo UI" panose="020B0604030504040204" pitchFamily="50" charset="-128"/>
              </a:rPr>
              <a:t>そこから小さいが確かな様々な地域活動がつながる。</a:t>
            </a:r>
          </a:p>
          <a:p>
            <a:r>
              <a:rPr kumimoji="1" lang="ja-JP" altLang="en-US" sz="2000" dirty="0">
                <a:latin typeface="Meiryo UI" panose="020B0604030504040204" pitchFamily="50" charset="-128"/>
                <a:ea typeface="Meiryo UI" panose="020B0604030504040204" pitchFamily="50" charset="-128"/>
              </a:rPr>
              <a:t>たったひとりの認知症の当事者の思いから生まれた小さな取り組みが、点が面となり、そして最も確かな認知症ともに生きるまちに育った。</a:t>
            </a:r>
          </a:p>
        </p:txBody>
      </p:sp>
      <p:sp>
        <p:nvSpPr>
          <p:cNvPr id="7" name="タイトル 1">
            <a:extLst>
              <a:ext uri="{FF2B5EF4-FFF2-40B4-BE49-F238E27FC236}">
                <a16:creationId xmlns:a16="http://schemas.microsoft.com/office/drawing/2014/main" id="{F9731D20-78F1-4792-BC20-99F3AD398B15}"/>
              </a:ext>
            </a:extLst>
          </p:cNvPr>
          <p:cNvSpPr txBox="1">
            <a:spLocks/>
          </p:cNvSpPr>
          <p:nvPr/>
        </p:nvSpPr>
        <p:spPr>
          <a:xfrm>
            <a:off x="549481" y="41485"/>
            <a:ext cx="79782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2" name="図 1">
            <a:extLst>
              <a:ext uri="{FF2B5EF4-FFF2-40B4-BE49-F238E27FC236}">
                <a16:creationId xmlns:a16="http://schemas.microsoft.com/office/drawing/2014/main" id="{659EF563-3595-415C-990A-56934B4E2693}"/>
              </a:ext>
            </a:extLst>
          </p:cNvPr>
          <p:cNvPicPr>
            <a:picLocks noChangeAspect="1"/>
          </p:cNvPicPr>
          <p:nvPr/>
        </p:nvPicPr>
        <p:blipFill rotWithShape="1">
          <a:blip r:embed="rId3"/>
          <a:srcRect l="4966" r="6937" b="9124"/>
          <a:stretch/>
        </p:blipFill>
        <p:spPr>
          <a:xfrm>
            <a:off x="3329150" y="453324"/>
            <a:ext cx="5804453" cy="3471906"/>
          </a:xfrm>
          <a:prstGeom prst="rect">
            <a:avLst/>
          </a:prstGeom>
        </p:spPr>
      </p:pic>
      <p:sp>
        <p:nvSpPr>
          <p:cNvPr id="3" name="正方形/長方形 2">
            <a:extLst>
              <a:ext uri="{FF2B5EF4-FFF2-40B4-BE49-F238E27FC236}">
                <a16:creationId xmlns:a16="http://schemas.microsoft.com/office/drawing/2014/main" id="{AFAC4328-6E39-4105-861B-824F8CAD5856}"/>
              </a:ext>
            </a:extLst>
          </p:cNvPr>
          <p:cNvSpPr/>
          <p:nvPr/>
        </p:nvSpPr>
        <p:spPr>
          <a:xfrm>
            <a:off x="4538628" y="3921570"/>
            <a:ext cx="3571812" cy="830997"/>
          </a:xfrm>
          <a:prstGeom prst="rect">
            <a:avLst/>
          </a:prstGeom>
          <a:noFill/>
        </p:spPr>
        <p:txBody>
          <a:bodyPr wrap="none" lIns="91440" tIns="45720" rIns="91440" bIns="45720">
            <a:spAutoFit/>
          </a:bodyPr>
          <a:lstStyle/>
          <a:p>
            <a:pPr algn="ctr"/>
            <a:r>
              <a:rPr lang="ja-JP" altLang="en-US" sz="4800" b="1" dirty="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rPr>
              <a:t>チーム上京！</a:t>
            </a:r>
            <a:endParaRPr lang="ja-JP" altLang="en-US" sz="4800" b="1" cap="none" spc="0" dirty="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ED18AF59-9F15-2725-685A-503FE4BCE3B0}"/>
              </a:ext>
            </a:extLst>
          </p:cNvPr>
          <p:cNvSpPr>
            <a:spLocks noGrp="1"/>
          </p:cNvSpPr>
          <p:nvPr>
            <p:ph type="sldNum" sz="quarter" idx="12"/>
          </p:nvPr>
        </p:nvSpPr>
        <p:spPr/>
        <p:txBody>
          <a:bodyPr/>
          <a:lstStyle/>
          <a:p>
            <a:fld id="{7BCE676F-4151-4FB9-8059-CF37FC457274}" type="slidenum">
              <a:rPr kumimoji="1" lang="ja-JP" altLang="en-US" smtClean="0"/>
              <a:t>13</a:t>
            </a:fld>
            <a:endParaRPr kumimoji="1" lang="ja-JP" altLang="en-US"/>
          </a:p>
        </p:txBody>
      </p:sp>
    </p:spTree>
    <p:extLst>
      <p:ext uri="{BB962C8B-B14F-4D97-AF65-F5344CB8AC3E}">
        <p14:creationId xmlns:p14="http://schemas.microsoft.com/office/powerpoint/2010/main" val="405218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489191EE-B21D-40F3-BFA3-ED12B256D9F6}"/>
              </a:ext>
            </a:extLst>
          </p:cNvPr>
          <p:cNvSpPr>
            <a:spLocks noGrp="1"/>
          </p:cNvSpPr>
          <p:nvPr>
            <p:ph type="title"/>
          </p:nvPr>
        </p:nvSpPr>
        <p:spPr>
          <a:xfrm>
            <a:off x="801177" y="583613"/>
            <a:ext cx="10656876" cy="972651"/>
          </a:xfrm>
          <a:noFill/>
          <a:ln w="57150">
            <a:noFill/>
          </a:ln>
        </p:spPr>
        <p:txBody>
          <a:bodyPr anchor="t">
            <a:normAutofit/>
          </a:bodyPr>
          <a:lstStyle/>
          <a:p>
            <a:pPr>
              <a:lnSpc>
                <a:spcPts val="4500"/>
              </a:lnSpc>
            </a:pPr>
            <a:r>
              <a:rPr lang="ja-JP" altLang="en-US" sz="3600" b="1" dirty="0">
                <a:solidFill>
                  <a:srgbClr val="002060"/>
                </a:solidFill>
                <a:latin typeface="Meiryo UI" panose="020B0604030504040204" pitchFamily="50" charset="-128"/>
                <a:ea typeface="Meiryo UI" panose="020B0604030504040204" pitchFamily="50" charset="-128"/>
              </a:rPr>
              <a:t>認知症サポーター活動促進事業に興味のある方は・・・</a:t>
            </a:r>
          </a:p>
        </p:txBody>
      </p:sp>
      <p:sp>
        <p:nvSpPr>
          <p:cNvPr id="6" name="スライド番号プレースホルダー 5">
            <a:extLst>
              <a:ext uri="{FF2B5EF4-FFF2-40B4-BE49-F238E27FC236}">
                <a16:creationId xmlns:a16="http://schemas.microsoft.com/office/drawing/2014/main" id="{333B275B-1DA1-0184-9B6B-0E7FA288E777}"/>
              </a:ext>
            </a:extLst>
          </p:cNvPr>
          <p:cNvSpPr>
            <a:spLocks noGrp="1"/>
          </p:cNvSpPr>
          <p:nvPr>
            <p:ph type="sldNum" sz="quarter" idx="12"/>
          </p:nvPr>
        </p:nvSpPr>
        <p:spPr/>
        <p:txBody>
          <a:bodyPr/>
          <a:lstStyle/>
          <a:p>
            <a:fld id="{7BCE676F-4151-4FB9-8059-CF37FC457274}" type="slidenum">
              <a:rPr kumimoji="1" lang="ja-JP" altLang="en-US" smtClean="0"/>
              <a:t>14</a:t>
            </a:fld>
            <a:endParaRPr kumimoji="1" lang="ja-JP" altLang="en-US"/>
          </a:p>
        </p:txBody>
      </p:sp>
      <p:pic>
        <p:nvPicPr>
          <p:cNvPr id="4" name="図 3">
            <a:extLst>
              <a:ext uri="{FF2B5EF4-FFF2-40B4-BE49-F238E27FC236}">
                <a16:creationId xmlns:a16="http://schemas.microsoft.com/office/drawing/2014/main" id="{19884228-9C19-2247-9DF7-86A0B9A88051}"/>
              </a:ext>
            </a:extLst>
          </p:cNvPr>
          <p:cNvPicPr>
            <a:picLocks noChangeAspect="1"/>
          </p:cNvPicPr>
          <p:nvPr/>
        </p:nvPicPr>
        <p:blipFill rotWithShape="1">
          <a:blip r:embed="rId3"/>
          <a:srcRect l="35116" t="15193" r="35797" b="11829"/>
          <a:stretch/>
        </p:blipFill>
        <p:spPr>
          <a:xfrm>
            <a:off x="7394260" y="1459555"/>
            <a:ext cx="3533293" cy="4814832"/>
          </a:xfrm>
          <a:prstGeom prst="rect">
            <a:avLst/>
          </a:prstGeom>
        </p:spPr>
      </p:pic>
      <p:sp>
        <p:nvSpPr>
          <p:cNvPr id="8" name="矢印: 右 7">
            <a:extLst>
              <a:ext uri="{FF2B5EF4-FFF2-40B4-BE49-F238E27FC236}">
                <a16:creationId xmlns:a16="http://schemas.microsoft.com/office/drawing/2014/main" id="{6BE7AC7E-7766-35B8-D802-F9573A9BCA53}"/>
              </a:ext>
            </a:extLst>
          </p:cNvPr>
          <p:cNvSpPr/>
          <p:nvPr/>
        </p:nvSpPr>
        <p:spPr>
          <a:xfrm>
            <a:off x="5071878" y="4285941"/>
            <a:ext cx="1835418" cy="831428"/>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66CE999-3C05-01F7-757D-ABF49C47D8A3}"/>
              </a:ext>
            </a:extLst>
          </p:cNvPr>
          <p:cNvPicPr>
            <a:picLocks noChangeAspect="1"/>
          </p:cNvPicPr>
          <p:nvPr/>
        </p:nvPicPr>
        <p:blipFill rotWithShape="1">
          <a:blip r:embed="rId4">
            <a:extLst>
              <a:ext uri="{28A0092B-C50C-407E-A947-70E740481C1C}">
                <a14:useLocalDpi xmlns:a14="http://schemas.microsoft.com/office/drawing/2010/main" val="0"/>
              </a:ext>
            </a:extLst>
          </a:blip>
          <a:srcRect t="1" b="45909"/>
          <a:stretch/>
        </p:blipFill>
        <p:spPr>
          <a:xfrm flipH="1">
            <a:off x="2705960" y="4144902"/>
            <a:ext cx="1835418" cy="1944934"/>
          </a:xfrm>
          <a:prstGeom prst="rect">
            <a:avLst/>
          </a:prstGeom>
        </p:spPr>
      </p:pic>
      <p:grpSp>
        <p:nvGrpSpPr>
          <p:cNvPr id="11" name="グループ化 10">
            <a:extLst>
              <a:ext uri="{FF2B5EF4-FFF2-40B4-BE49-F238E27FC236}">
                <a16:creationId xmlns:a16="http://schemas.microsoft.com/office/drawing/2014/main" id="{5BAC4A37-021A-2317-BEA8-55AD442D2CAF}"/>
              </a:ext>
            </a:extLst>
          </p:cNvPr>
          <p:cNvGrpSpPr/>
          <p:nvPr/>
        </p:nvGrpSpPr>
        <p:grpSpPr>
          <a:xfrm>
            <a:off x="978598" y="1750279"/>
            <a:ext cx="5654214" cy="1702325"/>
            <a:chOff x="801177" y="2328421"/>
            <a:chExt cx="5654214" cy="1702325"/>
          </a:xfrm>
        </p:grpSpPr>
        <p:sp>
          <p:nvSpPr>
            <p:cNvPr id="9" name="吹き出し: 角を丸めた四角形 8">
              <a:extLst>
                <a:ext uri="{FF2B5EF4-FFF2-40B4-BE49-F238E27FC236}">
                  <a16:creationId xmlns:a16="http://schemas.microsoft.com/office/drawing/2014/main" id="{A979406B-414D-D78D-AB5B-BF9F1884FCEF}"/>
                </a:ext>
              </a:extLst>
            </p:cNvPr>
            <p:cNvSpPr/>
            <p:nvPr/>
          </p:nvSpPr>
          <p:spPr>
            <a:xfrm>
              <a:off x="801177" y="2328421"/>
              <a:ext cx="5654214" cy="1702325"/>
            </a:xfrm>
            <a:prstGeom prst="wedgeRoundRectCallout">
              <a:avLst>
                <a:gd name="adj1" fmla="val -11692"/>
                <a:gd name="adj2" fmla="val 77897"/>
                <a:gd name="adj3" fmla="val 16667"/>
              </a:avLst>
            </a:prstGeom>
            <a:solidFill>
              <a:schemeClr val="bg1"/>
            </a:solid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8340D90-1E1D-95DC-DF69-459161E794C0}"/>
                </a:ext>
              </a:extLst>
            </p:cNvPr>
            <p:cNvSpPr txBox="1"/>
            <p:nvPr/>
          </p:nvSpPr>
          <p:spPr>
            <a:xfrm>
              <a:off x="981062" y="2532258"/>
              <a:ext cx="5294443" cy="1294650"/>
            </a:xfrm>
            <a:prstGeom prst="rect">
              <a:avLst/>
            </a:prstGeom>
            <a:noFill/>
          </p:spPr>
          <p:txBody>
            <a:bodyPr wrap="square" rtlCol="0">
              <a:spAutoFit/>
            </a:bodyPr>
            <a:lstStyle/>
            <a:p>
              <a:pPr>
                <a:lnSpc>
                  <a:spcPct val="150000"/>
                </a:lnSpc>
              </a:pPr>
              <a:r>
                <a:rPr lang="ja-JP" altLang="en-US" sz="2800" dirty="0">
                  <a:latin typeface="Meiryo UI" panose="020B0604030504040204" pitchFamily="50" charset="-128"/>
                  <a:ea typeface="Meiryo UI" panose="020B0604030504040204" pitchFamily="50" charset="-128"/>
                </a:rPr>
                <a:t>長寿すこやかセンターホームページで</a:t>
              </a:r>
              <a:endParaRPr lang="en-US" altLang="ja-JP" sz="2800" dirty="0">
                <a:latin typeface="Meiryo UI" panose="020B0604030504040204" pitchFamily="50" charset="-128"/>
                <a:ea typeface="Meiryo UI" panose="020B0604030504040204" pitchFamily="50" charset="-128"/>
              </a:endParaRPr>
            </a:p>
            <a:p>
              <a:pPr>
                <a:lnSpc>
                  <a:spcPct val="150000"/>
                </a:lnSpc>
              </a:pPr>
              <a:r>
                <a:rPr lang="ja-JP" altLang="en-US" sz="2800" dirty="0">
                  <a:latin typeface="Meiryo UI" panose="020B0604030504040204" pitchFamily="50" charset="-128"/>
                  <a:ea typeface="Meiryo UI" panose="020B0604030504040204" pitchFamily="50" charset="-128"/>
                </a:rPr>
                <a:t>ご覧いただけます！</a:t>
              </a:r>
              <a:endParaRPr lang="en-US" altLang="ja-JP" sz="28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79231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37896" y="1239272"/>
            <a:ext cx="6472704" cy="787545"/>
          </a:xfrm>
        </p:spPr>
        <p:txBody>
          <a:bodyPr>
            <a:normAutofit/>
          </a:bodyPr>
          <a:lstStyle/>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２ 認知症とともに</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39D95ED-A1FF-CA70-13C2-751BAA1784A5}"/>
              </a:ext>
            </a:extLst>
          </p:cNvPr>
          <p:cNvSpPr>
            <a:spLocks noGrp="1"/>
          </p:cNvSpPr>
          <p:nvPr>
            <p:ph type="sldNum" sz="quarter" idx="12"/>
          </p:nvPr>
        </p:nvSpPr>
        <p:spPr/>
        <p:txBody>
          <a:bodyPr/>
          <a:lstStyle/>
          <a:p>
            <a:fld id="{7BCE676F-4151-4FB9-8059-CF37FC457274}" type="slidenum">
              <a:rPr kumimoji="1" lang="ja-JP" altLang="en-US" smtClean="0"/>
              <a:t>15</a:t>
            </a:fld>
            <a:endParaRPr kumimoji="1" lang="ja-JP" altLang="en-US"/>
          </a:p>
        </p:txBody>
      </p:sp>
      <p:pic>
        <p:nvPicPr>
          <p:cNvPr id="9" name="図 8">
            <a:extLst>
              <a:ext uri="{FF2B5EF4-FFF2-40B4-BE49-F238E27FC236}">
                <a16:creationId xmlns:a16="http://schemas.microsoft.com/office/drawing/2014/main" id="{4B3EF971-C9A7-01F0-2E0B-A3CED3122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220" y="2664724"/>
            <a:ext cx="4074425" cy="3055819"/>
          </a:xfrm>
          <a:prstGeom prst="rect">
            <a:avLst/>
          </a:prstGeom>
        </p:spPr>
      </p:pic>
    </p:spTree>
    <p:extLst>
      <p:ext uri="{BB962C8B-B14F-4D97-AF65-F5344CB8AC3E}">
        <p14:creationId xmlns:p14="http://schemas.microsoft.com/office/powerpoint/2010/main" val="237234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9A83A-131F-B0C8-38BB-C6660ED7A6B4}"/>
              </a:ext>
            </a:extLst>
          </p:cNvPr>
          <p:cNvSpPr>
            <a:spLocks noGrp="1"/>
          </p:cNvSpPr>
          <p:nvPr>
            <p:ph type="title"/>
          </p:nvPr>
        </p:nvSpPr>
        <p:spPr>
          <a:xfrm>
            <a:off x="838200" y="438930"/>
            <a:ext cx="10515600" cy="1325563"/>
          </a:xfrm>
        </p:spPr>
        <p:txBody>
          <a:bodyPr/>
          <a:lstStyle/>
          <a:p>
            <a:r>
              <a:rPr lang="ja-JP" altLang="en-US" b="1" dirty="0">
                <a:solidFill>
                  <a:srgbClr val="002060"/>
                </a:solidFill>
                <a:latin typeface="Meiryo UI" panose="020B0604030504040204" pitchFamily="50" charset="-128"/>
                <a:ea typeface="Meiryo UI" panose="020B0604030504040204" pitchFamily="50" charset="-128"/>
              </a:rPr>
              <a:t>　</a:t>
            </a:r>
            <a:r>
              <a:rPr kumimoji="1" lang="ja-JP" altLang="en-US" b="1" dirty="0">
                <a:solidFill>
                  <a:srgbClr val="002060"/>
                </a:solidFill>
                <a:latin typeface="Meiryo UI" panose="020B0604030504040204" pitchFamily="50" charset="-128"/>
                <a:ea typeface="Meiryo UI" panose="020B0604030504040204" pitchFamily="50" charset="-128"/>
              </a:rPr>
              <a:t>　</a:t>
            </a:r>
            <a:r>
              <a:rPr lang="ja-JP" altLang="en-US" b="1" dirty="0">
                <a:solidFill>
                  <a:srgbClr val="002060"/>
                </a:solidFill>
                <a:latin typeface="Meiryo UI" panose="020B0604030504040204" pitchFamily="50" charset="-128"/>
                <a:ea typeface="Meiryo UI" panose="020B0604030504040204" pitchFamily="50" charset="-128"/>
              </a:rPr>
              <a:t>当事者から認知症サポーターの皆さんへ</a:t>
            </a:r>
            <a:endParaRPr kumimoji="1" lang="ja-JP" altLang="en-US" b="1" dirty="0">
              <a:solidFill>
                <a:srgbClr val="00206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390DAD8F-79C2-D2B4-D192-5585285553A8}"/>
              </a:ext>
            </a:extLst>
          </p:cNvPr>
          <p:cNvSpPr>
            <a:spLocks noGrp="1"/>
          </p:cNvSpPr>
          <p:nvPr>
            <p:ph idx="1"/>
          </p:nvPr>
        </p:nvSpPr>
        <p:spPr>
          <a:xfrm>
            <a:off x="1001973" y="1955562"/>
            <a:ext cx="10515600" cy="4400788"/>
          </a:xfrm>
        </p:spPr>
        <p:txBody>
          <a:bodyPr>
            <a:normAutofit fontScale="40000" lnSpcReduction="20000"/>
          </a:bodyPr>
          <a:lstStyle/>
          <a:p>
            <a:pPr marL="0" indent="0">
              <a:lnSpc>
                <a:spcPct val="150000"/>
              </a:lnSpc>
              <a:buNone/>
            </a:pPr>
            <a:r>
              <a:rPr kumimoji="1" lang="ja-JP" altLang="en-US" sz="4000" dirty="0">
                <a:latin typeface="Meiryo UI" panose="020B0604030504040204" pitchFamily="50" charset="-128"/>
                <a:ea typeface="Meiryo UI" panose="020B0604030504040204" pitchFamily="50" charset="-128"/>
              </a:rPr>
              <a:t>　</a:t>
            </a:r>
            <a:r>
              <a:rPr kumimoji="1" lang="ja-JP" altLang="en-US" sz="11000" dirty="0">
                <a:latin typeface="Meiryo UI" panose="020B0604030504040204" pitchFamily="50" charset="-128"/>
                <a:ea typeface="Meiryo UI" panose="020B0604030504040204" pitchFamily="50" charset="-128"/>
              </a:rPr>
              <a:t>➡　</a:t>
            </a:r>
            <a:r>
              <a:rPr kumimoji="1" lang="ja-JP" altLang="en-US" sz="11000" b="1" dirty="0">
                <a:latin typeface="Meiryo UI" panose="020B0604030504040204" pitchFamily="50" charset="-128"/>
                <a:ea typeface="Meiryo UI" panose="020B0604030504040204" pitchFamily="50" charset="-128"/>
              </a:rPr>
              <a:t>動画視聴</a:t>
            </a:r>
            <a:endParaRPr kumimoji="1" lang="en-US" altLang="ja-JP" sz="11000" b="1" dirty="0">
              <a:latin typeface="Meiryo UI" panose="020B0604030504040204" pitchFamily="50" charset="-128"/>
              <a:ea typeface="Meiryo UI" panose="020B0604030504040204" pitchFamily="50" charset="-128"/>
            </a:endParaRPr>
          </a:p>
          <a:p>
            <a:pPr marL="0" indent="0">
              <a:lnSpc>
                <a:spcPct val="150000"/>
              </a:lnSpc>
              <a:buNone/>
            </a:pPr>
            <a:r>
              <a:rPr kumimoji="1" lang="ja-JP" altLang="en-US" sz="4000" dirty="0">
                <a:latin typeface="Meiryo UI" panose="020B0604030504040204" pitchFamily="50" charset="-128"/>
                <a:ea typeface="Meiryo UI" panose="020B0604030504040204" pitchFamily="50" charset="-128"/>
              </a:rPr>
              <a:t>　</a:t>
            </a:r>
            <a:endParaRPr kumimoji="1" lang="en-US" altLang="ja-JP" sz="4000" dirty="0">
              <a:latin typeface="Meiryo UI" panose="020B0604030504040204" pitchFamily="50" charset="-128"/>
              <a:ea typeface="Meiryo UI" panose="020B0604030504040204" pitchFamily="50" charset="-128"/>
            </a:endParaRPr>
          </a:p>
          <a:p>
            <a:pPr marL="0" indent="0">
              <a:lnSpc>
                <a:spcPct val="150000"/>
              </a:lnSpc>
              <a:buNone/>
            </a:pPr>
            <a:endParaRPr lang="en-US" altLang="ja-JP" sz="4000" dirty="0">
              <a:latin typeface="Meiryo UI" panose="020B0604030504040204" pitchFamily="50" charset="-128"/>
              <a:ea typeface="Meiryo UI" panose="020B0604030504040204" pitchFamily="50" charset="-128"/>
            </a:endParaRPr>
          </a:p>
          <a:p>
            <a:pPr marL="0" indent="0">
              <a:lnSpc>
                <a:spcPct val="150000"/>
              </a:lnSpc>
              <a:buNone/>
            </a:pPr>
            <a:r>
              <a:rPr lang="ja-JP" altLang="en-US" sz="3600" dirty="0">
                <a:latin typeface="Meiryo UI" panose="020B0604030504040204" pitchFamily="50" charset="-128"/>
                <a:ea typeface="Meiryo UI" panose="020B0604030504040204" pitchFamily="50" charset="-128"/>
              </a:rPr>
              <a:t>　　　　</a:t>
            </a:r>
            <a:endParaRPr lang="en-US" altLang="ja-JP" sz="3600" dirty="0">
              <a:latin typeface="Meiryo UI" panose="020B0604030504040204" pitchFamily="50" charset="-128"/>
              <a:ea typeface="Meiryo UI" panose="020B0604030504040204" pitchFamily="50" charset="-128"/>
            </a:endParaRPr>
          </a:p>
          <a:p>
            <a:pPr marL="0" indent="0">
              <a:lnSpc>
                <a:spcPct val="150000"/>
              </a:lnSpc>
              <a:buNone/>
            </a:pPr>
            <a:r>
              <a:rPr lang="ja-JP" altLang="en-US" sz="3600" dirty="0">
                <a:latin typeface="Meiryo UI" panose="020B0604030504040204" pitchFamily="50" charset="-128"/>
                <a:ea typeface="Meiryo UI" panose="020B0604030504040204" pitchFamily="50" charset="-128"/>
              </a:rPr>
              <a:t>　　　　　</a:t>
            </a:r>
            <a:endParaRPr lang="en-US" altLang="ja-JP" sz="3600" dirty="0">
              <a:latin typeface="Meiryo UI" panose="020B0604030504040204" pitchFamily="50" charset="-128"/>
              <a:ea typeface="Meiryo UI" panose="020B0604030504040204" pitchFamily="50" charset="-128"/>
            </a:endParaRPr>
          </a:p>
          <a:p>
            <a:pPr marL="0" indent="0">
              <a:lnSpc>
                <a:spcPct val="150000"/>
              </a:lnSpc>
              <a:buNone/>
            </a:pPr>
            <a:endParaRPr lang="en-US" altLang="ja-JP" sz="3600" dirty="0">
              <a:latin typeface="Meiryo UI" panose="020B0604030504040204" pitchFamily="50" charset="-128"/>
              <a:ea typeface="Meiryo UI" panose="020B0604030504040204" pitchFamily="50" charset="-128"/>
            </a:endParaRPr>
          </a:p>
          <a:p>
            <a:pPr marL="0" indent="0" algn="ctr">
              <a:lnSpc>
                <a:spcPct val="150000"/>
              </a:lnSpc>
              <a:buNone/>
            </a:pPr>
            <a:r>
              <a:rPr lang="ja-JP" altLang="en-US" sz="4600" dirty="0">
                <a:latin typeface="Meiryo UI" panose="020B0604030504040204" pitchFamily="50" charset="-128"/>
                <a:ea typeface="Meiryo UI" panose="020B0604030504040204" pitchFamily="50" charset="-128"/>
              </a:rPr>
              <a:t>　</a:t>
            </a:r>
            <a:r>
              <a:rPr lang="ja-JP" altLang="en-US" sz="8400" dirty="0">
                <a:latin typeface="Meiryo UI" panose="020B0604030504040204" pitchFamily="50" charset="-128"/>
                <a:ea typeface="Meiryo UI" panose="020B0604030504040204" pitchFamily="50" charset="-128"/>
              </a:rPr>
              <a:t>　</a:t>
            </a:r>
            <a:r>
              <a:rPr lang="ja-JP" altLang="en-US" sz="8400" b="1" dirty="0">
                <a:latin typeface="Meiryo UI" panose="020B0604030504040204" pitchFamily="50" charset="-128"/>
                <a:ea typeface="Meiryo UI" panose="020B0604030504040204" pitchFamily="50" charset="-128"/>
              </a:rPr>
              <a:t>～　認知症の人からの</a:t>
            </a:r>
            <a:r>
              <a:rPr kumimoji="1" lang="ja-JP" altLang="en-US" sz="8400" b="1" dirty="0">
                <a:latin typeface="Meiryo UI" panose="020B0604030504040204" pitchFamily="50" charset="-128"/>
                <a:ea typeface="Meiryo UI" panose="020B0604030504040204" pitchFamily="50" charset="-128"/>
              </a:rPr>
              <a:t>メッセージ動画より～</a:t>
            </a:r>
            <a:endParaRPr kumimoji="1" lang="en-US" altLang="ja-JP" sz="8400" b="1" dirty="0">
              <a:latin typeface="Meiryo UI" panose="020B0604030504040204" pitchFamily="50" charset="-128"/>
              <a:ea typeface="Meiryo UI" panose="020B0604030504040204" pitchFamily="50" charset="-128"/>
            </a:endParaRPr>
          </a:p>
          <a:p>
            <a:pPr marL="0" indent="0" algn="ctr">
              <a:lnSpc>
                <a:spcPct val="100000"/>
              </a:lnSpc>
              <a:buNone/>
            </a:pPr>
            <a:r>
              <a:rPr lang="ja-JP" altLang="en-US" sz="4600" dirty="0">
                <a:latin typeface="Meiryo UI" panose="020B0604030504040204" pitchFamily="50" charset="-128"/>
                <a:ea typeface="Meiryo UI" panose="020B0604030504040204" pitchFamily="50" charset="-128"/>
              </a:rPr>
              <a:t>　　    　</a:t>
            </a:r>
            <a:endParaRPr kumimoji="1" lang="en-US" altLang="ja-JP" sz="4600" dirty="0">
              <a:latin typeface="Meiryo UI" panose="020B0604030504040204" pitchFamily="50" charset="-128"/>
              <a:ea typeface="Meiryo UI" panose="020B0604030504040204" pitchFamily="50" charset="-128"/>
            </a:endParaRPr>
          </a:p>
          <a:p>
            <a:pPr marL="0" indent="0">
              <a:buNone/>
            </a:pPr>
            <a:endParaRPr kumimoji="1" lang="ja-JP" altLang="en-US" dirty="0"/>
          </a:p>
        </p:txBody>
      </p:sp>
      <p:sp>
        <p:nvSpPr>
          <p:cNvPr id="6" name="スライド番号プレースホルダー 5">
            <a:extLst>
              <a:ext uri="{FF2B5EF4-FFF2-40B4-BE49-F238E27FC236}">
                <a16:creationId xmlns:a16="http://schemas.microsoft.com/office/drawing/2014/main" id="{48DDDBB8-8BD6-063D-CF4E-186A03DFAD0D}"/>
              </a:ext>
            </a:extLst>
          </p:cNvPr>
          <p:cNvSpPr>
            <a:spLocks noGrp="1"/>
          </p:cNvSpPr>
          <p:nvPr>
            <p:ph type="sldNum" sz="quarter" idx="12"/>
          </p:nvPr>
        </p:nvSpPr>
        <p:spPr/>
        <p:txBody>
          <a:bodyPr/>
          <a:lstStyle/>
          <a:p>
            <a:fld id="{7BCE676F-4151-4FB9-8059-CF37FC457274}" type="slidenum">
              <a:rPr kumimoji="1" lang="ja-JP" altLang="en-US" smtClean="0"/>
              <a:t>16</a:t>
            </a:fld>
            <a:endParaRPr kumimoji="1" lang="ja-JP" altLang="en-US"/>
          </a:p>
        </p:txBody>
      </p:sp>
      <p:pic>
        <p:nvPicPr>
          <p:cNvPr id="1026" name="Picture 2" descr="General Training Videos - Nexon Group">
            <a:extLst>
              <a:ext uri="{FF2B5EF4-FFF2-40B4-BE49-F238E27FC236}">
                <a16:creationId xmlns:a16="http://schemas.microsoft.com/office/drawing/2014/main" id="{18D3F013-C3FE-639B-AAAE-25C448547E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40" t="8996" r="10458" b="11380"/>
          <a:stretch/>
        </p:blipFill>
        <p:spPr bwMode="auto">
          <a:xfrm>
            <a:off x="4642757" y="2808849"/>
            <a:ext cx="2906486" cy="184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2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3285F7-55E0-4451-90BB-AAE5E134E9FE}"/>
              </a:ext>
            </a:extLst>
          </p:cNvPr>
          <p:cNvPicPr>
            <a:picLocks noChangeAspect="1"/>
          </p:cNvPicPr>
          <p:nvPr/>
        </p:nvPicPr>
        <p:blipFill>
          <a:blip r:embed="rId3"/>
          <a:stretch>
            <a:fillRect/>
          </a:stretch>
        </p:blipFill>
        <p:spPr>
          <a:xfrm>
            <a:off x="4833231" y="3908537"/>
            <a:ext cx="2367268" cy="1893815"/>
          </a:xfrm>
          <a:prstGeom prst="rect">
            <a:avLst/>
          </a:prstGeom>
        </p:spPr>
      </p:pic>
      <p:sp>
        <p:nvSpPr>
          <p:cNvPr id="3" name="コンテンツ プレースホルダー 2"/>
          <p:cNvSpPr>
            <a:spLocks noGrp="1"/>
          </p:cNvSpPr>
          <p:nvPr>
            <p:ph idx="1"/>
          </p:nvPr>
        </p:nvSpPr>
        <p:spPr>
          <a:xfrm>
            <a:off x="647824" y="2267019"/>
            <a:ext cx="11114332" cy="1357481"/>
          </a:xfrm>
        </p:spPr>
        <p:txBody>
          <a:bodyPr>
            <a:normAutofit/>
          </a:bodyPr>
          <a:lstStyle/>
          <a:p>
            <a:pPr marL="0" indent="0">
              <a:lnSpc>
                <a:spcPts val="1600"/>
              </a:lnSpc>
              <a:buNone/>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4000"/>
              </a:lnSpc>
              <a:spcBef>
                <a:spcPts val="0"/>
              </a:spcBef>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以前と比べて忘れっぽくなっていることや、以前の自分とは違ってきていることに、不安や恐怖、混乱を抱えておられます。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endParaRPr lang="en-US" altLang="ja-JP" sz="36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雲形吹き出し 14"/>
          <p:cNvSpPr/>
          <p:nvPr/>
        </p:nvSpPr>
        <p:spPr>
          <a:xfrm>
            <a:off x="569840" y="3915375"/>
            <a:ext cx="4380370" cy="1213687"/>
          </a:xfrm>
          <a:prstGeom prst="cloudCallout">
            <a:avLst>
              <a:gd name="adj1" fmla="val 42415"/>
              <a:gd name="adj2" fmla="val 31014"/>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757498" y="4129620"/>
            <a:ext cx="4352540" cy="850961"/>
          </a:xfrm>
          <a:prstGeom prst="wedgeRoundRectCallout">
            <a:avLst>
              <a:gd name="adj1" fmla="val 53521"/>
              <a:gd name="adj2" fmla="val 38105"/>
              <a:gd name="adj3" fmla="val 16667"/>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私は、これからどうなるんだろう</a:t>
            </a:r>
            <a:r>
              <a:rPr kumimoji="1" lang="en-US" altLang="ja-JP" sz="2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5979703" y="3152191"/>
            <a:ext cx="4440474" cy="1106157"/>
            <a:chOff x="1687132" y="2156346"/>
            <a:chExt cx="4440474" cy="1106157"/>
          </a:xfrm>
        </p:grpSpPr>
        <p:sp>
          <p:nvSpPr>
            <p:cNvPr id="11" name="雲形吹き出し 10"/>
            <p:cNvSpPr/>
            <p:nvPr/>
          </p:nvSpPr>
          <p:spPr>
            <a:xfrm>
              <a:off x="1687132" y="2156346"/>
              <a:ext cx="4440474" cy="1106157"/>
            </a:xfrm>
            <a:prstGeom prst="cloudCallout">
              <a:avLst>
                <a:gd name="adj1" fmla="val -35842"/>
                <a:gd name="adj2" fmla="val 55020"/>
              </a:avLst>
            </a:prstGeom>
            <a:solidFill>
              <a:srgbClr val="FFCCFF">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1687132" y="2341115"/>
              <a:ext cx="4440474" cy="748397"/>
            </a:xfrm>
            <a:prstGeom prst="wedgeRoundRectCallout">
              <a:avLst>
                <a:gd name="adj1" fmla="val -56217"/>
                <a:gd name="adj2" fmla="val 5712"/>
                <a:gd name="adj3" fmla="val 16667"/>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今までできていたことなのに</a:t>
              </a:r>
              <a:r>
                <a:rPr kumimoji="1" lang="en-US" altLang="ja-JP" sz="2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正方形/長方形 9"/>
          <p:cNvSpPr/>
          <p:nvPr/>
        </p:nvSpPr>
        <p:spPr>
          <a:xfrm>
            <a:off x="510102" y="5802352"/>
            <a:ext cx="11171795" cy="553998"/>
          </a:xfrm>
          <a:prstGeom prst="rect">
            <a:avLst/>
          </a:prstGeom>
        </p:spPr>
        <p:txBody>
          <a:bodyPr wrap="square">
            <a:spAutoFit/>
          </a:bodyPr>
          <a:lstStyle/>
          <a:p>
            <a:pPr algn="ctr"/>
            <a:r>
              <a:rPr lang="ja-JP" altLang="en-US" sz="3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認知症になったからといって決して何もできなくなるわけではない。</a:t>
            </a:r>
            <a:endParaRPr lang="en-US" altLang="ja-JP" sz="3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6803633" y="4402344"/>
            <a:ext cx="4581151" cy="1242634"/>
            <a:chOff x="6391649" y="2019869"/>
            <a:chExt cx="4581151" cy="1242634"/>
          </a:xfrm>
        </p:grpSpPr>
        <p:sp>
          <p:nvSpPr>
            <p:cNvPr id="12" name="雲形吹き出し 11"/>
            <p:cNvSpPr/>
            <p:nvPr/>
          </p:nvSpPr>
          <p:spPr>
            <a:xfrm>
              <a:off x="6391649" y="2019869"/>
              <a:ext cx="4581151" cy="1242634"/>
            </a:xfrm>
            <a:prstGeom prst="cloudCallout">
              <a:avLst>
                <a:gd name="adj1" fmla="val -47049"/>
                <a:gd name="adj2" fmla="val 32846"/>
              </a:avLst>
            </a:prstGeom>
            <a:solidFill>
              <a:srgbClr val="CCFFCC">
                <a:alpha val="1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6532326" y="2271626"/>
              <a:ext cx="4440474" cy="739120"/>
            </a:xfrm>
            <a:prstGeom prst="wedgeRoundRectCallout">
              <a:avLst>
                <a:gd name="adj1" fmla="val 54866"/>
                <a:gd name="adj2" fmla="val 10226"/>
                <a:gd name="adj3" fmla="val 16667"/>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何度も同じものを買ってしまう</a:t>
              </a:r>
            </a:p>
          </p:txBody>
        </p:sp>
      </p:grpSp>
      <p:sp>
        <p:nvSpPr>
          <p:cNvPr id="20" name="タイトル 1">
            <a:extLst>
              <a:ext uri="{FF2B5EF4-FFF2-40B4-BE49-F238E27FC236}">
                <a16:creationId xmlns:a16="http://schemas.microsoft.com/office/drawing/2014/main" id="{79A44AB9-059C-42F1-B914-29F8E5A52373}"/>
              </a:ext>
            </a:extLst>
          </p:cNvPr>
          <p:cNvSpPr txBox="1">
            <a:spLocks/>
          </p:cNvSpPr>
          <p:nvPr/>
        </p:nvSpPr>
        <p:spPr>
          <a:xfrm>
            <a:off x="757498" y="165300"/>
            <a:ext cx="121008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認知症の人の思い</a:t>
            </a:r>
          </a:p>
        </p:txBody>
      </p:sp>
      <p:sp>
        <p:nvSpPr>
          <p:cNvPr id="22" name="タイトル 1">
            <a:extLst>
              <a:ext uri="{FF2B5EF4-FFF2-40B4-BE49-F238E27FC236}">
                <a16:creationId xmlns:a16="http://schemas.microsoft.com/office/drawing/2014/main" id="{F2D70E86-B3F2-4479-AA46-CAA207EE61D6}"/>
              </a:ext>
            </a:extLst>
          </p:cNvPr>
          <p:cNvSpPr>
            <a:spLocks noGrp="1"/>
          </p:cNvSpPr>
          <p:nvPr>
            <p:ph type="title"/>
          </p:nvPr>
        </p:nvSpPr>
        <p:spPr>
          <a:xfrm>
            <a:off x="759738" y="1154916"/>
            <a:ext cx="10890504" cy="1325563"/>
          </a:xfrm>
        </p:spPr>
        <p:txBody>
          <a:bodyPr>
            <a:normAutofit/>
          </a:bodyPr>
          <a:lstStyle/>
          <a:p>
            <a:pPr algn="ct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認知症の人の心理・体験している世界</a:t>
            </a:r>
          </a:p>
        </p:txBody>
      </p:sp>
      <p:sp>
        <p:nvSpPr>
          <p:cNvPr id="23" name="正方形/長方形 22">
            <a:extLst>
              <a:ext uri="{FF2B5EF4-FFF2-40B4-BE49-F238E27FC236}">
                <a16:creationId xmlns:a16="http://schemas.microsoft.com/office/drawing/2014/main" id="{5B3B51E6-26AC-49EA-B15C-96E0FA7CD204}"/>
              </a:ext>
            </a:extLst>
          </p:cNvPr>
          <p:cNvSpPr/>
          <p:nvPr/>
        </p:nvSpPr>
        <p:spPr>
          <a:xfrm>
            <a:off x="1488023" y="1384104"/>
            <a:ext cx="9624907" cy="84124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A2A5E56-C6CA-8DFC-F7C6-A2AE7EE7BF3F}"/>
              </a:ext>
            </a:extLst>
          </p:cNvPr>
          <p:cNvSpPr>
            <a:spLocks noGrp="1"/>
          </p:cNvSpPr>
          <p:nvPr>
            <p:ph type="sldNum" sz="quarter" idx="12"/>
          </p:nvPr>
        </p:nvSpPr>
        <p:spPr/>
        <p:txBody>
          <a:bodyPr/>
          <a:lstStyle/>
          <a:p>
            <a:fld id="{7BCE676F-4151-4FB9-8059-CF37FC457274}" type="slidenum">
              <a:rPr kumimoji="1" lang="ja-JP" altLang="en-US" smtClean="0"/>
              <a:t>17</a:t>
            </a:fld>
            <a:endParaRPr kumimoji="1" lang="ja-JP" altLang="en-US"/>
          </a:p>
        </p:txBody>
      </p:sp>
    </p:spTree>
    <p:extLst>
      <p:ext uri="{BB962C8B-B14F-4D97-AF65-F5344CB8AC3E}">
        <p14:creationId xmlns:p14="http://schemas.microsoft.com/office/powerpoint/2010/main" val="188309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楕円 26">
            <a:extLst>
              <a:ext uri="{FF2B5EF4-FFF2-40B4-BE49-F238E27FC236}">
                <a16:creationId xmlns:a16="http://schemas.microsoft.com/office/drawing/2014/main" id="{828A3FC9-E155-4CAB-B6CA-36DE57194A5B}"/>
              </a:ext>
            </a:extLst>
          </p:cNvPr>
          <p:cNvSpPr/>
          <p:nvPr/>
        </p:nvSpPr>
        <p:spPr>
          <a:xfrm>
            <a:off x="3809995" y="2117235"/>
            <a:ext cx="4020129" cy="2808818"/>
          </a:xfrm>
          <a:prstGeom prst="ellipse">
            <a:avLst/>
          </a:prstGeom>
          <a:solidFill>
            <a:schemeClr val="accent4">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05ECD36-185F-4937-ACC7-FCD0D1521B37}"/>
              </a:ext>
            </a:extLst>
          </p:cNvPr>
          <p:cNvSpPr txBox="1"/>
          <p:nvPr/>
        </p:nvSpPr>
        <p:spPr>
          <a:xfrm>
            <a:off x="3709338" y="2437903"/>
            <a:ext cx="4214650" cy="2364764"/>
          </a:xfrm>
          <a:prstGeom prst="rect">
            <a:avLst/>
          </a:prstGeom>
          <a:noFill/>
        </p:spPr>
        <p:txBody>
          <a:bodyPr wrap="square" rtlCol="0">
            <a:spAutoFit/>
          </a:bodyPr>
          <a:lstStyle/>
          <a:p>
            <a:pPr algn="ctr"/>
            <a:r>
              <a:rPr kumimoji="1" lang="ja-JP" altLang="en-US" sz="2800" dirty="0">
                <a:latin typeface="Meiryo UI" panose="020B0604030504040204" pitchFamily="50" charset="-128"/>
                <a:ea typeface="Meiryo UI" panose="020B0604030504040204" pitchFamily="50" charset="-128"/>
              </a:rPr>
              <a:t>地域で暮らす</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認知症の人との</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出会いから</a:t>
            </a:r>
            <a:endParaRPr kumimoji="1" lang="en-US" altLang="ja-JP" sz="2800" dirty="0">
              <a:latin typeface="Meiryo UI" panose="020B0604030504040204" pitchFamily="50" charset="-128"/>
              <a:ea typeface="Meiryo UI" panose="020B0604030504040204" pitchFamily="50" charset="-128"/>
            </a:endParaRPr>
          </a:p>
          <a:p>
            <a:pPr algn="ctr"/>
            <a:r>
              <a:rPr lang="ja-JP" altLang="en-US" sz="2800" dirty="0">
                <a:latin typeface="Meiryo UI" panose="020B0604030504040204" pitchFamily="50" charset="-128"/>
                <a:ea typeface="Meiryo UI" panose="020B0604030504040204" pitchFamily="50" charset="-128"/>
              </a:rPr>
              <a:t>認知症の人の</a:t>
            </a:r>
            <a:endParaRPr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思い</a:t>
            </a:r>
            <a:r>
              <a:rPr lang="ja-JP" altLang="en-US" sz="2800" dirty="0">
                <a:latin typeface="Meiryo UI" panose="020B0604030504040204" pitchFamily="50" charset="-128"/>
                <a:ea typeface="Meiryo UI" panose="020B0604030504040204" pitchFamily="50" charset="-128"/>
              </a:rPr>
              <a:t>に気づこう</a:t>
            </a:r>
            <a:endParaRPr kumimoji="1" lang="en-US" altLang="ja-JP" sz="2800" dirty="0">
              <a:latin typeface="Meiryo UI" panose="020B0604030504040204" pitchFamily="50" charset="-128"/>
              <a:ea typeface="Meiryo UI" panose="020B0604030504040204" pitchFamily="50" charset="-128"/>
            </a:endParaRPr>
          </a:p>
        </p:txBody>
      </p:sp>
      <p:sp>
        <p:nvSpPr>
          <p:cNvPr id="5" name="吹き出し: 角を丸めた四角形 4">
            <a:extLst>
              <a:ext uri="{FF2B5EF4-FFF2-40B4-BE49-F238E27FC236}">
                <a16:creationId xmlns:a16="http://schemas.microsoft.com/office/drawing/2014/main" id="{DAFCD4D3-A26E-44FE-B96F-543F6DB1C62A}"/>
              </a:ext>
            </a:extLst>
          </p:cNvPr>
          <p:cNvSpPr/>
          <p:nvPr/>
        </p:nvSpPr>
        <p:spPr>
          <a:xfrm>
            <a:off x="575209" y="4374297"/>
            <a:ext cx="3948565" cy="753740"/>
          </a:xfrm>
          <a:prstGeom prst="wedgeRoundRectCallout">
            <a:avLst>
              <a:gd name="adj1" fmla="val 48703"/>
              <a:gd name="adj2" fmla="val -88357"/>
              <a:gd name="adj3" fmla="val 16667"/>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C22758E-2A69-4322-BF8C-2E4898D5913B}"/>
              </a:ext>
            </a:extLst>
          </p:cNvPr>
          <p:cNvSpPr txBox="1"/>
          <p:nvPr/>
        </p:nvSpPr>
        <p:spPr>
          <a:xfrm>
            <a:off x="639858" y="4495710"/>
            <a:ext cx="4343710" cy="492443"/>
          </a:xfrm>
          <a:prstGeom prst="rect">
            <a:avLst/>
          </a:prstGeom>
          <a:noFill/>
        </p:spPr>
        <p:txBody>
          <a:bodyPr wrap="square" rtlCol="0">
            <a:spAutoFit/>
          </a:bodyPr>
          <a:lstStyle/>
          <a:p>
            <a:r>
              <a:rPr kumimoji="1" lang="ja-JP" altLang="en-US" sz="2600" b="1" dirty="0">
                <a:solidFill>
                  <a:srgbClr val="C00000"/>
                </a:solidFill>
                <a:latin typeface="Meiryo UI" panose="020B0604030504040204" pitchFamily="50" charset="-128"/>
                <a:ea typeface="Meiryo UI" panose="020B0604030504040204" pitchFamily="50" charset="-128"/>
              </a:rPr>
              <a:t>安心して買い物に行きたい</a:t>
            </a:r>
            <a:endParaRPr kumimoji="1" lang="en-US" altLang="ja-JP" sz="2600" b="1" dirty="0">
              <a:solidFill>
                <a:srgbClr val="C00000"/>
              </a:solidFill>
              <a:latin typeface="Meiryo UI" panose="020B0604030504040204" pitchFamily="50" charset="-128"/>
              <a:ea typeface="Meiryo UI" panose="020B0604030504040204" pitchFamily="50" charset="-128"/>
            </a:endParaRPr>
          </a:p>
        </p:txBody>
      </p:sp>
      <p:sp>
        <p:nvSpPr>
          <p:cNvPr id="13" name="吹き出し: 角を丸めた四角形 12">
            <a:extLst>
              <a:ext uri="{FF2B5EF4-FFF2-40B4-BE49-F238E27FC236}">
                <a16:creationId xmlns:a16="http://schemas.microsoft.com/office/drawing/2014/main" id="{EE8BF4C5-C92B-4427-AF87-43DD86300238}"/>
              </a:ext>
            </a:extLst>
          </p:cNvPr>
          <p:cNvSpPr/>
          <p:nvPr/>
        </p:nvSpPr>
        <p:spPr>
          <a:xfrm>
            <a:off x="441942" y="1410528"/>
            <a:ext cx="4740164" cy="890696"/>
          </a:xfrm>
          <a:prstGeom prst="wedgeRoundRectCallout">
            <a:avLst>
              <a:gd name="adj1" fmla="val 38534"/>
              <a:gd name="adj2" fmla="val 86645"/>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70E61F2-1A1D-4809-9F15-32735E97F242}"/>
              </a:ext>
            </a:extLst>
          </p:cNvPr>
          <p:cNvSpPr txBox="1"/>
          <p:nvPr/>
        </p:nvSpPr>
        <p:spPr>
          <a:xfrm>
            <a:off x="798242" y="1627082"/>
            <a:ext cx="4636115" cy="492443"/>
          </a:xfrm>
          <a:prstGeom prst="rect">
            <a:avLst/>
          </a:prstGeom>
          <a:noFill/>
          <a:ln>
            <a:noFill/>
          </a:ln>
        </p:spPr>
        <p:txBody>
          <a:bodyPr wrap="square" rtlCol="0">
            <a:spAutoFit/>
          </a:bodyPr>
          <a:lstStyle/>
          <a:p>
            <a:r>
              <a:rPr kumimoji="1" lang="ja-JP" altLang="en-US" sz="2600" b="1" dirty="0">
                <a:solidFill>
                  <a:srgbClr val="7030A0"/>
                </a:solidFill>
                <a:latin typeface="Meiryo UI" panose="020B0604030504040204" pitchFamily="50" charset="-128"/>
                <a:ea typeface="Meiryo UI" panose="020B0604030504040204" pitchFamily="50" charset="-128"/>
              </a:rPr>
              <a:t>ひとりで外にでるのが不安・・・</a:t>
            </a:r>
            <a:endParaRPr kumimoji="1" lang="en-US" altLang="ja-JP" sz="2600" b="1" dirty="0">
              <a:solidFill>
                <a:srgbClr val="7030A0"/>
              </a:solidFill>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78F4DBFB-A3E2-4107-AA57-C560E390F9F8}"/>
              </a:ext>
            </a:extLst>
          </p:cNvPr>
          <p:cNvSpPr/>
          <p:nvPr/>
        </p:nvSpPr>
        <p:spPr>
          <a:xfrm>
            <a:off x="7488354" y="1465836"/>
            <a:ext cx="4372598" cy="1963163"/>
          </a:xfrm>
          <a:prstGeom prst="wedgeRoundRectCallout">
            <a:avLst>
              <a:gd name="adj1" fmla="val -58633"/>
              <a:gd name="adj2" fmla="val 30125"/>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0A85796-F720-46F7-9461-5663D9A5FF91}"/>
              </a:ext>
            </a:extLst>
          </p:cNvPr>
          <p:cNvSpPr txBox="1"/>
          <p:nvPr/>
        </p:nvSpPr>
        <p:spPr>
          <a:xfrm>
            <a:off x="7634520" y="1635619"/>
            <a:ext cx="4636115" cy="1692771"/>
          </a:xfrm>
          <a:prstGeom prst="rect">
            <a:avLst/>
          </a:prstGeom>
          <a:noFill/>
          <a:ln>
            <a:noFill/>
          </a:ln>
        </p:spPr>
        <p:txBody>
          <a:bodyPr wrap="square" rtlCol="0">
            <a:spAutoFit/>
          </a:bodyPr>
          <a:lstStyle/>
          <a:p>
            <a:r>
              <a:rPr kumimoji="1" lang="ja-JP" altLang="en-US" sz="2600" b="1" dirty="0">
                <a:solidFill>
                  <a:srgbClr val="0070C0"/>
                </a:solidFill>
                <a:latin typeface="Meiryo UI" panose="020B0604030504040204" pitchFamily="50" charset="-128"/>
                <a:ea typeface="Meiryo UI" panose="020B0604030504040204" pitchFamily="50" charset="-128"/>
              </a:rPr>
              <a:t>認知症になっても働きたい！</a:t>
            </a:r>
            <a:endParaRPr kumimoji="1" lang="en-US" altLang="ja-JP" sz="2600" b="1" dirty="0">
              <a:solidFill>
                <a:srgbClr val="0070C0"/>
              </a:solidFill>
              <a:latin typeface="Meiryo UI" panose="020B0604030504040204" pitchFamily="50" charset="-128"/>
              <a:ea typeface="Meiryo UI" panose="020B0604030504040204" pitchFamily="50" charset="-128"/>
            </a:endParaRPr>
          </a:p>
          <a:p>
            <a:r>
              <a:rPr kumimoji="1" lang="ja-JP" altLang="en-US" sz="2600" b="1" dirty="0">
                <a:solidFill>
                  <a:srgbClr val="0070C0"/>
                </a:solidFill>
                <a:latin typeface="Meiryo UI" panose="020B0604030504040204" pitchFamily="50" charset="-128"/>
                <a:ea typeface="Meiryo UI" panose="020B0604030504040204" pitchFamily="50" charset="-128"/>
              </a:rPr>
              <a:t>できる仕事がほしい！</a:t>
            </a:r>
            <a:endParaRPr kumimoji="1" lang="en-US" altLang="ja-JP" sz="2600" b="1" dirty="0">
              <a:solidFill>
                <a:srgbClr val="0070C0"/>
              </a:solidFill>
              <a:latin typeface="Meiryo UI" panose="020B0604030504040204" pitchFamily="50" charset="-128"/>
              <a:ea typeface="Meiryo UI" panose="020B0604030504040204" pitchFamily="50" charset="-128"/>
            </a:endParaRPr>
          </a:p>
          <a:p>
            <a:r>
              <a:rPr lang="ja-JP" altLang="en-US" sz="2600" b="1" dirty="0">
                <a:solidFill>
                  <a:srgbClr val="0070C0"/>
                </a:solidFill>
                <a:latin typeface="Meiryo UI" panose="020B0604030504040204" pitchFamily="50" charset="-128"/>
                <a:ea typeface="Meiryo UI" panose="020B0604030504040204" pitchFamily="50" charset="-128"/>
              </a:rPr>
              <a:t>社会や地域と</a:t>
            </a:r>
            <a:endParaRPr lang="en-US" altLang="ja-JP" sz="2600" b="1" dirty="0">
              <a:solidFill>
                <a:srgbClr val="0070C0"/>
              </a:solidFill>
              <a:latin typeface="Meiryo UI" panose="020B0604030504040204" pitchFamily="50" charset="-128"/>
              <a:ea typeface="Meiryo UI" panose="020B0604030504040204" pitchFamily="50" charset="-128"/>
            </a:endParaRPr>
          </a:p>
          <a:p>
            <a:r>
              <a:rPr lang="ja-JP" altLang="en-US" sz="2600" b="1" dirty="0">
                <a:solidFill>
                  <a:srgbClr val="0070C0"/>
                </a:solidFill>
                <a:latin typeface="Meiryo UI" panose="020B0604030504040204" pitchFamily="50" charset="-128"/>
                <a:ea typeface="Meiryo UI" panose="020B0604030504040204" pitchFamily="50" charset="-128"/>
              </a:rPr>
              <a:t>　　　　つながっていたい！</a:t>
            </a:r>
            <a:endParaRPr kumimoji="1" lang="en-US" altLang="ja-JP" sz="2600" b="1" dirty="0">
              <a:solidFill>
                <a:srgbClr val="0070C0"/>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9D3C2EF-81A8-4F9E-AC21-CFC0F25265B5}"/>
              </a:ext>
            </a:extLst>
          </p:cNvPr>
          <p:cNvSpPr txBox="1"/>
          <p:nvPr/>
        </p:nvSpPr>
        <p:spPr>
          <a:xfrm>
            <a:off x="1625249" y="5799722"/>
            <a:ext cx="8961646" cy="646331"/>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どうすれば叶えられるか、</a:t>
            </a:r>
            <a:r>
              <a:rPr kumimoji="1" lang="ja-JP" altLang="en-US" sz="3600" b="1" dirty="0">
                <a:solidFill>
                  <a:srgbClr val="FF0000"/>
                </a:solidFill>
                <a:latin typeface="Meiryo UI" panose="020B0604030504040204" pitchFamily="50" charset="-128"/>
                <a:ea typeface="Meiryo UI" panose="020B0604030504040204" pitchFamily="50" charset="-128"/>
              </a:rPr>
              <a:t>本人と一緒に</a:t>
            </a:r>
            <a:r>
              <a:rPr kumimoji="1" lang="ja-JP" altLang="en-US" sz="3200" b="1" dirty="0">
                <a:latin typeface="Meiryo UI" panose="020B0604030504040204" pitchFamily="50" charset="-128"/>
                <a:ea typeface="Meiryo UI" panose="020B0604030504040204" pitchFamily="50" charset="-128"/>
              </a:rPr>
              <a:t>考えましょう</a:t>
            </a:r>
            <a:endParaRPr kumimoji="1" lang="ja-JP" altLang="en-US" sz="3200" dirty="0">
              <a:latin typeface="Meiryo UI" panose="020B0604030504040204" pitchFamily="50" charset="-128"/>
              <a:ea typeface="Meiryo UI" panose="020B0604030504040204" pitchFamily="50" charset="-128"/>
            </a:endParaRPr>
          </a:p>
        </p:txBody>
      </p:sp>
      <p:sp>
        <p:nvSpPr>
          <p:cNvPr id="30" name="矢印: 下 29">
            <a:extLst>
              <a:ext uri="{FF2B5EF4-FFF2-40B4-BE49-F238E27FC236}">
                <a16:creationId xmlns:a16="http://schemas.microsoft.com/office/drawing/2014/main" id="{ABCA8DAA-ABF9-4DB0-8583-B5E6152825EA}"/>
              </a:ext>
            </a:extLst>
          </p:cNvPr>
          <p:cNvSpPr/>
          <p:nvPr/>
        </p:nvSpPr>
        <p:spPr>
          <a:xfrm>
            <a:off x="5304450" y="5096383"/>
            <a:ext cx="1024425" cy="54791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a:extLst>
              <a:ext uri="{FF2B5EF4-FFF2-40B4-BE49-F238E27FC236}">
                <a16:creationId xmlns:a16="http://schemas.microsoft.com/office/drawing/2014/main" id="{20E3FD8F-1AC6-41EE-8D55-2AE0915ED4A6}"/>
              </a:ext>
            </a:extLst>
          </p:cNvPr>
          <p:cNvSpPr>
            <a:spLocks noGrp="1"/>
          </p:cNvSpPr>
          <p:nvPr>
            <p:ph type="title"/>
          </p:nvPr>
        </p:nvSpPr>
        <p:spPr>
          <a:xfrm>
            <a:off x="1488809" y="396707"/>
            <a:ext cx="9276522" cy="759920"/>
          </a:xfrm>
        </p:spPr>
        <p:txBody>
          <a:bodyPr anchor="ctr">
            <a:normAutofit/>
          </a:bodyPr>
          <a:lstStyle/>
          <a:p>
            <a:pPr algn="ctr"/>
            <a:r>
              <a:rPr kumimoji="1" lang="ja-JP" altLang="en-US" sz="4000" b="1" dirty="0">
                <a:latin typeface="Meiryo UI" panose="020B0604030504040204" pitchFamily="50" charset="-128"/>
                <a:ea typeface="Meiryo UI" panose="020B0604030504040204" pitchFamily="50" charset="-128"/>
              </a:rPr>
              <a:t>「認知症とともに生きるまち」　</a:t>
            </a:r>
          </a:p>
        </p:txBody>
      </p:sp>
      <p:sp>
        <p:nvSpPr>
          <p:cNvPr id="10" name="吹き出し: 角を丸めた四角形 9">
            <a:extLst>
              <a:ext uri="{FF2B5EF4-FFF2-40B4-BE49-F238E27FC236}">
                <a16:creationId xmlns:a16="http://schemas.microsoft.com/office/drawing/2014/main" id="{5FA30F89-4941-4DC8-A247-42B325EE2F2A}"/>
              </a:ext>
            </a:extLst>
          </p:cNvPr>
          <p:cNvSpPr/>
          <p:nvPr/>
        </p:nvSpPr>
        <p:spPr>
          <a:xfrm>
            <a:off x="307167" y="2987559"/>
            <a:ext cx="3924299" cy="819807"/>
          </a:xfrm>
          <a:prstGeom prst="wedgeRoundRectCallout">
            <a:avLst>
              <a:gd name="adj1" fmla="val 59026"/>
              <a:gd name="adj2" fmla="val -26456"/>
              <a:gd name="adj3" fmla="val 16667"/>
            </a:avLst>
          </a:prstGeom>
          <a:solidFill>
            <a:schemeClr val="bg1"/>
          </a:solid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00B050"/>
              </a:solidFill>
            </a:endParaRPr>
          </a:p>
        </p:txBody>
      </p:sp>
      <p:sp>
        <p:nvSpPr>
          <p:cNvPr id="11" name="テキスト ボックス 10">
            <a:extLst>
              <a:ext uri="{FF2B5EF4-FFF2-40B4-BE49-F238E27FC236}">
                <a16:creationId xmlns:a16="http://schemas.microsoft.com/office/drawing/2014/main" id="{984F10F3-0586-4D6A-9982-35107CE424C4}"/>
              </a:ext>
            </a:extLst>
          </p:cNvPr>
          <p:cNvSpPr txBox="1"/>
          <p:nvPr/>
        </p:nvSpPr>
        <p:spPr>
          <a:xfrm>
            <a:off x="566792" y="3124999"/>
            <a:ext cx="4733597" cy="492443"/>
          </a:xfrm>
          <a:prstGeom prst="rect">
            <a:avLst/>
          </a:prstGeom>
          <a:noFill/>
        </p:spPr>
        <p:txBody>
          <a:bodyPr wrap="square" rtlCol="0">
            <a:spAutoFit/>
          </a:bodyPr>
          <a:lstStyle/>
          <a:p>
            <a:r>
              <a:rPr kumimoji="1" lang="ja-JP" altLang="en-US" sz="2600" b="1" dirty="0">
                <a:solidFill>
                  <a:srgbClr val="FF3399"/>
                </a:solidFill>
                <a:latin typeface="Meiryo UI" panose="020B0604030504040204" pitchFamily="50" charset="-128"/>
                <a:ea typeface="Meiryo UI" panose="020B0604030504040204" pitchFamily="50" charset="-128"/>
              </a:rPr>
              <a:t>旅行に行く自信がない・・・</a:t>
            </a:r>
            <a:endParaRPr kumimoji="1" lang="en-US" altLang="ja-JP" sz="2600" b="1" dirty="0">
              <a:solidFill>
                <a:srgbClr val="FF3399"/>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34D6CAD4-8C32-4606-A15D-7F20AF5100CD}"/>
              </a:ext>
            </a:extLst>
          </p:cNvPr>
          <p:cNvGrpSpPr/>
          <p:nvPr/>
        </p:nvGrpSpPr>
        <p:grpSpPr>
          <a:xfrm>
            <a:off x="7531643" y="3588085"/>
            <a:ext cx="4309240" cy="1085178"/>
            <a:chOff x="7070987" y="3137159"/>
            <a:chExt cx="4309240" cy="1085178"/>
          </a:xfrm>
        </p:grpSpPr>
        <p:sp>
          <p:nvSpPr>
            <p:cNvPr id="8" name="吹き出し: 角を丸めた四角形 7">
              <a:extLst>
                <a:ext uri="{FF2B5EF4-FFF2-40B4-BE49-F238E27FC236}">
                  <a16:creationId xmlns:a16="http://schemas.microsoft.com/office/drawing/2014/main" id="{AE66BC94-0CAF-43A5-ACDD-6705A78E5C97}"/>
                </a:ext>
              </a:extLst>
            </p:cNvPr>
            <p:cNvSpPr/>
            <p:nvPr/>
          </p:nvSpPr>
          <p:spPr>
            <a:xfrm>
              <a:off x="7070987" y="3137159"/>
              <a:ext cx="4309240" cy="1085178"/>
            </a:xfrm>
            <a:prstGeom prst="wedgeRoundRectCallout">
              <a:avLst>
                <a:gd name="adj1" fmla="val -57002"/>
                <a:gd name="adj2" fmla="val -26878"/>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0C8EA26-9296-45B0-B64B-7857D9E08474}"/>
                </a:ext>
              </a:extLst>
            </p:cNvPr>
            <p:cNvSpPr txBox="1"/>
            <p:nvPr/>
          </p:nvSpPr>
          <p:spPr>
            <a:xfrm>
              <a:off x="7090537" y="3416192"/>
              <a:ext cx="4214650" cy="492443"/>
            </a:xfrm>
            <a:prstGeom prst="rect">
              <a:avLst/>
            </a:prstGeom>
            <a:noFill/>
            <a:ln>
              <a:noFill/>
            </a:ln>
          </p:spPr>
          <p:txBody>
            <a:bodyPr wrap="square" rtlCol="0">
              <a:spAutoFit/>
            </a:bodyPr>
            <a:lstStyle/>
            <a:p>
              <a:r>
                <a:rPr kumimoji="1" lang="ja-JP" altLang="en-US" sz="2600" b="1" dirty="0">
                  <a:solidFill>
                    <a:srgbClr val="00B050"/>
                  </a:solidFill>
                  <a:latin typeface="Meiryo UI" panose="020B0604030504040204" pitchFamily="50" charset="-128"/>
                  <a:ea typeface="Meiryo UI" panose="020B0604030504040204" pitchFamily="50" charset="-128"/>
                </a:rPr>
                <a:t>外出先でのトイレが心配・・・</a:t>
              </a:r>
              <a:endParaRPr kumimoji="1" lang="en-US" altLang="ja-JP" sz="2600" b="1" dirty="0">
                <a:solidFill>
                  <a:srgbClr val="00B050"/>
                </a:solidFill>
                <a:latin typeface="Meiryo UI" panose="020B0604030504040204" pitchFamily="50" charset="-128"/>
                <a:ea typeface="Meiryo UI" panose="020B0604030504040204" pitchFamily="50" charset="-128"/>
              </a:endParaRPr>
            </a:p>
          </p:txBody>
        </p:sp>
      </p:grpSp>
      <p:sp>
        <p:nvSpPr>
          <p:cNvPr id="3" name="スライド番号プレースホルダー 2">
            <a:extLst>
              <a:ext uri="{FF2B5EF4-FFF2-40B4-BE49-F238E27FC236}">
                <a16:creationId xmlns:a16="http://schemas.microsoft.com/office/drawing/2014/main" id="{D67A2FA1-4D46-7594-EC9F-EE038E8ABD2C}"/>
              </a:ext>
            </a:extLst>
          </p:cNvPr>
          <p:cNvSpPr>
            <a:spLocks noGrp="1"/>
          </p:cNvSpPr>
          <p:nvPr>
            <p:ph type="sldNum" sz="quarter" idx="12"/>
          </p:nvPr>
        </p:nvSpPr>
        <p:spPr/>
        <p:txBody>
          <a:bodyPr/>
          <a:lstStyle/>
          <a:p>
            <a:fld id="{7BCE676F-4151-4FB9-8059-CF37FC457274}" type="slidenum">
              <a:rPr kumimoji="1" lang="ja-JP" altLang="en-US" smtClean="0"/>
              <a:t>18</a:t>
            </a:fld>
            <a:endParaRPr kumimoji="1" lang="ja-JP" altLang="en-US"/>
          </a:p>
        </p:txBody>
      </p:sp>
    </p:spTree>
    <p:extLst>
      <p:ext uri="{BB962C8B-B14F-4D97-AF65-F5344CB8AC3E}">
        <p14:creationId xmlns:p14="http://schemas.microsoft.com/office/powerpoint/2010/main" val="415797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B7941B2D-6176-431E-9476-A2D0F683F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0113" y="4619270"/>
            <a:ext cx="2600248" cy="1950186"/>
          </a:xfrm>
          <a:prstGeom prst="rect">
            <a:avLst/>
          </a:prstGeom>
        </p:spPr>
      </p:pic>
      <p:pic>
        <p:nvPicPr>
          <p:cNvPr id="21" name="図 20">
            <a:extLst>
              <a:ext uri="{FF2B5EF4-FFF2-40B4-BE49-F238E27FC236}">
                <a16:creationId xmlns:a16="http://schemas.microsoft.com/office/drawing/2014/main" id="{A1F3D8B5-F0F7-4CFF-AB60-026E9A0CEA7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7000" l="1273" r="94000">
                        <a14:foregroundMark x1="6909" y1="39500" x2="7273" y2="71750"/>
                        <a14:foregroundMark x1="7273" y1="71750" x2="26000" y2="88500"/>
                        <a14:foregroundMark x1="26000" y1="88500" x2="44182" y2="74000"/>
                        <a14:foregroundMark x1="18364" y1="39500" x2="11455" y2="69250"/>
                        <a14:foregroundMark x1="11455" y1="69250" x2="30000" y2="56000"/>
                        <a14:foregroundMark x1="8364" y1="38750" x2="34364" y2="36000"/>
                        <a14:foregroundMark x1="34364" y1="36000" x2="44182" y2="46250"/>
                        <a14:foregroundMark x1="25455" y1="53250" x2="24182" y2="83750"/>
                        <a14:foregroundMark x1="24182" y1="83750" x2="31091" y2="81000"/>
                        <a14:foregroundMark x1="25091" y1="67000" x2="30000" y2="70500"/>
                        <a14:foregroundMark x1="24545" y1="64250" x2="19455" y2="67000"/>
                        <a14:foregroundMark x1="21455" y1="86500" x2="26545" y2="85750"/>
                        <a14:foregroundMark x1="38182" y1="55250" x2="30545" y2="63000"/>
                        <a14:foregroundMark x1="74364" y1="42750" x2="59818" y2="69250"/>
                        <a14:foregroundMark x1="59818" y1="69250" x2="80909" y2="74750"/>
                        <a14:foregroundMark x1="80909" y1="74750" x2="88545" y2="66500"/>
                        <a14:foregroundMark x1="80909" y1="61500" x2="76909" y2="72000"/>
                        <a14:foregroundMark x1="74364" y1="60250" x2="65273" y2="67000"/>
                        <a14:foregroundMark x1="71818" y1="87250" x2="94000" y2="88500"/>
                        <a14:foregroundMark x1="94000" y1="88500" x2="94000" y2="88000"/>
                        <a14:foregroundMark x1="70364" y1="90000" x2="89091" y2="94250"/>
                        <a14:foregroundMark x1="74364" y1="49000" x2="90000" y2="65750"/>
                        <a14:foregroundMark x1="90545" y1="54000" x2="86545" y2="79000"/>
                        <a14:foregroundMark x1="73818" y1="85250" x2="82909" y2="83000"/>
                        <a14:foregroundMark x1="66909" y1="92750" x2="83455" y2="97000"/>
                        <a14:foregroundMark x1="31636" y1="76000" x2="28000" y2="76000"/>
                        <a14:foregroundMark x1="31091" y1="54000" x2="29455" y2="52500"/>
                        <a14:foregroundMark x1="1273" y1="59500" x2="1273" y2="74000"/>
                      </a14:backgroundRemoval>
                    </a14:imgEffect>
                  </a14:imgLayer>
                </a14:imgProps>
              </a:ext>
              <a:ext uri="{28A0092B-C50C-407E-A947-70E740481C1C}">
                <a14:useLocalDpi xmlns:a14="http://schemas.microsoft.com/office/drawing/2010/main" val="0"/>
              </a:ext>
            </a:extLst>
          </a:blip>
          <a:srcRect l="61285" t="31773"/>
          <a:stretch/>
        </p:blipFill>
        <p:spPr>
          <a:xfrm>
            <a:off x="293155" y="5009723"/>
            <a:ext cx="1216968" cy="1559733"/>
          </a:xfrm>
          <a:prstGeom prst="rect">
            <a:avLst/>
          </a:prstGeom>
        </p:spPr>
      </p:pic>
      <p:sp>
        <p:nvSpPr>
          <p:cNvPr id="2" name="タイトル 1"/>
          <p:cNvSpPr>
            <a:spLocks noGrp="1"/>
          </p:cNvSpPr>
          <p:nvPr>
            <p:ph type="title"/>
          </p:nvPr>
        </p:nvSpPr>
        <p:spPr>
          <a:xfrm>
            <a:off x="838200" y="143645"/>
            <a:ext cx="10515600" cy="1325563"/>
          </a:xfrm>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認知症の人とともに生きる家族の思い</a:t>
            </a:r>
          </a:p>
        </p:txBody>
      </p:sp>
      <p:graphicFrame>
        <p:nvGraphicFramePr>
          <p:cNvPr id="4" name="コンテンツ プレースホルダー 3"/>
          <p:cNvGraphicFramePr>
            <a:graphicFrameLocks noGrp="1"/>
          </p:cNvGraphicFramePr>
          <p:nvPr>
            <p:ph idx="1"/>
          </p:nvPr>
        </p:nvGraphicFramePr>
        <p:xfrm>
          <a:off x="313386" y="2389355"/>
          <a:ext cx="11565228" cy="2913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円形吹き出し 4"/>
          <p:cNvSpPr/>
          <p:nvPr/>
        </p:nvSpPr>
        <p:spPr>
          <a:xfrm>
            <a:off x="1153280" y="4388813"/>
            <a:ext cx="2956775" cy="1951150"/>
          </a:xfrm>
          <a:prstGeom prst="wedgeEllipseCallout">
            <a:avLst>
              <a:gd name="adj1" fmla="val -49537"/>
              <a:gd name="adj2" fmla="val 426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あんなにしっかりしていた人が</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形吹き出し 6"/>
          <p:cNvSpPr/>
          <p:nvPr/>
        </p:nvSpPr>
        <p:spPr>
          <a:xfrm>
            <a:off x="5765843" y="4373724"/>
            <a:ext cx="2956775" cy="1951150"/>
          </a:xfrm>
          <a:prstGeom prst="wedgeEllipseCallout">
            <a:avLst>
              <a:gd name="adj1" fmla="val 31063"/>
              <a:gd name="adj2" fmla="val -5235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イライラしても</a:t>
            </a:r>
            <a:br>
              <a:rPr lang="en-US" altLang="ja-JP" sz="2000" dirty="0">
                <a:latin typeface="Meiryo UI" panose="020B0604030504040204" pitchFamily="50" charset="-128"/>
                <a:ea typeface="Meiryo UI" panose="020B0604030504040204" pitchFamily="50" charset="-128"/>
                <a:cs typeface="Meiryo UI" panose="020B0604030504040204" pitchFamily="50" charset="-128"/>
              </a:rPr>
            </a:br>
            <a:r>
              <a:rPr lang="ja-JP" altLang="en-US" sz="2000" dirty="0">
                <a:latin typeface="Meiryo UI" panose="020B0604030504040204" pitchFamily="50" charset="-128"/>
                <a:ea typeface="Meiryo UI" panose="020B0604030504040204" pitchFamily="50" charset="-128"/>
                <a:cs typeface="Meiryo UI" panose="020B0604030504040204" pitchFamily="50" charset="-128"/>
              </a:rPr>
              <a:t>仕方ないか</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形吹き出し 7"/>
          <p:cNvSpPr/>
          <p:nvPr/>
        </p:nvSpPr>
        <p:spPr>
          <a:xfrm>
            <a:off x="8397024" y="1380105"/>
            <a:ext cx="2956775" cy="1951150"/>
          </a:xfrm>
          <a:prstGeom prst="wedgeEllipseCallout">
            <a:avLst>
              <a:gd name="adj1" fmla="val 15737"/>
              <a:gd name="adj2" fmla="val 600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本人が不安にならないよう、ゆっくり伝えてみよう。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a:extLst>
              <a:ext uri="{FF2B5EF4-FFF2-40B4-BE49-F238E27FC236}">
                <a16:creationId xmlns:a16="http://schemas.microsoft.com/office/drawing/2014/main" id="{DE042A6B-6874-4025-91CD-E1A984BFD828}"/>
              </a:ext>
            </a:extLst>
          </p:cNvPr>
          <p:cNvPicPr>
            <a:picLocks noChangeAspect="1"/>
          </p:cNvPicPr>
          <p:nvPr/>
        </p:nvPicPr>
        <p:blipFill rotWithShape="1">
          <a:blip r:embed="rId11">
            <a:extLst>
              <a:ext uri="{28A0092B-C50C-407E-A947-70E740481C1C}">
                <a14:useLocalDpi xmlns:a14="http://schemas.microsoft.com/office/drawing/2010/main" val="0"/>
              </a:ext>
            </a:extLst>
          </a:blip>
          <a:srcRect r="41662" b="29144"/>
          <a:stretch/>
        </p:blipFill>
        <p:spPr>
          <a:xfrm>
            <a:off x="1687314" y="1336160"/>
            <a:ext cx="1769437" cy="1563003"/>
          </a:xfrm>
          <a:prstGeom prst="rect">
            <a:avLst/>
          </a:prstGeom>
        </p:spPr>
      </p:pic>
      <p:sp>
        <p:nvSpPr>
          <p:cNvPr id="6" name="爆発 1 5"/>
          <p:cNvSpPr/>
          <p:nvPr/>
        </p:nvSpPr>
        <p:spPr>
          <a:xfrm>
            <a:off x="3149773" y="1380105"/>
            <a:ext cx="2956775" cy="195115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もう嫌！！</a:t>
            </a:r>
          </a:p>
        </p:txBody>
      </p:sp>
      <p:sp>
        <p:nvSpPr>
          <p:cNvPr id="3" name="スライド番号プレースホルダー 2">
            <a:extLst>
              <a:ext uri="{FF2B5EF4-FFF2-40B4-BE49-F238E27FC236}">
                <a16:creationId xmlns:a16="http://schemas.microsoft.com/office/drawing/2014/main" id="{58234ADF-1907-22AE-5F5B-B8108DE4A706}"/>
              </a:ext>
            </a:extLst>
          </p:cNvPr>
          <p:cNvSpPr>
            <a:spLocks noGrp="1"/>
          </p:cNvSpPr>
          <p:nvPr>
            <p:ph type="sldNum" sz="quarter" idx="12"/>
          </p:nvPr>
        </p:nvSpPr>
        <p:spPr/>
        <p:txBody>
          <a:bodyPr/>
          <a:lstStyle/>
          <a:p>
            <a:fld id="{7BCE676F-4151-4FB9-8059-CF37FC457274}" type="slidenum">
              <a:rPr kumimoji="1" lang="ja-JP" altLang="en-US" smtClean="0"/>
              <a:t>19</a:t>
            </a:fld>
            <a:endParaRPr kumimoji="1" lang="ja-JP" altLang="en-US"/>
          </a:p>
        </p:txBody>
      </p:sp>
    </p:spTree>
    <p:extLst>
      <p:ext uri="{BB962C8B-B14F-4D97-AF65-F5344CB8AC3E}">
        <p14:creationId xmlns:p14="http://schemas.microsoft.com/office/powerpoint/2010/main" val="20125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b="1" dirty="0">
                <a:solidFill>
                  <a:srgbClr val="002060"/>
                </a:solidFill>
                <a:latin typeface="Meiryo UI" panose="020B0604030504040204" pitchFamily="50" charset="-128"/>
                <a:ea typeface="Meiryo UI" panose="020B0604030504040204" pitchFamily="50" charset="-128"/>
              </a:rPr>
              <a:t>今日のお話</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1213616" y="1691322"/>
            <a:ext cx="10515600" cy="4331106"/>
          </a:xfrm>
        </p:spPr>
        <p:txBody>
          <a:bodyPr>
            <a:normAutofit/>
          </a:bodyPr>
          <a:lstStyle/>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　はじめに</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１　社会的背景（国の施策や流れ）</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２　認知症とともに</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３　認知症を理解する</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４　認知症の人を支援する制度・相談先</a:t>
            </a:r>
            <a:endParaRPr lang="en-US" altLang="ja-JP" sz="3200"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sz="3200" b="1" dirty="0">
                <a:solidFill>
                  <a:srgbClr val="002060"/>
                </a:solidFill>
                <a:latin typeface="Meiryo UI" panose="020B0604030504040204" pitchFamily="50" charset="-128"/>
                <a:ea typeface="Meiryo UI" panose="020B0604030504040204" pitchFamily="50" charset="-128"/>
              </a:rPr>
              <a:t>　</a:t>
            </a:r>
            <a:endParaRPr lang="en-US" altLang="ja-JP" sz="3200" b="1" dirty="0">
              <a:solidFill>
                <a:srgbClr val="002060"/>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CE676F-4151-4FB9-8059-CF37FC457274}" type="slidenum">
              <a:rPr lang="ja-JP" altLang="en-US" sz="2000"/>
              <a:t>2</a:t>
            </a:fld>
            <a:endParaRPr lang="ja-JP" altLang="en-US" sz="2000"/>
          </a:p>
        </p:txBody>
      </p:sp>
      <p:pic>
        <p:nvPicPr>
          <p:cNvPr id="7" name="図 6">
            <a:extLst>
              <a:ext uri="{FF2B5EF4-FFF2-40B4-BE49-F238E27FC236}">
                <a16:creationId xmlns:a16="http://schemas.microsoft.com/office/drawing/2014/main" id="{581CD362-3DDD-5454-384D-F9E20678AEA4}"/>
              </a:ext>
            </a:extLst>
          </p:cNvPr>
          <p:cNvPicPr>
            <a:picLocks noChangeAspect="1"/>
          </p:cNvPicPr>
          <p:nvPr/>
        </p:nvPicPr>
        <p:blipFill rotWithShape="1">
          <a:blip r:embed="rId3">
            <a:extLst>
              <a:ext uri="{28A0092B-C50C-407E-A947-70E740481C1C}">
                <a14:useLocalDpi xmlns:a14="http://schemas.microsoft.com/office/drawing/2010/main" val="0"/>
              </a:ext>
            </a:extLst>
          </a:blip>
          <a:srcRect l="28788" t="4034" r="30197"/>
          <a:stretch/>
        </p:blipFill>
        <p:spPr>
          <a:xfrm>
            <a:off x="9547848" y="2884893"/>
            <a:ext cx="1165645" cy="3137535"/>
          </a:xfrm>
          <a:prstGeom prst="rect">
            <a:avLst/>
          </a:prstGeom>
        </p:spPr>
      </p:pic>
      <p:sp>
        <p:nvSpPr>
          <p:cNvPr id="4" name="円形吹き出し 3"/>
          <p:cNvSpPr/>
          <p:nvPr/>
        </p:nvSpPr>
        <p:spPr>
          <a:xfrm>
            <a:off x="8260988" y="1357400"/>
            <a:ext cx="2573720" cy="1499447"/>
          </a:xfrm>
          <a:prstGeom prst="wedgeEllipseCallout">
            <a:avLst>
              <a:gd name="adj1" fmla="val 3773"/>
              <a:gd name="adj2" fmla="val 7231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Meiryo UI" panose="020B0604030504040204" pitchFamily="50" charset="-128"/>
                <a:ea typeface="Meiryo UI" panose="020B0604030504040204" pitchFamily="50" charset="-128"/>
              </a:rPr>
              <a:t>よろしく</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お願いします</a:t>
            </a:r>
          </a:p>
        </p:txBody>
      </p:sp>
    </p:spTree>
    <p:extLst>
      <p:ext uri="{BB962C8B-B14F-4D97-AF65-F5344CB8AC3E}">
        <p14:creationId xmlns:p14="http://schemas.microsoft.com/office/powerpoint/2010/main" val="51139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EE3310-E7FA-457B-A0CC-E40AA6DAC137}"/>
              </a:ext>
            </a:extLst>
          </p:cNvPr>
          <p:cNvSpPr>
            <a:spLocks noGrp="1"/>
          </p:cNvSpPr>
          <p:nvPr>
            <p:ph type="title"/>
          </p:nvPr>
        </p:nvSpPr>
        <p:spPr>
          <a:xfrm>
            <a:off x="1801590" y="152846"/>
            <a:ext cx="10134600" cy="1325563"/>
          </a:xfrm>
        </p:spPr>
        <p:txBody>
          <a:bodyPr>
            <a:normAutofit/>
          </a:bodyPr>
          <a:lstStyle/>
          <a:p>
            <a:r>
              <a:rPr kumimoji="1" lang="ja-JP" altLang="en-US" sz="3600" dirty="0">
                <a:latin typeface="Meiryo UI" panose="020B0604030504040204" pitchFamily="50" charset="-128"/>
                <a:ea typeface="Meiryo UI" panose="020B0604030504040204" pitchFamily="50" charset="-128"/>
              </a:rPr>
              <a:t>相談窓口：認知症の人と家族の会　京都府支部</a:t>
            </a:r>
          </a:p>
        </p:txBody>
      </p:sp>
      <p:sp>
        <p:nvSpPr>
          <p:cNvPr id="5" name="正方形/長方形 4">
            <a:extLst>
              <a:ext uri="{FF2B5EF4-FFF2-40B4-BE49-F238E27FC236}">
                <a16:creationId xmlns:a16="http://schemas.microsoft.com/office/drawing/2014/main" id="{52D1A7D2-E2C2-4827-AA02-64B85603951D}"/>
              </a:ext>
            </a:extLst>
          </p:cNvPr>
          <p:cNvSpPr/>
          <p:nvPr/>
        </p:nvSpPr>
        <p:spPr>
          <a:xfrm>
            <a:off x="953860" y="1209295"/>
            <a:ext cx="9835370" cy="954107"/>
          </a:xfrm>
          <a:prstGeom prst="rect">
            <a:avLst/>
          </a:prstGeom>
        </p:spPr>
        <p:txBody>
          <a:bodyPr wrap="square">
            <a:spAutoFit/>
          </a:bodyPr>
          <a:lstStyle/>
          <a:p>
            <a:r>
              <a:rPr lang="ja-JP" altLang="en-US" sz="2800" dirty="0">
                <a:ln w="0"/>
                <a:solidFill>
                  <a:schemeClr val="accent1"/>
                </a:solidFill>
                <a:effectLst>
                  <a:outerShdw blurRad="38100" dist="25400" dir="5400000" algn="ctr" rotWithShape="0">
                    <a:srgbClr val="6E747A">
                      <a:alpha val="43000"/>
                    </a:srgbClr>
                  </a:outerShdw>
                </a:effectLst>
                <a:latin typeface="Meiryo UI" panose="020B0604030504040204" pitchFamily="50" charset="-128"/>
                <a:ea typeface="Meiryo UI" panose="020B0604030504040204" pitchFamily="50" charset="-128"/>
              </a:rPr>
              <a:t>「認知症の人と家族の会」では、フリーダイヤルによる電話相談を実施しています。</a:t>
            </a:r>
          </a:p>
        </p:txBody>
      </p:sp>
      <p:pic>
        <p:nvPicPr>
          <p:cNvPr id="7" name="図 6">
            <a:extLst>
              <a:ext uri="{FF2B5EF4-FFF2-40B4-BE49-F238E27FC236}">
                <a16:creationId xmlns:a16="http://schemas.microsoft.com/office/drawing/2014/main" id="{8DC17DC4-F823-4C6B-92B7-CEE74D7C5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762" y="366590"/>
            <a:ext cx="1066800" cy="800100"/>
          </a:xfrm>
          <a:prstGeom prst="rect">
            <a:avLst/>
          </a:prstGeom>
        </p:spPr>
      </p:pic>
      <p:cxnSp>
        <p:nvCxnSpPr>
          <p:cNvPr id="8" name="直線コネクタ 7">
            <a:extLst>
              <a:ext uri="{FF2B5EF4-FFF2-40B4-BE49-F238E27FC236}">
                <a16:creationId xmlns:a16="http://schemas.microsoft.com/office/drawing/2014/main" id="{462EA7EE-5503-4331-ADF7-95722D572A55}"/>
              </a:ext>
            </a:extLst>
          </p:cNvPr>
          <p:cNvCxnSpPr/>
          <p:nvPr/>
        </p:nvCxnSpPr>
        <p:spPr>
          <a:xfrm>
            <a:off x="832762" y="1166690"/>
            <a:ext cx="1036877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6175603-1739-47E6-BF2A-4C0DB2BD7F20}"/>
              </a:ext>
            </a:extLst>
          </p:cNvPr>
          <p:cNvSpPr/>
          <p:nvPr/>
        </p:nvSpPr>
        <p:spPr>
          <a:xfrm>
            <a:off x="953860" y="2072194"/>
            <a:ext cx="10284279" cy="1317155"/>
          </a:xfrm>
          <a:prstGeom prst="rect">
            <a:avLst/>
          </a:prstGeom>
        </p:spPr>
        <p:txBody>
          <a:bodyPr wrap="square">
            <a:spAutoFit/>
          </a:bodyPr>
          <a:lstStyle/>
          <a:p>
            <a:pPr>
              <a:lnSpc>
                <a:spcPts val="3300"/>
              </a:lnSpc>
            </a:pPr>
            <a:r>
              <a:rPr lang="ja-JP" altLang="en-US" sz="2400" dirty="0">
                <a:latin typeface="Meiryo UI" panose="020B0604030504040204" pitchFamily="50" charset="-128"/>
                <a:ea typeface="Meiryo UI" panose="020B0604030504040204" pitchFamily="50" charset="-128"/>
              </a:rPr>
              <a:t>認知症に関する知識や介護の仕方などなんでもお尋ね下さい。また、介護の不安や辛さや悩みなどを思う存分話して下さい。少しでも心が軽くなり、元気を出してもらえるよう、経験者が丁寧にお聴きします。</a:t>
            </a:r>
          </a:p>
        </p:txBody>
      </p:sp>
      <p:sp>
        <p:nvSpPr>
          <p:cNvPr id="12" name="正方形/長方形 11">
            <a:extLst>
              <a:ext uri="{FF2B5EF4-FFF2-40B4-BE49-F238E27FC236}">
                <a16:creationId xmlns:a16="http://schemas.microsoft.com/office/drawing/2014/main" id="{FAB7642C-7B4D-4360-8F22-F7DAF72A8019}"/>
              </a:ext>
            </a:extLst>
          </p:cNvPr>
          <p:cNvSpPr/>
          <p:nvPr/>
        </p:nvSpPr>
        <p:spPr>
          <a:xfrm>
            <a:off x="1828933" y="3465168"/>
            <a:ext cx="8621354" cy="13568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E752E8F-FFFA-46A8-B06C-5C1877715470}"/>
              </a:ext>
            </a:extLst>
          </p:cNvPr>
          <p:cNvSpPr/>
          <p:nvPr/>
        </p:nvSpPr>
        <p:spPr>
          <a:xfrm>
            <a:off x="1597547" y="4969252"/>
            <a:ext cx="9372600" cy="1569660"/>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●土・日・祝日、お盆（</a:t>
            </a:r>
            <a:r>
              <a:rPr lang="en-US" altLang="ja-JP" sz="2400" dirty="0">
                <a:latin typeface="Meiryo UI" panose="020B0604030504040204" pitchFamily="50" charset="-128"/>
                <a:ea typeface="Meiryo UI" panose="020B0604030504040204" pitchFamily="50" charset="-128"/>
              </a:rPr>
              <a:t>8/13</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8/16</a:t>
            </a:r>
            <a:r>
              <a:rPr lang="ja-JP" altLang="en-US" sz="2400" dirty="0">
                <a:latin typeface="Meiryo UI" panose="020B0604030504040204" pitchFamily="50" charset="-128"/>
                <a:ea typeface="Meiryo UI" panose="020B0604030504040204" pitchFamily="50" charset="-128"/>
              </a:rPr>
              <a:t>）、年末年始（</a:t>
            </a:r>
            <a:r>
              <a:rPr lang="en-US" altLang="ja-JP" sz="2400" dirty="0">
                <a:latin typeface="Meiryo UI" panose="020B0604030504040204" pitchFamily="50" charset="-128"/>
                <a:ea typeface="Meiryo UI" panose="020B0604030504040204" pitchFamily="50" charset="-128"/>
              </a:rPr>
              <a:t>12/27</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rPr>
              <a:t>）を</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除く毎日、午前１０：００～午後３：００</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●通話料無料（京都府外からは架かりません）</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●研修を受けた介護経験者等による相談</a:t>
            </a:r>
          </a:p>
        </p:txBody>
      </p:sp>
      <p:sp>
        <p:nvSpPr>
          <p:cNvPr id="6" name="テキスト ボックス 5">
            <a:extLst>
              <a:ext uri="{FF2B5EF4-FFF2-40B4-BE49-F238E27FC236}">
                <a16:creationId xmlns:a16="http://schemas.microsoft.com/office/drawing/2014/main" id="{D21BB8A2-A880-4CE5-9556-94FEA4CBA08F}"/>
              </a:ext>
            </a:extLst>
          </p:cNvPr>
          <p:cNvSpPr txBox="1"/>
          <p:nvPr/>
        </p:nvSpPr>
        <p:spPr>
          <a:xfrm>
            <a:off x="2184400" y="3450016"/>
            <a:ext cx="6942666"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京都府認知症コールセンター</a:t>
            </a:r>
            <a:endParaRPr kumimoji="1" lang="ja-JP" altLang="en-US" sz="24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CF674AF-CEEF-41A3-AEB1-2C8E30723FD7}"/>
              </a:ext>
            </a:extLst>
          </p:cNvPr>
          <p:cNvSpPr txBox="1"/>
          <p:nvPr/>
        </p:nvSpPr>
        <p:spPr>
          <a:xfrm>
            <a:off x="2511817" y="3930315"/>
            <a:ext cx="8426985" cy="830997"/>
          </a:xfrm>
          <a:prstGeom prst="rect">
            <a:avLst/>
          </a:prstGeom>
          <a:noFill/>
        </p:spPr>
        <p:txBody>
          <a:bodyPr wrap="square" rtlCol="0">
            <a:spAutoFit/>
          </a:bodyPr>
          <a:lstStyle/>
          <a:p>
            <a:r>
              <a:rPr kumimoji="1" lang="ja-JP" altLang="en-US" sz="4800" b="1" dirty="0">
                <a:latin typeface="Meiryo UI" panose="020B0604030504040204" pitchFamily="50" charset="-128"/>
                <a:ea typeface="Meiryo UI" panose="020B0604030504040204" pitchFamily="50" charset="-128"/>
              </a:rPr>
              <a:t>０１２０－２９４－６７７</a:t>
            </a:r>
          </a:p>
        </p:txBody>
      </p:sp>
      <p:sp>
        <p:nvSpPr>
          <p:cNvPr id="4" name="スライド番号プレースホルダー 3">
            <a:extLst>
              <a:ext uri="{FF2B5EF4-FFF2-40B4-BE49-F238E27FC236}">
                <a16:creationId xmlns:a16="http://schemas.microsoft.com/office/drawing/2014/main" id="{95A15E24-6113-722D-A0C1-29D3E4A1DD8E}"/>
              </a:ext>
            </a:extLst>
          </p:cNvPr>
          <p:cNvSpPr>
            <a:spLocks noGrp="1"/>
          </p:cNvSpPr>
          <p:nvPr>
            <p:ph type="sldNum" sz="quarter" idx="12"/>
          </p:nvPr>
        </p:nvSpPr>
        <p:spPr/>
        <p:txBody>
          <a:bodyPr/>
          <a:lstStyle/>
          <a:p>
            <a:fld id="{7BCE676F-4151-4FB9-8059-CF37FC457274}" type="slidenum">
              <a:rPr kumimoji="1" lang="ja-JP" altLang="en-US" smtClean="0"/>
              <a:t>20</a:t>
            </a:fld>
            <a:endParaRPr kumimoji="1" lang="ja-JP" altLang="en-US" dirty="0"/>
          </a:p>
        </p:txBody>
      </p:sp>
    </p:spTree>
    <p:extLst>
      <p:ext uri="{BB962C8B-B14F-4D97-AF65-F5344CB8AC3E}">
        <p14:creationId xmlns:p14="http://schemas.microsoft.com/office/powerpoint/2010/main" val="33888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2EA652CC-903E-E99D-1908-620305D6E2E8}"/>
              </a:ext>
            </a:extLst>
          </p:cNvPr>
          <p:cNvSpPr>
            <a:spLocks noGrp="1"/>
          </p:cNvSpPr>
          <p:nvPr>
            <p:ph type="dt" sz="half" idx="10"/>
          </p:nvPr>
        </p:nvSpPr>
        <p:spPr/>
        <p:txBody>
          <a:bodyPr/>
          <a:lstStyle/>
          <a:p>
            <a:endParaRPr kumimoji="1" lang="ja-JP" altLang="en-US" dirty="0"/>
          </a:p>
        </p:txBody>
      </p:sp>
      <p:sp>
        <p:nvSpPr>
          <p:cNvPr id="5" name="タイトル 1">
            <a:extLst>
              <a:ext uri="{FF2B5EF4-FFF2-40B4-BE49-F238E27FC236}">
                <a16:creationId xmlns:a16="http://schemas.microsoft.com/office/drawing/2014/main" id="{3DAC6687-830E-DDD8-7171-CCD52A4C519A}"/>
              </a:ext>
            </a:extLst>
          </p:cNvPr>
          <p:cNvSpPr>
            <a:spLocks noGrp="1"/>
          </p:cNvSpPr>
          <p:nvPr>
            <p:ph type="title"/>
          </p:nvPr>
        </p:nvSpPr>
        <p:spPr>
          <a:xfrm>
            <a:off x="2687104" y="556080"/>
            <a:ext cx="4103914" cy="1325563"/>
          </a:xfrm>
        </p:spPr>
        <p:txBody>
          <a:bodyPr>
            <a:normAutofit/>
          </a:bodyPr>
          <a:lstStyle/>
          <a:p>
            <a:r>
              <a:rPr kumimoji="1" lang="ja-JP" altLang="en-US" b="1" dirty="0">
                <a:solidFill>
                  <a:srgbClr val="002060"/>
                </a:solidFill>
                <a:latin typeface="Meiryo UI" panose="020B0604030504040204" pitchFamily="50" charset="-128"/>
                <a:ea typeface="Meiryo UI" panose="020B0604030504040204" pitchFamily="50" charset="-128"/>
              </a:rPr>
              <a:t>認知症カフェ</a:t>
            </a:r>
          </a:p>
        </p:txBody>
      </p:sp>
      <p:pic>
        <p:nvPicPr>
          <p:cNvPr id="7" name="図 6">
            <a:extLst>
              <a:ext uri="{FF2B5EF4-FFF2-40B4-BE49-F238E27FC236}">
                <a16:creationId xmlns:a16="http://schemas.microsoft.com/office/drawing/2014/main" id="{6E273136-6750-CB7C-E8B2-10B4B585B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36" y="367812"/>
            <a:ext cx="1306286" cy="1338943"/>
          </a:xfrm>
          <a:prstGeom prst="rect">
            <a:avLst/>
          </a:prstGeom>
        </p:spPr>
      </p:pic>
      <p:sp>
        <p:nvSpPr>
          <p:cNvPr id="8" name="テキスト ボックス 7">
            <a:extLst>
              <a:ext uri="{FF2B5EF4-FFF2-40B4-BE49-F238E27FC236}">
                <a16:creationId xmlns:a16="http://schemas.microsoft.com/office/drawing/2014/main" id="{4406781D-06D2-2427-8360-2B38CBAEAACD}"/>
              </a:ext>
            </a:extLst>
          </p:cNvPr>
          <p:cNvSpPr txBox="1"/>
          <p:nvPr/>
        </p:nvSpPr>
        <p:spPr>
          <a:xfrm>
            <a:off x="1044418" y="1688563"/>
            <a:ext cx="10336981" cy="4209614"/>
          </a:xfrm>
          <a:prstGeom prst="rect">
            <a:avLst/>
          </a:prstGeom>
          <a:noFill/>
        </p:spPr>
        <p:txBody>
          <a:bodyPr wrap="square" rtlCol="0">
            <a:spAutoFit/>
          </a:bodyPr>
          <a:lstStyle/>
          <a:p>
            <a:pPr algn="just">
              <a:lnSpc>
                <a:spcPct val="150000"/>
              </a:lnSpc>
            </a:pPr>
            <a:r>
              <a:rPr lang="ja-JP" altLang="en-US" sz="2600" b="0" i="0" dirty="0">
                <a:solidFill>
                  <a:srgbClr val="333333"/>
                </a:solidFill>
                <a:effectLst/>
                <a:latin typeface="Meiryo UI" panose="020B0604030504040204" pitchFamily="50" charset="-128"/>
                <a:ea typeface="Meiryo UI" panose="020B0604030504040204" pitchFamily="50" charset="-128"/>
              </a:rPr>
              <a:t>認知症カフェは、</a:t>
            </a: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認知症の方とその家族が気軽に立ち寄れるカフェ</a:t>
            </a:r>
            <a:r>
              <a:rPr lang="ja-JP" altLang="en-US" sz="2600" b="0" i="0" dirty="0">
                <a:solidFill>
                  <a:srgbClr val="333333"/>
                </a:solidFill>
                <a:effectLst/>
                <a:latin typeface="Meiryo UI" panose="020B0604030504040204" pitchFamily="50" charset="-128"/>
                <a:ea typeface="Meiryo UI" panose="020B0604030504040204" pitchFamily="50" charset="-128"/>
              </a:rPr>
              <a:t>です。</a:t>
            </a:r>
            <a:endParaRPr lang="en-US" altLang="ja-JP" sz="2600" b="0" i="0" dirty="0">
              <a:solidFill>
                <a:srgbClr val="333333"/>
              </a:solidFill>
              <a:effectLst/>
              <a:latin typeface="Meiryo UI" panose="020B0604030504040204" pitchFamily="50" charset="-128"/>
              <a:ea typeface="Meiryo UI" panose="020B0604030504040204" pitchFamily="50" charset="-128"/>
            </a:endParaRPr>
          </a:p>
          <a:p>
            <a:pPr algn="just">
              <a:lnSpc>
                <a:spcPct val="150000"/>
              </a:lnSpc>
            </a:pPr>
            <a:r>
              <a:rPr lang="ja-JP" altLang="en-US" sz="2600" b="0" i="0" dirty="0">
                <a:solidFill>
                  <a:srgbClr val="333333"/>
                </a:solidFill>
                <a:effectLst/>
                <a:latin typeface="Meiryo UI" panose="020B0604030504040204" pitchFamily="50" charset="-128"/>
                <a:ea typeface="Meiryo UI" panose="020B0604030504040204" pitchFamily="50" charset="-128"/>
              </a:rPr>
              <a:t>一般的なカフェのように、お茶や軽食を楽しみながら自由に過ごせます。</a:t>
            </a:r>
          </a:p>
          <a:p>
            <a:pPr algn="just">
              <a:lnSpc>
                <a:spcPct val="150000"/>
              </a:lnSpc>
            </a:pP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認知症の方同士の交流</a:t>
            </a:r>
            <a:r>
              <a:rPr lang="ja-JP" altLang="en-US" sz="2600" b="0" i="0" dirty="0">
                <a:solidFill>
                  <a:srgbClr val="333333"/>
                </a:solidFill>
                <a:effectLst/>
                <a:latin typeface="Meiryo UI" panose="020B0604030504040204" pitchFamily="50" charset="-128"/>
                <a:ea typeface="Meiryo UI" panose="020B0604030504040204" pitchFamily="50" charset="-128"/>
              </a:rPr>
              <a:t>が深められたり、</a:t>
            </a: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介護や医療についての情報交換</a:t>
            </a:r>
            <a:r>
              <a:rPr lang="ja-JP" altLang="en-US" sz="2600" b="0" i="0" dirty="0">
                <a:solidFill>
                  <a:srgbClr val="333333"/>
                </a:solidFill>
                <a:effectLst/>
                <a:latin typeface="Meiryo UI" panose="020B0604030504040204" pitchFamily="50" charset="-128"/>
                <a:ea typeface="Meiryo UI" panose="020B0604030504040204" pitchFamily="50" charset="-128"/>
              </a:rPr>
              <a:t>できたりするため、認知症の方や家族にとっても有意義な時間を過ごせる場です。</a:t>
            </a:r>
            <a:endParaRPr lang="en-US" altLang="ja-JP" sz="2600" b="0" i="0" dirty="0">
              <a:solidFill>
                <a:srgbClr val="333333"/>
              </a:solidFill>
              <a:effectLst/>
              <a:latin typeface="Meiryo UI" panose="020B0604030504040204" pitchFamily="50" charset="-128"/>
              <a:ea typeface="Meiryo UI" panose="020B0604030504040204" pitchFamily="50" charset="-128"/>
            </a:endParaRPr>
          </a:p>
          <a:p>
            <a:pPr algn="just">
              <a:lnSpc>
                <a:spcPct val="150000"/>
              </a:lnSpc>
            </a:pPr>
            <a:r>
              <a:rPr lang="ja-JP" altLang="en-US" sz="2600" b="0" i="0" dirty="0">
                <a:solidFill>
                  <a:srgbClr val="333333"/>
                </a:solidFill>
                <a:effectLst/>
                <a:latin typeface="Meiryo UI" panose="020B0604030504040204" pitchFamily="50" charset="-128"/>
                <a:ea typeface="Meiryo UI" panose="020B0604030504040204" pitchFamily="50" charset="-128"/>
              </a:rPr>
              <a:t>また認知症カフェを通じて地域住民と顔見知りになることで、</a:t>
            </a:r>
            <a:r>
              <a:rPr lang="ja-JP" altLang="en-US" sz="2600" b="1" i="0" u="none" strike="noStrike" dirty="0">
                <a:solidFill>
                  <a:schemeClr val="accent1"/>
                </a:solidFill>
                <a:effectLst/>
                <a:latin typeface="Meiryo UI" panose="020B0604030504040204" pitchFamily="50" charset="-128"/>
                <a:ea typeface="Meiryo UI" panose="020B0604030504040204" pitchFamily="50" charset="-128"/>
              </a:rPr>
              <a:t>本人や介護者の孤立を防げる</a:t>
            </a:r>
            <a:r>
              <a:rPr lang="ja-JP" altLang="en-US" sz="2600" b="0" i="0" dirty="0">
                <a:solidFill>
                  <a:srgbClr val="333333"/>
                </a:solidFill>
                <a:effectLst/>
                <a:latin typeface="Meiryo UI" panose="020B0604030504040204" pitchFamily="50" charset="-128"/>
                <a:ea typeface="Meiryo UI" panose="020B0604030504040204" pitchFamily="50" charset="-128"/>
              </a:rPr>
              <a:t>というメリットもあります。</a:t>
            </a:r>
          </a:p>
          <a:p>
            <a:pPr>
              <a:lnSpc>
                <a:spcPct val="150000"/>
              </a:lnSpc>
            </a:pPr>
            <a:endParaRPr kumimoji="1" lang="ja-JP" altLang="en-US" sz="26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2841C549-0F5E-245B-03A1-A88DB540CC57}"/>
              </a:ext>
            </a:extLst>
          </p:cNvPr>
          <p:cNvSpPr txBox="1"/>
          <p:nvPr/>
        </p:nvSpPr>
        <p:spPr>
          <a:xfrm>
            <a:off x="4944415" y="5112758"/>
            <a:ext cx="4528220" cy="351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endPar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2BD248E9-6119-EB3A-0C69-185EFBCE23EB}"/>
              </a:ext>
            </a:extLst>
          </p:cNvPr>
          <p:cNvGrpSpPr/>
          <p:nvPr/>
        </p:nvGrpSpPr>
        <p:grpSpPr>
          <a:xfrm>
            <a:off x="1046548" y="5547009"/>
            <a:ext cx="5166360" cy="568300"/>
            <a:chOff x="6446520" y="4698926"/>
            <a:chExt cx="5166360" cy="568300"/>
          </a:xfrm>
        </p:grpSpPr>
        <p:pic>
          <p:nvPicPr>
            <p:cNvPr id="6" name="Picture 2" descr="検索ボックス・検索窓の無料イラスト素材集・ワード・イラストレーター">
              <a:extLst>
                <a:ext uri="{FF2B5EF4-FFF2-40B4-BE49-F238E27FC236}">
                  <a16:creationId xmlns:a16="http://schemas.microsoft.com/office/drawing/2014/main" id="{7CF7B8EA-47D8-6A3C-C110-28C74AC96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520" y="4698926"/>
              <a:ext cx="5166360" cy="5683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1">
              <a:extLst>
                <a:ext uri="{FF2B5EF4-FFF2-40B4-BE49-F238E27FC236}">
                  <a16:creationId xmlns:a16="http://schemas.microsoft.com/office/drawing/2014/main" id="{A7519B6A-4AE8-2391-BACD-EDF8B5121DDF}"/>
                </a:ext>
              </a:extLst>
            </p:cNvPr>
            <p:cNvSpPr txBox="1"/>
            <p:nvPr/>
          </p:nvSpPr>
          <p:spPr>
            <a:xfrm>
              <a:off x="6498964" y="4767157"/>
              <a:ext cx="4528220" cy="351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400" b="1" kern="100" dirty="0">
                  <a:latin typeface="游明朝" panose="02020400000000000000" pitchFamily="18" charset="-128"/>
                  <a:ea typeface="BIZ UDPゴシック" panose="020B0400000000000000" pitchFamily="50" charset="-128"/>
                  <a:cs typeface="Times New Roman" panose="02020603050405020304" pitchFamily="18" charset="0"/>
                </a:rPr>
                <a:t>きょうと認知症あんしんナビ</a:t>
              </a:r>
              <a:endPar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9" name="スライド番号プレースホルダー 3">
            <a:extLst>
              <a:ext uri="{FF2B5EF4-FFF2-40B4-BE49-F238E27FC236}">
                <a16:creationId xmlns:a16="http://schemas.microsoft.com/office/drawing/2014/main" id="{22FCD124-FC65-6DCF-3682-A9E9DFE8995A}"/>
              </a:ext>
            </a:extLst>
          </p:cNvPr>
          <p:cNvSpPr>
            <a:spLocks noGrp="1"/>
          </p:cNvSpPr>
          <p:nvPr>
            <p:ph type="sldNum" sz="quarter" idx="12"/>
          </p:nvPr>
        </p:nvSpPr>
        <p:spPr>
          <a:xfrm>
            <a:off x="8610600" y="6356350"/>
            <a:ext cx="2743200" cy="365125"/>
          </a:xfrm>
        </p:spPr>
        <p:txBody>
          <a:bodyPr/>
          <a:lstStyle/>
          <a:p>
            <a:r>
              <a:rPr kumimoji="1" lang="en-US" altLang="ja-JP" dirty="0"/>
              <a:t>21</a:t>
            </a:r>
            <a:endParaRPr kumimoji="1" lang="ja-JP" altLang="en-US" dirty="0"/>
          </a:p>
        </p:txBody>
      </p:sp>
    </p:spTree>
    <p:extLst>
      <p:ext uri="{BB962C8B-B14F-4D97-AF65-F5344CB8AC3E}">
        <p14:creationId xmlns:p14="http://schemas.microsoft.com/office/powerpoint/2010/main" val="17853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00C1ECE-A7C9-FC37-53AD-F4307A468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047" y="1294810"/>
            <a:ext cx="1994648" cy="1842738"/>
          </a:xfrm>
          <a:prstGeom prst="rect">
            <a:avLst/>
          </a:prstGeom>
        </p:spPr>
      </p:pic>
      <p:sp>
        <p:nvSpPr>
          <p:cNvPr id="2" name="思考の吹き出し: 雲形 1">
            <a:extLst>
              <a:ext uri="{FF2B5EF4-FFF2-40B4-BE49-F238E27FC236}">
                <a16:creationId xmlns:a16="http://schemas.microsoft.com/office/drawing/2014/main" id="{5A813E17-8A77-8C3B-70ED-37F094D0E21E}"/>
              </a:ext>
            </a:extLst>
          </p:cNvPr>
          <p:cNvSpPr/>
          <p:nvPr/>
        </p:nvSpPr>
        <p:spPr>
          <a:xfrm flipH="1">
            <a:off x="1573305" y="650584"/>
            <a:ext cx="6562164" cy="2277035"/>
          </a:xfrm>
          <a:prstGeom prst="cloudCallout">
            <a:avLst>
              <a:gd name="adj1" fmla="val -54166"/>
              <a:gd name="adj2" fmla="val 29429"/>
            </a:avLst>
          </a:prstGeom>
          <a:solidFill>
            <a:srgbClr val="E5FF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0" name="タイトル 1"/>
          <p:cNvSpPr>
            <a:spLocks noGrp="1"/>
          </p:cNvSpPr>
          <p:nvPr>
            <p:ph type="title"/>
          </p:nvPr>
        </p:nvSpPr>
        <p:spPr bwMode="auto">
          <a:xfrm>
            <a:off x="1909480" y="1103265"/>
            <a:ext cx="6871447" cy="1325563"/>
          </a:xfrm>
        </p:spPr>
        <p:txBody>
          <a:bodyPr vert="horz" wrap="square" lIns="91440" tIns="45720" rIns="91440" bIns="45720" numCol="1" rtlCol="0" anchor="ctr" anchorCtr="0" compatLnSpc="1">
            <a:prstTxWarp prst="textNoShape">
              <a:avLst/>
            </a:prstTxWarp>
            <a:normAutofit/>
          </a:bodyPr>
          <a:lstStyle/>
          <a:p>
            <a:r>
              <a:rPr lang="ja-JP" altLang="en-US" sz="4800" b="1" dirty="0">
                <a:solidFill>
                  <a:srgbClr val="0070C0"/>
                </a:solidFill>
                <a:latin typeface="Meiryo UI" panose="020B0604030504040204" pitchFamily="50" charset="-128"/>
                <a:ea typeface="Meiryo UI" panose="020B0604030504040204" pitchFamily="50" charset="-128"/>
              </a:rPr>
              <a:t>ちょっと　アイスブレイク</a:t>
            </a:r>
            <a:endParaRPr lang="ja-JP" altLang="en-US" sz="4800" b="1" dirty="0">
              <a:solidFill>
                <a:srgbClr val="0070C0"/>
              </a:solidFill>
              <a:effectLst/>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553355" y="3586548"/>
            <a:ext cx="7659031" cy="2620868"/>
          </a:xfrm>
        </p:spPr>
        <p:txBody>
          <a:bodyPr>
            <a:normAutofit/>
          </a:bodyPr>
          <a:lstStyle/>
          <a:p>
            <a:pPr marL="0" indent="0">
              <a:lnSpc>
                <a:spcPts val="4000"/>
              </a:lnSpc>
              <a:buClr>
                <a:schemeClr val="accent5">
                  <a:lumMod val="75000"/>
                </a:schemeClr>
              </a:buClr>
              <a:buNone/>
              <a:defRPr/>
            </a:pPr>
            <a:r>
              <a:rPr lang="ja-JP" altLang="en-US" sz="4800" dirty="0">
                <a:latin typeface="Meiryo UI" panose="020B0604030504040204" pitchFamily="50" charset="-128"/>
                <a:ea typeface="Meiryo UI" panose="020B0604030504040204" pitchFamily="50" charset="-128"/>
                <a:cs typeface="メイリオ" panose="020B0604030504040204" pitchFamily="50" charset="-128"/>
              </a:rPr>
              <a:t>これから絵を見てもらいます。</a:t>
            </a:r>
          </a:p>
          <a:p>
            <a:pPr marL="0" indent="0">
              <a:lnSpc>
                <a:spcPts val="4000"/>
              </a:lnSpc>
              <a:buClr>
                <a:schemeClr val="accent5">
                  <a:lumMod val="75000"/>
                </a:schemeClr>
              </a:buClr>
              <a:buNone/>
              <a:defRPr/>
            </a:pPr>
            <a:r>
              <a:rPr lang="ja-JP" altLang="en-US" sz="4800" dirty="0">
                <a:latin typeface="Meiryo UI" panose="020B0604030504040204" pitchFamily="50" charset="-128"/>
                <a:ea typeface="Meiryo UI" panose="020B0604030504040204" pitchFamily="50" charset="-128"/>
                <a:cs typeface="メイリオ" panose="020B0604030504040204" pitchFamily="50" charset="-128"/>
              </a:rPr>
              <a:t> </a:t>
            </a:r>
          </a:p>
          <a:p>
            <a:pPr marL="0" indent="0">
              <a:lnSpc>
                <a:spcPts val="4000"/>
              </a:lnSpc>
              <a:buClr>
                <a:schemeClr val="accent5">
                  <a:lumMod val="75000"/>
                </a:schemeClr>
              </a:buClr>
              <a:buNone/>
              <a:defRPr/>
            </a:pPr>
            <a:r>
              <a:rPr lang="ja-JP" altLang="en-US" sz="4800" dirty="0">
                <a:latin typeface="Meiryo UI" panose="020B0604030504040204" pitchFamily="50" charset="-128"/>
                <a:ea typeface="Meiryo UI" panose="020B0604030504040204" pitchFamily="50" charset="-128"/>
                <a:cs typeface="メイリオ" panose="020B0604030504040204" pitchFamily="50" charset="-128"/>
              </a:rPr>
              <a:t>何が見えましたか</a:t>
            </a:r>
            <a:r>
              <a:rPr lang="en-US" altLang="ja-JP" sz="4800" dirty="0">
                <a:latin typeface="Meiryo UI" panose="020B0604030504040204" pitchFamily="50" charset="-128"/>
                <a:ea typeface="Meiryo UI" panose="020B0604030504040204" pitchFamily="50" charset="-128"/>
                <a:cs typeface="メイリオ" panose="020B0604030504040204" pitchFamily="50" charset="-128"/>
              </a:rPr>
              <a:t>?</a:t>
            </a:r>
            <a:endParaRPr lang="ja-JP" altLang="en-US" sz="4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388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tsumoto\Desktop\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672" y="-36121"/>
            <a:ext cx="5661498" cy="678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7323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F880868-0BA5-0D50-9621-AB37B3BC0DC1}"/>
              </a:ext>
            </a:extLst>
          </p:cNvPr>
          <p:cNvSpPr>
            <a:spLocks noGrp="1"/>
          </p:cNvSpPr>
          <p:nvPr>
            <p:ph type="sldNum" sz="quarter" idx="12"/>
          </p:nvPr>
        </p:nvSpPr>
        <p:spPr/>
        <p:txBody>
          <a:bodyPr/>
          <a:lstStyle/>
          <a:p>
            <a:fld id="{7BCE676F-4151-4FB9-8059-CF37FC457274}" type="slidenum">
              <a:rPr kumimoji="1" lang="ja-JP" altLang="en-US" smtClean="0"/>
              <a:t>24</a:t>
            </a:fld>
            <a:endParaRPr kumimoji="1" lang="ja-JP" altLang="en-US"/>
          </a:p>
        </p:txBody>
      </p:sp>
      <p:sp>
        <p:nvSpPr>
          <p:cNvPr id="4" name="タイトル 3">
            <a:extLst>
              <a:ext uri="{FF2B5EF4-FFF2-40B4-BE49-F238E27FC236}">
                <a16:creationId xmlns:a16="http://schemas.microsoft.com/office/drawing/2014/main" id="{10204729-F6BA-BCF1-1BD3-CB7D6303122B}"/>
              </a:ext>
            </a:extLst>
          </p:cNvPr>
          <p:cNvSpPr>
            <a:spLocks noGrp="1"/>
          </p:cNvSpPr>
          <p:nvPr>
            <p:ph type="title" idx="4294967295"/>
          </p:nvPr>
        </p:nvSpPr>
        <p:spPr>
          <a:xfrm>
            <a:off x="838200" y="367554"/>
            <a:ext cx="10190356" cy="1174376"/>
          </a:xfrm>
        </p:spPr>
        <p:txBody>
          <a:bodyPr>
            <a:normAutofit/>
          </a:bodyPr>
          <a:lstStyle/>
          <a:p>
            <a:pPr algn="ctr"/>
            <a:r>
              <a:rPr lang="ja-JP" altLang="en-US" sz="4000" b="1" dirty="0">
                <a:solidFill>
                  <a:srgbClr val="002060"/>
                </a:solidFill>
                <a:latin typeface="Meiryo UI" panose="020B0604030504040204" pitchFamily="50" charset="-128"/>
                <a:ea typeface="Meiryo UI" panose="020B0604030504040204" pitchFamily="50" charset="-128"/>
              </a:rPr>
              <a:t>周りの人にはどのような心がけが必要でしょうか</a:t>
            </a:r>
          </a:p>
        </p:txBody>
      </p:sp>
      <p:grpSp>
        <p:nvGrpSpPr>
          <p:cNvPr id="13" name="グループ化 12">
            <a:extLst>
              <a:ext uri="{FF2B5EF4-FFF2-40B4-BE49-F238E27FC236}">
                <a16:creationId xmlns:a16="http://schemas.microsoft.com/office/drawing/2014/main" id="{92C18CDE-84BE-18E3-FE18-CC36634B0716}"/>
              </a:ext>
            </a:extLst>
          </p:cNvPr>
          <p:cNvGrpSpPr/>
          <p:nvPr/>
        </p:nvGrpSpPr>
        <p:grpSpPr>
          <a:xfrm>
            <a:off x="819377" y="1817719"/>
            <a:ext cx="2427452" cy="1479511"/>
            <a:chOff x="620548" y="1710876"/>
            <a:chExt cx="2427452" cy="1479511"/>
          </a:xfrm>
        </p:grpSpPr>
        <p:sp>
          <p:nvSpPr>
            <p:cNvPr id="11" name="思考の吹き出し: 雲形 10">
              <a:extLst>
                <a:ext uri="{FF2B5EF4-FFF2-40B4-BE49-F238E27FC236}">
                  <a16:creationId xmlns:a16="http://schemas.microsoft.com/office/drawing/2014/main" id="{FC702F31-9200-F8E6-E228-A26478C2A4FE}"/>
                </a:ext>
              </a:extLst>
            </p:cNvPr>
            <p:cNvSpPr/>
            <p:nvPr/>
          </p:nvSpPr>
          <p:spPr>
            <a:xfrm>
              <a:off x="620548" y="1710876"/>
              <a:ext cx="2427452" cy="1479511"/>
            </a:xfrm>
            <a:prstGeom prst="cloudCallout">
              <a:avLst>
                <a:gd name="adj1" fmla="val 42136"/>
                <a:gd name="adj2" fmla="val 54198"/>
              </a:avLst>
            </a:prstGeom>
            <a:solidFill>
              <a:schemeClr val="bg1"/>
            </a:solidFill>
            <a:ln w="2857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円形 6">
              <a:extLst>
                <a:ext uri="{FF2B5EF4-FFF2-40B4-BE49-F238E27FC236}">
                  <a16:creationId xmlns:a16="http://schemas.microsoft.com/office/drawing/2014/main" id="{266D9AE9-BB25-CA15-C43A-F81667FDD65C}"/>
                </a:ext>
              </a:extLst>
            </p:cNvPr>
            <p:cNvSpPr/>
            <p:nvPr/>
          </p:nvSpPr>
          <p:spPr>
            <a:xfrm>
              <a:off x="700160" y="1942710"/>
              <a:ext cx="2347840" cy="988546"/>
            </a:xfrm>
            <a:prstGeom prst="wedgeEllipseCallout">
              <a:avLst>
                <a:gd name="adj1" fmla="val 14813"/>
                <a:gd name="adj2" fmla="val 69403"/>
              </a:avLst>
            </a:prstGeom>
            <a:no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solidFill>
                    <a:srgbClr val="FF6600"/>
                  </a:solidFill>
                  <a:latin typeface="Meiryo UI" panose="020B0604030504040204" pitchFamily="50" charset="-128"/>
                  <a:ea typeface="Meiryo UI" panose="020B0604030504040204" pitchFamily="50" charset="-128"/>
                </a:rPr>
                <a:t>たとえば</a:t>
              </a:r>
              <a:endParaRPr kumimoji="1" lang="ja-JP" altLang="en-US" sz="3200" b="1" dirty="0">
                <a:solidFill>
                  <a:srgbClr val="FF6600"/>
                </a:solidFill>
                <a:latin typeface="Meiryo UI" panose="020B0604030504040204" pitchFamily="50" charset="-128"/>
                <a:ea typeface="Meiryo UI" panose="020B0604030504040204" pitchFamily="50" charset="-128"/>
              </a:endParaRPr>
            </a:p>
          </p:txBody>
        </p:sp>
      </p:grpSp>
      <p:sp>
        <p:nvSpPr>
          <p:cNvPr id="8" name="四角形: 角を丸くする 7">
            <a:extLst>
              <a:ext uri="{FF2B5EF4-FFF2-40B4-BE49-F238E27FC236}">
                <a16:creationId xmlns:a16="http://schemas.microsoft.com/office/drawing/2014/main" id="{E3D72EC2-8C15-12C2-0328-AD6FFD4B576A}"/>
              </a:ext>
            </a:extLst>
          </p:cNvPr>
          <p:cNvSpPr/>
          <p:nvPr/>
        </p:nvSpPr>
        <p:spPr>
          <a:xfrm>
            <a:off x="1096262" y="3987987"/>
            <a:ext cx="2689412" cy="2083367"/>
          </a:xfrm>
          <a:prstGeom prst="roundRect">
            <a:avLst/>
          </a:prstGeom>
          <a:ln w="57150">
            <a:solidFill>
              <a:srgbClr val="FF66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失敗やできないことを</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指摘される</a:t>
            </a:r>
          </a:p>
        </p:txBody>
      </p:sp>
      <p:sp>
        <p:nvSpPr>
          <p:cNvPr id="9" name="四角形: 角を丸くする 8">
            <a:extLst>
              <a:ext uri="{FF2B5EF4-FFF2-40B4-BE49-F238E27FC236}">
                <a16:creationId xmlns:a16="http://schemas.microsoft.com/office/drawing/2014/main" id="{BD3892E8-C366-9C47-4773-4FB7D6B7D7C0}"/>
              </a:ext>
            </a:extLst>
          </p:cNvPr>
          <p:cNvSpPr/>
          <p:nvPr/>
        </p:nvSpPr>
        <p:spPr>
          <a:xfrm>
            <a:off x="4209583" y="3987987"/>
            <a:ext cx="3201926" cy="2083366"/>
          </a:xfrm>
          <a:prstGeom prst="roundRect">
            <a:avLst/>
          </a:prstGeom>
          <a:ln w="57150">
            <a:solidFill>
              <a:srgbClr val="FF66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何もしないうちから、</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いろいろなことが</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できないかのような</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態度をとられる</a:t>
            </a:r>
          </a:p>
        </p:txBody>
      </p:sp>
      <p:sp>
        <p:nvSpPr>
          <p:cNvPr id="10" name="四角形: 角を丸くする 9">
            <a:extLst>
              <a:ext uri="{FF2B5EF4-FFF2-40B4-BE49-F238E27FC236}">
                <a16:creationId xmlns:a16="http://schemas.microsoft.com/office/drawing/2014/main" id="{24E0443B-87D9-2999-584D-C0C24D40CD41}"/>
              </a:ext>
            </a:extLst>
          </p:cNvPr>
          <p:cNvSpPr/>
          <p:nvPr/>
        </p:nvSpPr>
        <p:spPr>
          <a:xfrm>
            <a:off x="7835418" y="3984426"/>
            <a:ext cx="3201926" cy="2083368"/>
          </a:xfrm>
          <a:prstGeom prst="roundRect">
            <a:avLst/>
          </a:prstGeom>
          <a:ln w="57150">
            <a:solidFill>
              <a:srgbClr val="FF66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一方的に周囲から</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何かをしてもらう　</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立場になる</a:t>
            </a:r>
          </a:p>
        </p:txBody>
      </p:sp>
      <p:sp>
        <p:nvSpPr>
          <p:cNvPr id="12" name="テキスト ボックス 11">
            <a:extLst>
              <a:ext uri="{FF2B5EF4-FFF2-40B4-BE49-F238E27FC236}">
                <a16:creationId xmlns:a16="http://schemas.microsoft.com/office/drawing/2014/main" id="{3795EC43-AB06-9A0F-58FB-C976BF8F485F}"/>
              </a:ext>
            </a:extLst>
          </p:cNvPr>
          <p:cNvSpPr txBox="1"/>
          <p:nvPr/>
        </p:nvSpPr>
        <p:spPr>
          <a:xfrm>
            <a:off x="3431930" y="2141144"/>
            <a:ext cx="5781137" cy="1077218"/>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自分がされて</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いやな思いがすることは・・・・</a:t>
            </a:r>
          </a:p>
        </p:txBody>
      </p:sp>
      <p:pic>
        <p:nvPicPr>
          <p:cNvPr id="6" name="図 5">
            <a:extLst>
              <a:ext uri="{FF2B5EF4-FFF2-40B4-BE49-F238E27FC236}">
                <a16:creationId xmlns:a16="http://schemas.microsoft.com/office/drawing/2014/main" id="{DBDDC670-BBDA-97FF-6888-95676762D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73" y="1792121"/>
            <a:ext cx="2427453" cy="1727628"/>
          </a:xfrm>
          <a:prstGeom prst="rect">
            <a:avLst/>
          </a:prstGeom>
        </p:spPr>
      </p:pic>
    </p:spTree>
    <p:extLst>
      <p:ext uri="{BB962C8B-B14F-4D97-AF65-F5344CB8AC3E}">
        <p14:creationId xmlns:p14="http://schemas.microsoft.com/office/powerpoint/2010/main" val="234403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E3541F-F63A-E5B7-137E-D8DF0304AA16}"/>
              </a:ext>
            </a:extLst>
          </p:cNvPr>
          <p:cNvSpPr>
            <a:spLocks noGrp="1"/>
          </p:cNvSpPr>
          <p:nvPr>
            <p:ph type="title"/>
          </p:nvPr>
        </p:nvSpPr>
        <p:spPr>
          <a:xfrm>
            <a:off x="611458" y="245793"/>
            <a:ext cx="11353800" cy="1325563"/>
          </a:xfrm>
        </p:spPr>
        <p:txBody>
          <a:bodyPr>
            <a:normAutofit/>
          </a:bodyPr>
          <a:lstStyle/>
          <a:p>
            <a:r>
              <a:rPr kumimoji="1" lang="ja-JP" altLang="en-US" sz="3600" dirty="0">
                <a:solidFill>
                  <a:srgbClr val="002060"/>
                </a:solidFill>
                <a:latin typeface="Meiryo UI" panose="020B0604030504040204" pitchFamily="50" charset="-128"/>
                <a:ea typeface="Meiryo UI" panose="020B0604030504040204" pitchFamily="50" charset="-128"/>
              </a:rPr>
              <a:t>　</a:t>
            </a:r>
            <a:r>
              <a:rPr kumimoji="1" lang="ja-JP" altLang="en-US" sz="3600" b="1" dirty="0">
                <a:solidFill>
                  <a:srgbClr val="002060"/>
                </a:solidFill>
                <a:latin typeface="Meiryo UI" panose="020B0604030504040204" pitchFamily="50" charset="-128"/>
                <a:ea typeface="Meiryo UI" panose="020B0604030504040204" pitchFamily="50" charset="-128"/>
              </a:rPr>
              <a:t>周りの人は、どのようなことに気を留めたらよいでしょうか</a:t>
            </a:r>
          </a:p>
        </p:txBody>
      </p:sp>
      <p:sp>
        <p:nvSpPr>
          <p:cNvPr id="3" name="コンテンツ プレースホルダー 2">
            <a:extLst>
              <a:ext uri="{FF2B5EF4-FFF2-40B4-BE49-F238E27FC236}">
                <a16:creationId xmlns:a16="http://schemas.microsoft.com/office/drawing/2014/main" id="{D37D2AA7-B779-C19C-2D8C-9055CE826FF6}"/>
              </a:ext>
            </a:extLst>
          </p:cNvPr>
          <p:cNvSpPr>
            <a:spLocks noGrp="1"/>
          </p:cNvSpPr>
          <p:nvPr>
            <p:ph sz="half" idx="1"/>
          </p:nvPr>
        </p:nvSpPr>
        <p:spPr>
          <a:xfrm>
            <a:off x="611458" y="1571356"/>
            <a:ext cx="5266745" cy="4189863"/>
          </a:xfrm>
        </p:spPr>
        <p:txBody>
          <a:bodyPr>
            <a:noAutofit/>
          </a:bodyPr>
          <a:lstStyle/>
          <a:p>
            <a:pPr>
              <a:lnSpc>
                <a:spcPct val="110000"/>
              </a:lnSpc>
            </a:pPr>
            <a:r>
              <a:rPr kumimoji="1" lang="ja-JP" altLang="en-US" dirty="0">
                <a:latin typeface="Meiryo UI" panose="020B0604030504040204" pitchFamily="50" charset="-128"/>
                <a:ea typeface="Meiryo UI" panose="020B0604030504040204" pitchFamily="50" charset="-128"/>
              </a:rPr>
              <a:t>「認知症だから」の前提をとりはらう</a:t>
            </a:r>
            <a:endParaRPr kumimoji="1" lang="en-US" altLang="ja-JP" dirty="0">
              <a:latin typeface="Meiryo UI" panose="020B0604030504040204" pitchFamily="50" charset="-128"/>
              <a:ea typeface="Meiryo UI" panose="020B0604030504040204" pitchFamily="50" charset="-128"/>
            </a:endParaRPr>
          </a:p>
          <a:p>
            <a:pPr>
              <a:lnSpc>
                <a:spcPct val="110000"/>
              </a:lnSpc>
            </a:pPr>
            <a:r>
              <a:rPr kumimoji="1" lang="ja-JP" altLang="en-US" dirty="0">
                <a:latin typeface="Meiryo UI" panose="020B0604030504040204" pitchFamily="50" charset="-128"/>
                <a:ea typeface="Meiryo UI" panose="020B0604030504040204" pitchFamily="50" charset="-128"/>
              </a:rPr>
              <a:t>認知症により苦手になっていることを理解した上で、さりげなく自然な気遣いを。</a:t>
            </a:r>
            <a:endParaRPr kumimoji="1" lang="en-US" altLang="ja-JP" dirty="0">
              <a:latin typeface="Meiryo UI" panose="020B0604030504040204" pitchFamily="50" charset="-128"/>
              <a:ea typeface="Meiryo UI" panose="020B0604030504040204" pitchFamily="50" charset="-128"/>
            </a:endParaRPr>
          </a:p>
          <a:p>
            <a:pPr>
              <a:lnSpc>
                <a:spcPct val="110000"/>
              </a:lnSpc>
            </a:pPr>
            <a:r>
              <a:rPr lang="ja-JP" altLang="en-US" dirty="0">
                <a:latin typeface="Meiryo UI" panose="020B0604030504040204" pitchFamily="50" charset="-128"/>
                <a:ea typeface="Meiryo UI" panose="020B0604030504040204" pitchFamily="50" charset="-128"/>
              </a:rPr>
              <a:t>本人が得意なことでは頼りにし、</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力を発揮してもらう。</a:t>
            </a:r>
            <a:endParaRPr lang="en-US" altLang="ja-JP" dirty="0">
              <a:latin typeface="Meiryo UI" panose="020B0604030504040204" pitchFamily="50" charset="-128"/>
              <a:ea typeface="Meiryo UI" panose="020B0604030504040204" pitchFamily="50" charset="-128"/>
            </a:endParaRPr>
          </a:p>
          <a:p>
            <a:pPr>
              <a:lnSpc>
                <a:spcPct val="110000"/>
              </a:lnSpc>
            </a:pPr>
            <a:r>
              <a:rPr kumimoji="1" lang="ja-JP" altLang="en-US" dirty="0">
                <a:latin typeface="Meiryo UI" panose="020B0604030504040204" pitchFamily="50" charset="-128"/>
                <a:ea typeface="Meiryo UI" panose="020B0604030504040204" pitchFamily="50" charset="-128"/>
              </a:rPr>
              <a:t>重要なことほど、本人の考え、希望をじっくり話しあって決める</a:t>
            </a:r>
            <a:r>
              <a:rPr kumimoji="1" lang="ja-JP" altLang="en-US" sz="3200" dirty="0">
                <a:latin typeface="Meiryo UI" panose="020B0604030504040204" pitchFamily="50" charset="-128"/>
                <a:ea typeface="Meiryo UI" panose="020B0604030504040204" pitchFamily="50" charset="-128"/>
              </a:rPr>
              <a:t>。</a:t>
            </a:r>
          </a:p>
        </p:txBody>
      </p:sp>
      <p:sp>
        <p:nvSpPr>
          <p:cNvPr id="4" name="コンテンツ プレースホルダー 3">
            <a:extLst>
              <a:ext uri="{FF2B5EF4-FFF2-40B4-BE49-F238E27FC236}">
                <a16:creationId xmlns:a16="http://schemas.microsoft.com/office/drawing/2014/main" id="{E3802D15-DBDE-0925-EEEF-25079F5215E7}"/>
              </a:ext>
            </a:extLst>
          </p:cNvPr>
          <p:cNvSpPr>
            <a:spLocks noGrp="1"/>
          </p:cNvSpPr>
          <p:nvPr>
            <p:ph sz="half" idx="2"/>
          </p:nvPr>
        </p:nvSpPr>
        <p:spPr>
          <a:xfrm>
            <a:off x="6415320" y="1571356"/>
            <a:ext cx="5006898" cy="4568166"/>
          </a:xfrm>
          <a:ln w="57150">
            <a:solidFill>
              <a:srgbClr val="FF6600"/>
            </a:solidFill>
            <a:prstDash val="sysDash"/>
          </a:ln>
        </p:spPr>
        <p:style>
          <a:lnRef idx="2">
            <a:schemeClr val="accent6"/>
          </a:lnRef>
          <a:fillRef idx="1">
            <a:schemeClr val="lt1"/>
          </a:fillRef>
          <a:effectRef idx="0">
            <a:schemeClr val="accent6"/>
          </a:effectRef>
          <a:fontRef idx="minor">
            <a:schemeClr val="dk1"/>
          </a:fontRef>
        </p:style>
        <p:txBody>
          <a:bodyPr>
            <a:noAutofit/>
          </a:bodyPr>
          <a:lstStyle/>
          <a:p>
            <a:pPr>
              <a:lnSpc>
                <a:spcPts val="4100"/>
              </a:lnSpc>
            </a:pPr>
            <a:r>
              <a:rPr kumimoji="1" lang="ja-JP" altLang="en-US" sz="3000" dirty="0">
                <a:solidFill>
                  <a:schemeClr val="tx1"/>
                </a:solidFill>
                <a:latin typeface="Meiryo UI" panose="020B0604030504040204" pitchFamily="50" charset="-128"/>
                <a:ea typeface="Meiryo UI" panose="020B0604030504040204" pitchFamily="50" charset="-128"/>
              </a:rPr>
              <a:t>そこにいるのは「認知症の人」ではなく、</a:t>
            </a:r>
            <a:r>
              <a:rPr kumimoji="1" lang="ja-JP" altLang="en-US" sz="3000" b="1" dirty="0">
                <a:solidFill>
                  <a:schemeClr val="accent6">
                    <a:lumMod val="60000"/>
                    <a:lumOff val="40000"/>
                  </a:schemeClr>
                </a:solidFill>
                <a:latin typeface="Meiryo UI" panose="020B0604030504040204" pitchFamily="50" charset="-128"/>
                <a:ea typeface="Meiryo UI" panose="020B0604030504040204" pitchFamily="50" charset="-128"/>
              </a:rPr>
              <a:t>〇〇さんが認知症になっただけのこと</a:t>
            </a:r>
            <a:endParaRPr kumimoji="1" lang="en-US" altLang="ja-JP" sz="3000" b="1" dirty="0">
              <a:solidFill>
                <a:schemeClr val="accent6">
                  <a:lumMod val="60000"/>
                  <a:lumOff val="40000"/>
                </a:schemeClr>
              </a:solidFill>
              <a:latin typeface="Meiryo UI" panose="020B0604030504040204" pitchFamily="50" charset="-128"/>
              <a:ea typeface="Meiryo UI" panose="020B0604030504040204" pitchFamily="50" charset="-128"/>
            </a:endParaRPr>
          </a:p>
          <a:p>
            <a:pPr>
              <a:lnSpc>
                <a:spcPts val="4100"/>
              </a:lnSpc>
            </a:pPr>
            <a:r>
              <a:rPr kumimoji="1" lang="ja-JP" altLang="en-US" sz="3000" b="1" dirty="0">
                <a:solidFill>
                  <a:schemeClr val="accent6">
                    <a:lumMod val="60000"/>
                    <a:lumOff val="40000"/>
                  </a:schemeClr>
                </a:solidFill>
                <a:latin typeface="Meiryo UI" panose="020B0604030504040204" pitchFamily="50" charset="-128"/>
                <a:ea typeface="Meiryo UI" panose="020B0604030504040204" pitchFamily="50" charset="-128"/>
              </a:rPr>
              <a:t>「期待される」存在</a:t>
            </a:r>
            <a:r>
              <a:rPr kumimoji="1" lang="ja-JP" altLang="en-US" sz="3000" dirty="0">
                <a:solidFill>
                  <a:schemeClr val="tx1"/>
                </a:solidFill>
                <a:latin typeface="Meiryo UI" panose="020B0604030504040204" pitchFamily="50" charset="-128"/>
                <a:ea typeface="Meiryo UI" panose="020B0604030504040204" pitchFamily="50" charset="-128"/>
              </a:rPr>
              <a:t>であることはだれでもうれしい</a:t>
            </a:r>
            <a:endParaRPr lang="en-US" altLang="ja-JP" sz="3000" dirty="0">
              <a:solidFill>
                <a:schemeClr val="tx1"/>
              </a:solidFill>
              <a:latin typeface="Meiryo UI" panose="020B0604030504040204" pitchFamily="50" charset="-128"/>
              <a:ea typeface="Meiryo UI" panose="020B0604030504040204" pitchFamily="50" charset="-128"/>
            </a:endParaRPr>
          </a:p>
          <a:p>
            <a:pPr>
              <a:lnSpc>
                <a:spcPts val="4100"/>
              </a:lnSpc>
            </a:pPr>
            <a:r>
              <a:rPr kumimoji="1" lang="ja-JP" altLang="en-US" sz="3000" dirty="0">
                <a:solidFill>
                  <a:schemeClr val="tx1"/>
                </a:solidFill>
                <a:latin typeface="Meiryo UI" panose="020B0604030504040204" pitchFamily="50" charset="-128"/>
                <a:ea typeface="Meiryo UI" panose="020B0604030504040204" pitchFamily="50" charset="-128"/>
              </a:rPr>
              <a:t>親切心からでも</a:t>
            </a:r>
            <a:r>
              <a:rPr kumimoji="1" lang="ja-JP" altLang="en-US" sz="3000" b="1" dirty="0">
                <a:solidFill>
                  <a:schemeClr val="accent6">
                    <a:lumMod val="60000"/>
                    <a:lumOff val="40000"/>
                  </a:schemeClr>
                </a:solidFill>
                <a:latin typeface="Meiryo UI" panose="020B0604030504040204" pitchFamily="50" charset="-128"/>
                <a:ea typeface="Meiryo UI" panose="020B0604030504040204" pitchFamily="50" charset="-128"/>
              </a:rPr>
              <a:t>相手の自尊心や意思をないがしろにしては逆効果</a:t>
            </a:r>
            <a:r>
              <a:rPr kumimoji="1" lang="ja-JP" altLang="en-US" sz="3000" dirty="0">
                <a:solidFill>
                  <a:schemeClr val="tx1"/>
                </a:solidFill>
                <a:latin typeface="Meiryo UI" panose="020B0604030504040204" pitchFamily="50" charset="-128"/>
                <a:ea typeface="Meiryo UI" panose="020B0604030504040204" pitchFamily="50" charset="-128"/>
              </a:rPr>
              <a:t>となることがある。</a:t>
            </a:r>
          </a:p>
        </p:txBody>
      </p:sp>
      <p:sp>
        <p:nvSpPr>
          <p:cNvPr id="6" name="スライド番号プレースホルダー 5">
            <a:extLst>
              <a:ext uri="{FF2B5EF4-FFF2-40B4-BE49-F238E27FC236}">
                <a16:creationId xmlns:a16="http://schemas.microsoft.com/office/drawing/2014/main" id="{17791DB6-5E5D-EAC1-0B85-5F9DDDA000A6}"/>
              </a:ext>
            </a:extLst>
          </p:cNvPr>
          <p:cNvSpPr>
            <a:spLocks noGrp="1"/>
          </p:cNvSpPr>
          <p:nvPr>
            <p:ph type="sldNum" sz="quarter" idx="12"/>
          </p:nvPr>
        </p:nvSpPr>
        <p:spPr/>
        <p:txBody>
          <a:bodyPr/>
          <a:lstStyle/>
          <a:p>
            <a:fld id="{7BCE676F-4151-4FB9-8059-CF37FC457274}" type="slidenum">
              <a:rPr kumimoji="1" lang="ja-JP" altLang="en-US" smtClean="0"/>
              <a:t>25</a:t>
            </a:fld>
            <a:endParaRPr kumimoji="1" lang="ja-JP" altLang="en-US"/>
          </a:p>
        </p:txBody>
      </p:sp>
      <p:sp>
        <p:nvSpPr>
          <p:cNvPr id="12" name="矢印: 右 11">
            <a:extLst>
              <a:ext uri="{FF2B5EF4-FFF2-40B4-BE49-F238E27FC236}">
                <a16:creationId xmlns:a16="http://schemas.microsoft.com/office/drawing/2014/main" id="{B9C14959-52FD-2595-CAAE-E0B2A7DA68C6}"/>
              </a:ext>
            </a:extLst>
          </p:cNvPr>
          <p:cNvSpPr/>
          <p:nvPr/>
        </p:nvSpPr>
        <p:spPr>
          <a:xfrm>
            <a:off x="5603721" y="3370807"/>
            <a:ext cx="537117" cy="484632"/>
          </a:xfrm>
          <a:prstGeom prst="rightArrow">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21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83692"/>
            <a:ext cx="10515600" cy="1325563"/>
          </a:xfrm>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認知症の人への接し方</a:t>
            </a:r>
          </a:p>
        </p:txBody>
      </p:sp>
      <p:sp>
        <p:nvSpPr>
          <p:cNvPr id="4" name="角丸四角形 3"/>
          <p:cNvSpPr/>
          <p:nvPr/>
        </p:nvSpPr>
        <p:spPr>
          <a:xfrm>
            <a:off x="838200" y="1503120"/>
            <a:ext cx="10515600" cy="10267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≪基本姿勢≫</a:t>
            </a:r>
            <a:endParaRPr lang="en-US" altLang="ja-JP"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驚かせない・急がせない・自尊心を傷つけない</a:t>
            </a: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799563" y="2683099"/>
            <a:ext cx="10515600" cy="3709115"/>
          </a:xfrm>
          <a:prstGeom prst="roundRect">
            <a:avLst/>
          </a:prstGeom>
        </p:spPr>
        <p:style>
          <a:lnRef idx="2">
            <a:schemeClr val="accent1"/>
          </a:lnRef>
          <a:fillRef idx="1">
            <a:schemeClr val="lt1"/>
          </a:fillRef>
          <a:effectRef idx="0">
            <a:schemeClr val="accent1"/>
          </a:effectRef>
          <a:fontRef idx="minor">
            <a:schemeClr val="dk1"/>
          </a:fontRef>
        </p:style>
        <p:txBody>
          <a:bodyPr numCol="1" rtlCol="0" anchor="ctr"/>
          <a:lstStyle/>
          <a:p>
            <a:endParaRPr lang="en-US" altLang="ja-JP"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≪具体的な対応のポイント≫</a:t>
            </a:r>
            <a:endParaRPr lang="en-US" altLang="ja-JP" sz="28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まずは見守る</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余裕をもって対応する</a:t>
            </a:r>
            <a:endParaRPr kumimoji="1"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声をかけるときは１人で</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後ろから声をかけない</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相手に目線を合わせてやさしい口調で</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穏やかに、はっきりした話し方で</a:t>
            </a:r>
            <a:endParaRPr kumimoji="1"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相手の言葉に耳を傾けてゆっくり対応する</a:t>
            </a:r>
            <a:endParaRPr kumimoji="1"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BFAACC0-93AB-4711-BF51-F4C3D8642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713" y="3381757"/>
            <a:ext cx="3518452" cy="2638839"/>
          </a:xfrm>
          <a:prstGeom prst="rect">
            <a:avLst/>
          </a:prstGeom>
        </p:spPr>
      </p:pic>
      <p:sp>
        <p:nvSpPr>
          <p:cNvPr id="3" name="スライド番号プレースホルダー 2">
            <a:extLst>
              <a:ext uri="{FF2B5EF4-FFF2-40B4-BE49-F238E27FC236}">
                <a16:creationId xmlns:a16="http://schemas.microsoft.com/office/drawing/2014/main" id="{3C7080AA-65F3-31C7-5A8B-163B2D52F7F6}"/>
              </a:ext>
            </a:extLst>
          </p:cNvPr>
          <p:cNvSpPr>
            <a:spLocks noGrp="1"/>
          </p:cNvSpPr>
          <p:nvPr>
            <p:ph type="sldNum" sz="quarter" idx="12"/>
          </p:nvPr>
        </p:nvSpPr>
        <p:spPr/>
        <p:txBody>
          <a:bodyPr/>
          <a:lstStyle/>
          <a:p>
            <a:fld id="{7BCE676F-4151-4FB9-8059-CF37FC457274}" type="slidenum">
              <a:rPr kumimoji="1" lang="ja-JP" altLang="en-US" smtClean="0"/>
              <a:t>26</a:t>
            </a:fld>
            <a:endParaRPr kumimoji="1" lang="ja-JP" altLang="en-US"/>
          </a:p>
        </p:txBody>
      </p:sp>
      <p:grpSp>
        <p:nvGrpSpPr>
          <p:cNvPr id="6" name="グループ化 5">
            <a:extLst>
              <a:ext uri="{FF2B5EF4-FFF2-40B4-BE49-F238E27FC236}">
                <a16:creationId xmlns:a16="http://schemas.microsoft.com/office/drawing/2014/main" id="{BA7DD4B2-0C15-EB13-0A2E-E41E4464CED0}"/>
              </a:ext>
            </a:extLst>
          </p:cNvPr>
          <p:cNvGrpSpPr/>
          <p:nvPr/>
        </p:nvGrpSpPr>
        <p:grpSpPr>
          <a:xfrm>
            <a:off x="1175303" y="1236478"/>
            <a:ext cx="9841393" cy="4717472"/>
            <a:chOff x="1288473" y="1059873"/>
            <a:chExt cx="9841393" cy="4717472"/>
          </a:xfrm>
        </p:grpSpPr>
        <p:sp>
          <p:nvSpPr>
            <p:cNvPr id="7" name="雲 6">
              <a:extLst>
                <a:ext uri="{FF2B5EF4-FFF2-40B4-BE49-F238E27FC236}">
                  <a16:creationId xmlns:a16="http://schemas.microsoft.com/office/drawing/2014/main" id="{A412C024-5397-3936-1353-CF26145E41C9}"/>
                </a:ext>
              </a:extLst>
            </p:cNvPr>
            <p:cNvSpPr/>
            <p:nvPr/>
          </p:nvSpPr>
          <p:spPr>
            <a:xfrm>
              <a:off x="1288473" y="1059873"/>
              <a:ext cx="9841393" cy="4717472"/>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8E7737EC-8403-40F9-C9AC-CFC8158FB9C4}"/>
                </a:ext>
              </a:extLst>
            </p:cNvPr>
            <p:cNvSpPr txBox="1"/>
            <p:nvPr/>
          </p:nvSpPr>
          <p:spPr>
            <a:xfrm>
              <a:off x="1662062" y="2183908"/>
              <a:ext cx="9364273" cy="227261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人と人との</a:t>
              </a:r>
              <a:r>
                <a:rPr lang="ja-JP" altLang="en-US" sz="4800" b="1" dirty="0">
                  <a:latin typeface="Meiryo UI" panose="020B0604030504040204" pitchFamily="50" charset="-128"/>
                  <a:ea typeface="Meiryo UI" panose="020B0604030504040204" pitchFamily="50" charset="-128"/>
                </a:rPr>
                <a:t>コミュニケーションでは</a:t>
              </a:r>
              <a:endParaRPr lang="en-US" altLang="ja-JP" sz="4800" b="1"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ja-JP" sz="5400" b="1" dirty="0">
                  <a:solidFill>
                    <a:srgbClr val="FF0000"/>
                  </a:solidFill>
                  <a:latin typeface="Meiryo UI" panose="020B0604030504040204" pitchFamily="50" charset="-128"/>
                  <a:ea typeface="Meiryo UI" panose="020B0604030504040204" pitchFamily="50" charset="-128"/>
                </a:rPr>
                <a:t>『</a:t>
              </a:r>
              <a:r>
                <a:rPr lang="ja-JP" altLang="en-US" sz="5400" b="1" dirty="0">
                  <a:solidFill>
                    <a:srgbClr val="FF0000"/>
                  </a:solidFill>
                  <a:latin typeface="Meiryo UI" panose="020B0604030504040204" pitchFamily="50" charset="-128"/>
                  <a:ea typeface="Meiryo UI" panose="020B0604030504040204" pitchFamily="50" charset="-128"/>
                </a:rPr>
                <a:t>あたり前</a:t>
              </a:r>
              <a:r>
                <a:rPr lang="en-US" altLang="ja-JP" sz="5400" b="1" dirty="0">
                  <a:solidFill>
                    <a:srgbClr val="FF0000"/>
                  </a:solidFill>
                  <a:latin typeface="Meiryo UI" panose="020B0604030504040204" pitchFamily="50" charset="-128"/>
                  <a:ea typeface="Meiryo UI" panose="020B0604030504040204" pitchFamily="50" charset="-128"/>
                </a:rPr>
                <a:t>』</a:t>
              </a:r>
              <a:r>
                <a:rPr lang="ja-JP" altLang="en-US" sz="4800" b="1" dirty="0">
                  <a:latin typeface="Meiryo UI" panose="020B0604030504040204" pitchFamily="50" charset="-128"/>
                  <a:ea typeface="Meiryo UI" panose="020B0604030504040204" pitchFamily="50" charset="-128"/>
                </a:rPr>
                <a:t>のことと思いませんか？</a:t>
              </a:r>
              <a:endParaRPr lang="en-US" altLang="ja-JP" sz="48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7014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79726" y="1149967"/>
            <a:ext cx="9601200" cy="787545"/>
          </a:xfrm>
        </p:spPr>
        <p:txBody>
          <a:bodyPr>
            <a:normAutofit/>
          </a:bodyPr>
          <a:lstStyle/>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３　認知症を理解する</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39D95ED-A1FF-CA70-13C2-751BAA1784A5}"/>
              </a:ext>
            </a:extLst>
          </p:cNvPr>
          <p:cNvSpPr>
            <a:spLocks noGrp="1"/>
          </p:cNvSpPr>
          <p:nvPr>
            <p:ph type="sldNum" sz="quarter" idx="12"/>
          </p:nvPr>
        </p:nvSpPr>
        <p:spPr/>
        <p:txBody>
          <a:bodyPr/>
          <a:lstStyle/>
          <a:p>
            <a:fld id="{7BCE676F-4151-4FB9-8059-CF37FC457274}" type="slidenum">
              <a:rPr kumimoji="1" lang="ja-JP" altLang="en-US" smtClean="0"/>
              <a:t>27</a:t>
            </a:fld>
            <a:endParaRPr kumimoji="1" lang="ja-JP" altLang="en-US"/>
          </a:p>
        </p:txBody>
      </p:sp>
      <p:pic>
        <p:nvPicPr>
          <p:cNvPr id="6" name="図 5">
            <a:extLst>
              <a:ext uri="{FF2B5EF4-FFF2-40B4-BE49-F238E27FC236}">
                <a16:creationId xmlns:a16="http://schemas.microsoft.com/office/drawing/2014/main" id="{14E0E14F-1631-FC76-DE4D-A2F21A956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379" y="2333590"/>
            <a:ext cx="2125241" cy="2993297"/>
          </a:xfrm>
          <a:prstGeom prst="rect">
            <a:avLst/>
          </a:prstGeom>
        </p:spPr>
      </p:pic>
    </p:spTree>
    <p:extLst>
      <p:ext uri="{BB962C8B-B14F-4D97-AF65-F5344CB8AC3E}">
        <p14:creationId xmlns:p14="http://schemas.microsoft.com/office/powerpoint/2010/main" val="3063253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8EDB69DE-A72B-4547-9F1C-C4EDFFDA11A5}"/>
              </a:ext>
            </a:extLst>
          </p:cNvPr>
          <p:cNvSpPr txBox="1">
            <a:spLocks noChangeArrowheads="1"/>
          </p:cNvSpPr>
          <p:nvPr/>
        </p:nvSpPr>
        <p:spPr bwMode="auto">
          <a:xfrm>
            <a:off x="1350963" y="1433897"/>
            <a:ext cx="10440987"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000">
                <a:solidFill>
                  <a:srgbClr val="FFCCFF"/>
                </a:solidFill>
                <a:latin typeface="Times New Roman" pitchFamily="18" charset="0"/>
                <a:ea typeface="ＭＳ Ｐ明朝" pitchFamily="18" charset="-128"/>
              </a:defRPr>
            </a:lvl1pPr>
            <a:lvl2pPr marL="742950" indent="-285750" eaLnBrk="0" hangingPunct="0">
              <a:defRPr kumimoji="1" sz="1000">
                <a:solidFill>
                  <a:srgbClr val="FFCCFF"/>
                </a:solidFill>
                <a:latin typeface="Times New Roman" pitchFamily="18" charset="0"/>
                <a:ea typeface="ＭＳ Ｐ明朝" pitchFamily="18" charset="-128"/>
              </a:defRPr>
            </a:lvl2pPr>
            <a:lvl3pPr marL="1143000" indent="-228600" eaLnBrk="0" hangingPunct="0">
              <a:defRPr kumimoji="1" sz="1000">
                <a:solidFill>
                  <a:srgbClr val="FFCCFF"/>
                </a:solidFill>
                <a:latin typeface="Times New Roman" pitchFamily="18" charset="0"/>
                <a:ea typeface="ＭＳ Ｐ明朝" pitchFamily="18" charset="-128"/>
              </a:defRPr>
            </a:lvl3pPr>
            <a:lvl4pPr marL="1600200" indent="-228600" eaLnBrk="0" hangingPunct="0">
              <a:defRPr kumimoji="1" sz="1000">
                <a:solidFill>
                  <a:srgbClr val="FFCCFF"/>
                </a:solidFill>
                <a:latin typeface="Times New Roman" pitchFamily="18" charset="0"/>
                <a:ea typeface="ＭＳ Ｐ明朝" pitchFamily="18" charset="-128"/>
              </a:defRPr>
            </a:lvl4pPr>
            <a:lvl5pPr marL="2057400" indent="-228600" eaLnBrk="0" hangingPunct="0">
              <a:defRPr kumimoji="1" sz="1000">
                <a:solidFill>
                  <a:srgbClr val="FFCCFF"/>
                </a:solidFill>
                <a:latin typeface="Times New Roman" pitchFamily="18" charset="0"/>
                <a:ea typeface="ＭＳ Ｐ明朝" pitchFamily="18" charset="-128"/>
              </a:defRPr>
            </a:lvl5pPr>
            <a:lvl6pPr marL="25146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6pPr>
            <a:lvl7pPr marL="29718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7pPr>
            <a:lvl8pPr marL="34290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8pPr>
            <a:lvl9pPr marL="38862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9pPr>
          </a:lstStyle>
          <a:p>
            <a:pPr eaLnBrk="1" hangingPunct="1">
              <a:lnSpc>
                <a:spcPts val="3800"/>
              </a:lnSpc>
              <a:defRPr/>
            </a:pPr>
            <a:r>
              <a:rPr lang="ja-JP" altLang="en-US" sz="4000" b="1" dirty="0">
                <a:solidFill>
                  <a:schemeClr val="tx1"/>
                </a:solidFill>
                <a:latin typeface="Meiryo UI" panose="020B0604030504040204" pitchFamily="50" charset="-128"/>
                <a:ea typeface="Meiryo UI" panose="020B0604030504040204" pitchFamily="50" charset="-128"/>
              </a:rPr>
              <a:t>◆単なる老化というわけではありません。</a:t>
            </a:r>
            <a:endParaRPr lang="en-US" altLang="ja-JP" sz="4000" b="1" dirty="0">
              <a:solidFill>
                <a:schemeClr val="tx1"/>
              </a:solidFill>
              <a:latin typeface="Meiryo UI" panose="020B0604030504040204" pitchFamily="50" charset="-128"/>
              <a:ea typeface="Meiryo UI" panose="020B0604030504040204" pitchFamily="50" charset="-128"/>
            </a:endParaRPr>
          </a:p>
          <a:p>
            <a:pPr eaLnBrk="1" hangingPunct="1">
              <a:lnSpc>
                <a:spcPts val="3800"/>
              </a:lnSpc>
              <a:defRPr/>
            </a:pPr>
            <a:endParaRPr lang="en-US" altLang="ja-JP" sz="1100" b="1" dirty="0">
              <a:solidFill>
                <a:schemeClr val="tx1"/>
              </a:solidFill>
              <a:latin typeface="Meiryo UI" panose="020B0604030504040204" pitchFamily="50" charset="-128"/>
              <a:ea typeface="Meiryo UI" panose="020B0604030504040204" pitchFamily="50" charset="-128"/>
            </a:endParaRPr>
          </a:p>
          <a:p>
            <a:pPr eaLnBrk="1" hangingPunct="1">
              <a:lnSpc>
                <a:spcPts val="3800"/>
              </a:lnSpc>
              <a:defRPr/>
            </a:pPr>
            <a:r>
              <a:rPr lang="ja-JP" altLang="en-US" sz="4000" b="1" dirty="0">
                <a:solidFill>
                  <a:schemeClr val="tx1"/>
                </a:solidFill>
                <a:latin typeface="Meiryo UI" panose="020B0604030504040204" pitchFamily="50" charset="-128"/>
                <a:ea typeface="Meiryo UI" panose="020B0604030504040204" pitchFamily="50" charset="-128"/>
              </a:rPr>
              <a:t>◆</a:t>
            </a:r>
            <a:r>
              <a:rPr lang="ja-JP" altLang="en-US" sz="4000" b="1" dirty="0">
                <a:solidFill>
                  <a:srgbClr val="FF0000"/>
                </a:solidFill>
                <a:latin typeface="Meiryo UI" panose="020B0604030504040204" pitchFamily="50" charset="-128"/>
                <a:ea typeface="Meiryo UI" panose="020B0604030504040204" pitchFamily="50" charset="-128"/>
              </a:rPr>
              <a:t>誰もがなる</a:t>
            </a:r>
            <a:r>
              <a:rPr lang="ja-JP" altLang="en-US" sz="4000" b="1" dirty="0">
                <a:solidFill>
                  <a:schemeClr val="tx1"/>
                </a:solidFill>
                <a:latin typeface="Meiryo UI" panose="020B0604030504040204" pitchFamily="50" charset="-128"/>
                <a:ea typeface="Meiryo UI" panose="020B0604030504040204" pitchFamily="50" charset="-128"/>
              </a:rPr>
              <a:t>可能性がある脳の病気です。</a:t>
            </a:r>
            <a:endParaRPr lang="ja-JP" altLang="en-US" sz="4000" b="1" dirty="0">
              <a:solidFill>
                <a:srgbClr val="FF0000"/>
              </a:solidFill>
              <a:latin typeface="Meiryo UI" panose="020B0604030504040204" pitchFamily="50" charset="-128"/>
              <a:ea typeface="Meiryo UI" panose="020B0604030504040204" pitchFamily="50" charset="-128"/>
            </a:endParaRPr>
          </a:p>
        </p:txBody>
      </p:sp>
      <p:sp>
        <p:nvSpPr>
          <p:cNvPr id="6" name="Text Box 6">
            <a:extLst>
              <a:ext uri="{FF2B5EF4-FFF2-40B4-BE49-F238E27FC236}">
                <a16:creationId xmlns:a16="http://schemas.microsoft.com/office/drawing/2014/main" id="{7CA92EAF-20C1-4138-9520-A623D673FFF9}"/>
              </a:ext>
            </a:extLst>
          </p:cNvPr>
          <p:cNvSpPr txBox="1">
            <a:spLocks noChangeArrowheads="1"/>
          </p:cNvSpPr>
          <p:nvPr/>
        </p:nvSpPr>
        <p:spPr bwMode="auto">
          <a:xfrm>
            <a:off x="1156204" y="3440985"/>
            <a:ext cx="8497887" cy="2630487"/>
          </a:xfrm>
          <a:prstGeom prst="rect">
            <a:avLst/>
          </a:prstGeom>
          <a:noFill/>
          <a:ln>
            <a:noFill/>
          </a:ln>
        </p:spPr>
        <p:txBody>
          <a:bodyPr>
            <a:spAutoFit/>
          </a:bodyPr>
          <a:lstStyle>
            <a:lvl1pPr>
              <a:lnSpc>
                <a:spcPct val="90000"/>
              </a:lnSpc>
              <a:spcBef>
                <a:spcPts val="1000"/>
              </a:spcBef>
              <a:buClr>
                <a:schemeClr val="accent1"/>
              </a:buClr>
              <a:buSzPct val="80000"/>
              <a:buFont typeface="Corbel" pitchFamily="34" charset="0"/>
              <a:buChar char="•"/>
              <a:tabLst>
                <a:tab pos="481013" algn="l"/>
              </a:tabLst>
              <a:defRPr kumimoji="1" sz="2000">
                <a:solidFill>
                  <a:schemeClr val="accent1"/>
                </a:solidFill>
                <a:latin typeface="Corbel" pitchFamily="34" charset="0"/>
                <a:ea typeface="ＭＳ ゴシック" pitchFamily="49" charset="-128"/>
              </a:defRPr>
            </a:lvl1pPr>
            <a:lvl2pPr>
              <a:lnSpc>
                <a:spcPct val="90000"/>
              </a:lnSpc>
              <a:spcBef>
                <a:spcPts val="150"/>
              </a:spcBef>
              <a:spcAft>
                <a:spcPts val="300"/>
              </a:spcAft>
              <a:buClr>
                <a:schemeClr val="accent1"/>
              </a:buClr>
              <a:buSzPct val="80000"/>
              <a:buFont typeface="Corbel" pitchFamily="34" charset="0"/>
              <a:buChar char="•"/>
              <a:tabLst>
                <a:tab pos="481013" algn="l"/>
              </a:tabLst>
              <a:defRPr kumimoji="1">
                <a:solidFill>
                  <a:schemeClr val="accent1"/>
                </a:solidFill>
                <a:latin typeface="Corbel" pitchFamily="34" charset="0"/>
                <a:ea typeface="ＭＳ ゴシック" pitchFamily="49" charset="-128"/>
              </a:defRPr>
            </a:lvl2pPr>
            <a:lvl3pPr marL="1143000" indent="-228600">
              <a:lnSpc>
                <a:spcPct val="90000"/>
              </a:lnSpc>
              <a:spcBef>
                <a:spcPts val="150"/>
              </a:spcBef>
              <a:spcAft>
                <a:spcPts val="300"/>
              </a:spcAft>
              <a:buClr>
                <a:schemeClr val="accent1"/>
              </a:buClr>
              <a:buSzPct val="80000"/>
              <a:buFont typeface="Corbel" pitchFamily="34" charset="0"/>
              <a:buChar char="•"/>
              <a:tabLst>
                <a:tab pos="481013" algn="l"/>
              </a:tabLst>
              <a:defRPr kumimoji="1" sz="1600">
                <a:solidFill>
                  <a:schemeClr val="accent1"/>
                </a:solidFill>
                <a:latin typeface="Corbel" pitchFamily="34" charset="0"/>
                <a:ea typeface="ＭＳ ゴシック" pitchFamily="49" charset="-128"/>
              </a:defRPr>
            </a:lvl3pPr>
            <a:lvl4pPr marL="1600200" indent="-22860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4pPr>
            <a:lvl5pPr marL="2057400" indent="-22860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5pPr>
            <a:lvl6pPr marL="25146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6pPr>
            <a:lvl7pPr marL="29718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7pPr>
            <a:lvl8pPr marL="34290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8pPr>
            <a:lvl9pPr marL="3886200" indent="-228600" eaLnBrk="0" fontAlgn="base" hangingPunct="0">
              <a:lnSpc>
                <a:spcPct val="90000"/>
              </a:lnSpc>
              <a:spcBef>
                <a:spcPts val="150"/>
              </a:spcBef>
              <a:spcAft>
                <a:spcPts val="300"/>
              </a:spcAft>
              <a:buClr>
                <a:schemeClr val="accent1"/>
              </a:buClr>
              <a:buSzPct val="80000"/>
              <a:buFont typeface="Corbel" pitchFamily="34" charset="0"/>
              <a:buChar char="•"/>
              <a:tabLst>
                <a:tab pos="481013" algn="l"/>
              </a:tabLst>
              <a:defRPr kumimoji="1" sz="1400">
                <a:solidFill>
                  <a:schemeClr val="accent1"/>
                </a:solidFill>
                <a:latin typeface="Corbel" pitchFamily="34" charset="0"/>
                <a:ea typeface="ＭＳ ゴシック" pitchFamily="49" charset="-128"/>
              </a:defRPr>
            </a:lvl9pPr>
          </a:lstStyle>
          <a:p>
            <a:pPr eaLnBrk="1" hangingPunct="1">
              <a:lnSpc>
                <a:spcPct val="110000"/>
              </a:lnSpc>
              <a:spcBef>
                <a:spcPct val="0"/>
              </a:spcBef>
              <a:buClrTx/>
              <a:buSzTx/>
              <a:buFontTx/>
              <a:buNone/>
            </a:pPr>
            <a:r>
              <a:rPr lang="ja-JP" altLang="en-US" sz="3000" b="1" dirty="0">
                <a:solidFill>
                  <a:schemeClr val="accent4"/>
                </a:solidFill>
                <a:latin typeface="Meiryo UI" panose="020B0604030504040204" pitchFamily="50" charset="-128"/>
                <a:ea typeface="Meiryo UI" panose="020B0604030504040204" pitchFamily="50" charset="-128"/>
              </a:rPr>
              <a:t>≪認知症の一般的な定義≫</a:t>
            </a:r>
            <a:endParaRPr lang="en-US" altLang="ja-JP" sz="3000" b="1" dirty="0">
              <a:solidFill>
                <a:schemeClr val="accent4"/>
              </a:solidFill>
              <a:latin typeface="Meiryo UI" panose="020B0604030504040204" pitchFamily="50" charset="-128"/>
              <a:ea typeface="Meiryo UI" panose="020B0604030504040204" pitchFamily="50" charset="-128"/>
            </a:endParaRPr>
          </a:p>
          <a:p>
            <a:pPr eaLnBrk="1" hangingPunct="1">
              <a:lnSpc>
                <a:spcPct val="110000"/>
              </a:lnSpc>
              <a:spcBef>
                <a:spcPct val="0"/>
              </a:spcBef>
              <a:buClrTx/>
              <a:buSzTx/>
              <a:buFontTx/>
              <a:buNone/>
            </a:pPr>
            <a:r>
              <a:rPr lang="ja-JP" altLang="en-US" sz="3000" b="1" dirty="0">
                <a:solidFill>
                  <a:schemeClr val="tx1"/>
                </a:solidFill>
                <a:latin typeface="Meiryo UI" panose="020B0604030504040204" pitchFamily="50" charset="-128"/>
                <a:ea typeface="Meiryo UI" panose="020B0604030504040204" pitchFamily="50" charset="-128"/>
              </a:rPr>
              <a:t>　　</a:t>
            </a:r>
            <a:r>
              <a:rPr lang="ja-JP" altLang="en-US" sz="3000" dirty="0">
                <a:solidFill>
                  <a:schemeClr val="tx1"/>
                </a:solidFill>
                <a:latin typeface="Meiryo UI" panose="020B0604030504040204" pitchFamily="50" charset="-128"/>
                <a:ea typeface="Meiryo UI" panose="020B0604030504040204" pitchFamily="50" charset="-128"/>
              </a:rPr>
              <a:t>いったん正常に発達した知的機能が持続的に</a:t>
            </a:r>
            <a:endParaRPr lang="en-US" altLang="ja-JP" sz="30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spcBef>
                <a:spcPct val="0"/>
              </a:spcBef>
              <a:buClrTx/>
              <a:buSzTx/>
              <a:buFontTx/>
              <a:buNone/>
            </a:pPr>
            <a:r>
              <a:rPr lang="ja-JP" altLang="en-US" sz="3000" dirty="0">
                <a:solidFill>
                  <a:schemeClr val="tx1"/>
                </a:solidFill>
                <a:latin typeface="Meiryo UI" panose="020B0604030504040204" pitchFamily="50" charset="-128"/>
                <a:ea typeface="Meiryo UI" panose="020B0604030504040204" pitchFamily="50" charset="-128"/>
              </a:rPr>
              <a:t>　低下し、複数の認知障害があるために社会生活に</a:t>
            </a:r>
            <a:endParaRPr lang="en-US" altLang="ja-JP" sz="30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spcBef>
                <a:spcPct val="0"/>
              </a:spcBef>
              <a:buClrTx/>
              <a:buSzTx/>
              <a:buFontTx/>
              <a:buNone/>
            </a:pPr>
            <a:r>
              <a:rPr lang="ja-JP" altLang="en-US" sz="3000" dirty="0">
                <a:solidFill>
                  <a:schemeClr val="tx1"/>
                </a:solidFill>
                <a:latin typeface="Meiryo UI" panose="020B0604030504040204" pitchFamily="50" charset="-128"/>
                <a:ea typeface="Meiryo UI" panose="020B0604030504040204" pitchFamily="50" charset="-128"/>
              </a:rPr>
              <a:t>　支障をきたすようになった状態。</a:t>
            </a:r>
            <a:endParaRPr lang="en-US" altLang="ja-JP" sz="3000" dirty="0">
              <a:solidFill>
                <a:schemeClr val="tx1"/>
              </a:solidFill>
              <a:latin typeface="Meiryo UI" panose="020B0604030504040204" pitchFamily="50" charset="-128"/>
              <a:ea typeface="Meiryo UI" panose="020B0604030504040204" pitchFamily="50" charset="-128"/>
            </a:endParaRPr>
          </a:p>
          <a:p>
            <a:pPr lvl="1" eaLnBrk="1" hangingPunct="1">
              <a:lnSpc>
                <a:spcPct val="110000"/>
              </a:lnSpc>
              <a:spcBef>
                <a:spcPct val="0"/>
              </a:spcBef>
              <a:spcAft>
                <a:spcPct val="0"/>
              </a:spcAft>
              <a:buClrTx/>
              <a:buSzTx/>
              <a:buFontTx/>
              <a:buNone/>
            </a:pPr>
            <a:r>
              <a:rPr lang="ja-JP" altLang="en-US" sz="3000" dirty="0">
                <a:solidFill>
                  <a:schemeClr val="tx1"/>
                </a:solidFill>
                <a:latin typeface="Meiryo UI" panose="020B0604030504040204" pitchFamily="50" charset="-128"/>
                <a:ea typeface="Meiryo UI" panose="020B0604030504040204" pitchFamily="50" charset="-128"/>
              </a:rPr>
              <a:t>（およそ６ヶ月以上継続している状態を指す。）</a:t>
            </a:r>
          </a:p>
        </p:txBody>
      </p:sp>
      <p:sp>
        <p:nvSpPr>
          <p:cNvPr id="7" name="タイトル 1">
            <a:extLst>
              <a:ext uri="{FF2B5EF4-FFF2-40B4-BE49-F238E27FC236}">
                <a16:creationId xmlns:a16="http://schemas.microsoft.com/office/drawing/2014/main" id="{4E2AF6C1-2A90-4A1F-A744-162EE009E9C2}"/>
              </a:ext>
            </a:extLst>
          </p:cNvPr>
          <p:cNvSpPr>
            <a:spLocks noGrp="1"/>
          </p:cNvSpPr>
          <p:nvPr>
            <p:ph type="title"/>
          </p:nvPr>
        </p:nvSpPr>
        <p:spPr>
          <a:xfrm>
            <a:off x="693739" y="207939"/>
            <a:ext cx="5777679" cy="1325563"/>
          </a:xfrm>
        </p:spPr>
        <p:txBody>
          <a:bodyPr>
            <a:norm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認知症とは</a:t>
            </a:r>
          </a:p>
        </p:txBody>
      </p:sp>
      <p:pic>
        <p:nvPicPr>
          <p:cNvPr id="3" name="図 2">
            <a:extLst>
              <a:ext uri="{FF2B5EF4-FFF2-40B4-BE49-F238E27FC236}">
                <a16:creationId xmlns:a16="http://schemas.microsoft.com/office/drawing/2014/main" id="{03BF6432-12C9-486B-A5D8-66FA24B354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890"/>
          <a:stretch/>
        </p:blipFill>
        <p:spPr>
          <a:xfrm>
            <a:off x="9743572" y="4659639"/>
            <a:ext cx="1668964" cy="1554272"/>
          </a:xfrm>
          <a:prstGeom prst="rect">
            <a:avLst/>
          </a:prstGeom>
        </p:spPr>
      </p:pic>
      <p:sp>
        <p:nvSpPr>
          <p:cNvPr id="11" name="吹き出し: 角を丸めた四角形 10">
            <a:extLst>
              <a:ext uri="{FF2B5EF4-FFF2-40B4-BE49-F238E27FC236}">
                <a16:creationId xmlns:a16="http://schemas.microsoft.com/office/drawing/2014/main" id="{2AC51022-4A4F-402A-8F7C-5B94A61EFAAE}"/>
              </a:ext>
            </a:extLst>
          </p:cNvPr>
          <p:cNvSpPr/>
          <p:nvPr/>
        </p:nvSpPr>
        <p:spPr>
          <a:xfrm>
            <a:off x="779464" y="3219450"/>
            <a:ext cx="8726485" cy="3136900"/>
          </a:xfrm>
          <a:prstGeom prst="wedgeRoundRectCallout">
            <a:avLst>
              <a:gd name="adj1" fmla="val 55150"/>
              <a:gd name="adj2" fmla="val 29706"/>
              <a:gd name="adj3" fmla="val 16667"/>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C7BC0F0F-5AA6-0E6E-6447-7B66EA57F08A}"/>
              </a:ext>
            </a:extLst>
          </p:cNvPr>
          <p:cNvSpPr>
            <a:spLocks noGrp="1"/>
          </p:cNvSpPr>
          <p:nvPr>
            <p:ph type="sldNum" sz="quarter" idx="12"/>
          </p:nvPr>
        </p:nvSpPr>
        <p:spPr/>
        <p:txBody>
          <a:bodyPr/>
          <a:lstStyle/>
          <a:p>
            <a:fld id="{7BCE676F-4151-4FB9-8059-CF37FC457274}" type="slidenum">
              <a:rPr kumimoji="1" lang="ja-JP" altLang="en-US" smtClean="0"/>
              <a:t>28</a:t>
            </a:fld>
            <a:endParaRPr kumimoji="1" lang="ja-JP" altLang="en-US"/>
          </a:p>
        </p:txBody>
      </p:sp>
    </p:spTree>
    <p:extLst>
      <p:ext uri="{BB962C8B-B14F-4D97-AF65-F5344CB8AC3E}">
        <p14:creationId xmlns:p14="http://schemas.microsoft.com/office/powerpoint/2010/main" val="384209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99104452-1A85-4800-ABE1-0ACAB5603162}"/>
              </a:ext>
            </a:extLst>
          </p:cNvPr>
          <p:cNvSpPr>
            <a:spLocks noGrp="1"/>
          </p:cNvSpPr>
          <p:nvPr>
            <p:ph type="title"/>
          </p:nvPr>
        </p:nvSpPr>
        <p:spPr>
          <a:xfrm>
            <a:off x="2769519" y="502593"/>
            <a:ext cx="7255013" cy="1127251"/>
          </a:xfrm>
          <a:solidFill>
            <a:srgbClr val="FFFF99"/>
          </a:solidFill>
        </p:spPr>
        <p:txBody>
          <a:bodyPr>
            <a:normAutofit/>
          </a:bodyPr>
          <a:lstStyle/>
          <a:p>
            <a:pPr algn="l" eaLnBrk="1" hangingPunct="1">
              <a:lnSpc>
                <a:spcPts val="3600"/>
              </a:lnSpc>
            </a:pPr>
            <a:r>
              <a:rPr lang="ja-JP" altLang="en-US" sz="2800" b="1" dirty="0">
                <a:solidFill>
                  <a:srgbClr val="FF0000"/>
                </a:solidFill>
                <a:latin typeface="Meiryo UI" panose="020B0604030504040204" pitchFamily="50" charset="-128"/>
                <a:ea typeface="Meiryo UI" panose="020B0604030504040204" pitchFamily="50" charset="-128"/>
              </a:rPr>
              <a:t>軽度認知障害は明日の私たち、</a:t>
            </a:r>
            <a:br>
              <a:rPr lang="en-US" altLang="ja-JP" sz="2800" b="1" dirty="0">
                <a:solidFill>
                  <a:srgbClr val="FF0000"/>
                </a:solidFill>
                <a:latin typeface="Meiryo UI" panose="020B0604030504040204" pitchFamily="50" charset="-128"/>
                <a:ea typeface="Meiryo UI" panose="020B0604030504040204" pitchFamily="50" charset="-128"/>
              </a:rPr>
            </a:br>
            <a:r>
              <a:rPr lang="ja-JP" altLang="en-US" sz="2800" b="1" dirty="0">
                <a:solidFill>
                  <a:srgbClr val="FF0000"/>
                </a:solidFill>
                <a:latin typeface="Meiryo UI" panose="020B0604030504040204" pitchFamily="50" charset="-128"/>
                <a:ea typeface="Meiryo UI" panose="020B0604030504040204" pitchFamily="50" charset="-128"/>
              </a:rPr>
              <a:t>認知症は明後日の私たちの姿かもしれない。</a:t>
            </a:r>
          </a:p>
        </p:txBody>
      </p:sp>
      <p:cxnSp>
        <p:nvCxnSpPr>
          <p:cNvPr id="9" name="直線矢印コネクタ 8">
            <a:extLst>
              <a:ext uri="{FF2B5EF4-FFF2-40B4-BE49-F238E27FC236}">
                <a16:creationId xmlns:a16="http://schemas.microsoft.com/office/drawing/2014/main" id="{C10EA9D8-D757-4384-ABB4-0D0E7563A449}"/>
              </a:ext>
            </a:extLst>
          </p:cNvPr>
          <p:cNvCxnSpPr>
            <a:cxnSpLocks/>
          </p:cNvCxnSpPr>
          <p:nvPr/>
        </p:nvCxnSpPr>
        <p:spPr>
          <a:xfrm flipV="1">
            <a:off x="2566988" y="2230808"/>
            <a:ext cx="0" cy="34559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6DDE4108-20D7-4B4B-95B1-B2B1402E4E58}"/>
              </a:ext>
            </a:extLst>
          </p:cNvPr>
          <p:cNvCxnSpPr/>
          <p:nvPr/>
        </p:nvCxnSpPr>
        <p:spPr>
          <a:xfrm>
            <a:off x="2566988" y="5686796"/>
            <a:ext cx="698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フローチャート : 代替処理 11">
            <a:extLst>
              <a:ext uri="{FF2B5EF4-FFF2-40B4-BE49-F238E27FC236}">
                <a16:creationId xmlns:a16="http://schemas.microsoft.com/office/drawing/2014/main" id="{3CFBB7DF-130F-4B1E-A527-E18D1E43771B}"/>
              </a:ext>
            </a:extLst>
          </p:cNvPr>
          <p:cNvSpPr/>
          <p:nvPr/>
        </p:nvSpPr>
        <p:spPr>
          <a:xfrm>
            <a:off x="1686155" y="5760030"/>
            <a:ext cx="936625" cy="503238"/>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正常</a:t>
            </a:r>
          </a:p>
        </p:txBody>
      </p:sp>
      <p:sp>
        <p:nvSpPr>
          <p:cNvPr id="14" name="フローチャート : 代替処理 13">
            <a:extLst>
              <a:ext uri="{FF2B5EF4-FFF2-40B4-BE49-F238E27FC236}">
                <a16:creationId xmlns:a16="http://schemas.microsoft.com/office/drawing/2014/main" id="{74A808B1-5AF1-4AC3-84D4-1DB66E6B0DE9}"/>
              </a:ext>
            </a:extLst>
          </p:cNvPr>
          <p:cNvSpPr/>
          <p:nvPr/>
        </p:nvSpPr>
        <p:spPr>
          <a:xfrm>
            <a:off x="3737447" y="5760032"/>
            <a:ext cx="2016125" cy="503237"/>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症状発現前</a:t>
            </a:r>
            <a:endParaRPr lang="ja-JP" altLang="en-US" sz="2000" dirty="0">
              <a:latin typeface="Meiryo UI" panose="020B0604030504040204" pitchFamily="50" charset="-128"/>
              <a:ea typeface="Meiryo UI" panose="020B0604030504040204" pitchFamily="50" charset="-128"/>
            </a:endParaRPr>
          </a:p>
        </p:txBody>
      </p:sp>
      <p:sp>
        <p:nvSpPr>
          <p:cNvPr id="16" name="フローチャート : 代替処理 15">
            <a:extLst>
              <a:ext uri="{FF2B5EF4-FFF2-40B4-BE49-F238E27FC236}">
                <a16:creationId xmlns:a16="http://schemas.microsoft.com/office/drawing/2014/main" id="{1F05803C-9547-4857-93E3-FDA336814676}"/>
              </a:ext>
            </a:extLst>
          </p:cNvPr>
          <p:cNvSpPr/>
          <p:nvPr/>
        </p:nvSpPr>
        <p:spPr>
          <a:xfrm>
            <a:off x="6224638" y="5760032"/>
            <a:ext cx="1601781" cy="677105"/>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sz="2000" b="1" dirty="0">
              <a:latin typeface="HGPｺﾞｼｯｸM" panose="020B0600000000000000" pitchFamily="50" charset="-128"/>
              <a:ea typeface="HGPｺﾞｼｯｸM" panose="020B0600000000000000" pitchFamily="50" charset="-128"/>
            </a:endParaRPr>
          </a:p>
        </p:txBody>
      </p:sp>
      <p:sp>
        <p:nvSpPr>
          <p:cNvPr id="17" name="フローチャート : 代替処理 16">
            <a:extLst>
              <a:ext uri="{FF2B5EF4-FFF2-40B4-BE49-F238E27FC236}">
                <a16:creationId xmlns:a16="http://schemas.microsoft.com/office/drawing/2014/main" id="{0E8B233B-4494-49BF-9320-1BDA6FBC030D}"/>
              </a:ext>
            </a:extLst>
          </p:cNvPr>
          <p:cNvSpPr/>
          <p:nvPr/>
        </p:nvSpPr>
        <p:spPr>
          <a:xfrm>
            <a:off x="8038874" y="5780648"/>
            <a:ext cx="1152525" cy="503237"/>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認知症</a:t>
            </a:r>
          </a:p>
        </p:txBody>
      </p:sp>
      <p:sp>
        <p:nvSpPr>
          <p:cNvPr id="18" name="フローチャート : 代替処理 17">
            <a:extLst>
              <a:ext uri="{FF2B5EF4-FFF2-40B4-BE49-F238E27FC236}">
                <a16:creationId xmlns:a16="http://schemas.microsoft.com/office/drawing/2014/main" id="{CFF19F48-D2D3-4856-9A16-810D701F1869}"/>
              </a:ext>
            </a:extLst>
          </p:cNvPr>
          <p:cNvSpPr/>
          <p:nvPr/>
        </p:nvSpPr>
        <p:spPr>
          <a:xfrm>
            <a:off x="1750029" y="1632134"/>
            <a:ext cx="936625" cy="504825"/>
          </a:xfrm>
          <a:prstGeom prst="flowChartAlternateProcess">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異常</a:t>
            </a:r>
          </a:p>
        </p:txBody>
      </p:sp>
      <p:cxnSp>
        <p:nvCxnSpPr>
          <p:cNvPr id="20" name="曲線コネクタ 19">
            <a:extLst>
              <a:ext uri="{FF2B5EF4-FFF2-40B4-BE49-F238E27FC236}">
                <a16:creationId xmlns:a16="http://schemas.microsoft.com/office/drawing/2014/main" id="{49054151-267C-4329-8E9C-30AC7567CFEF}"/>
              </a:ext>
            </a:extLst>
          </p:cNvPr>
          <p:cNvCxnSpPr>
            <a:cxnSpLocks/>
          </p:cNvCxnSpPr>
          <p:nvPr/>
        </p:nvCxnSpPr>
        <p:spPr>
          <a:xfrm flipV="1">
            <a:off x="2872563" y="2199504"/>
            <a:ext cx="5329238" cy="3463925"/>
          </a:xfrm>
          <a:prstGeom prst="curvedConnector3">
            <a:avLst>
              <a:gd name="adj1" fmla="val 17333"/>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2E16BFC-AEDF-4E37-BA6C-0618431489B5}"/>
              </a:ext>
            </a:extLst>
          </p:cNvPr>
          <p:cNvCxnSpPr/>
          <p:nvPr/>
        </p:nvCxnSpPr>
        <p:spPr>
          <a:xfrm>
            <a:off x="6175812" y="1903784"/>
            <a:ext cx="0" cy="3783013"/>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FC37BD5-0AEE-4CED-8342-067E46B58F29}"/>
              </a:ext>
            </a:extLst>
          </p:cNvPr>
          <p:cNvCxnSpPr/>
          <p:nvPr/>
        </p:nvCxnSpPr>
        <p:spPr>
          <a:xfrm>
            <a:off x="7852451" y="2012178"/>
            <a:ext cx="0" cy="365125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B99BDD4-72AE-49DA-8251-5C40F08D269E}"/>
              </a:ext>
            </a:extLst>
          </p:cNvPr>
          <p:cNvCxnSpPr/>
          <p:nvPr/>
        </p:nvCxnSpPr>
        <p:spPr>
          <a:xfrm>
            <a:off x="9388331" y="1969664"/>
            <a:ext cx="0" cy="365125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円形吹き出し 32">
            <a:extLst>
              <a:ext uri="{FF2B5EF4-FFF2-40B4-BE49-F238E27FC236}">
                <a16:creationId xmlns:a16="http://schemas.microsoft.com/office/drawing/2014/main" id="{DBB750E2-9A01-452F-86E3-7ADBA6A6C273}"/>
              </a:ext>
            </a:extLst>
          </p:cNvPr>
          <p:cNvSpPr/>
          <p:nvPr/>
        </p:nvSpPr>
        <p:spPr>
          <a:xfrm>
            <a:off x="3271866" y="2983423"/>
            <a:ext cx="2447925" cy="647700"/>
          </a:xfrm>
          <a:prstGeom prst="wedgeEllipseCallout">
            <a:avLst>
              <a:gd name="adj1" fmla="val -19933"/>
              <a:gd name="adj2" fmla="val 11502"/>
            </a:avLst>
          </a:prstGeom>
          <a:solidFill>
            <a:srgbClr val="CCFFFF"/>
          </a:solidFill>
          <a:ln>
            <a:solidFill>
              <a:srgbClr val="0070C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アミロイド付着</a:t>
            </a:r>
          </a:p>
        </p:txBody>
      </p:sp>
      <p:sp>
        <p:nvSpPr>
          <p:cNvPr id="3" name="左右矢印 2">
            <a:extLst>
              <a:ext uri="{FF2B5EF4-FFF2-40B4-BE49-F238E27FC236}">
                <a16:creationId xmlns:a16="http://schemas.microsoft.com/office/drawing/2014/main" id="{D77CDEC4-9446-48B4-9B2A-3E0C462DEF2C}"/>
              </a:ext>
            </a:extLst>
          </p:cNvPr>
          <p:cNvSpPr/>
          <p:nvPr/>
        </p:nvSpPr>
        <p:spPr>
          <a:xfrm>
            <a:off x="2566988" y="4364955"/>
            <a:ext cx="5238750" cy="896932"/>
          </a:xfrm>
          <a:prstGeom prst="leftRightArrow">
            <a:avLst>
              <a:gd name="adj1" fmla="val 50000"/>
              <a:gd name="adj2" fmla="val 48242"/>
            </a:avLst>
          </a:prstGeom>
          <a:solidFill>
            <a:schemeClr val="accent5">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2000" b="1" dirty="0">
                <a:latin typeface="Meiryo UI" panose="020B0604030504040204" pitchFamily="50" charset="-128"/>
                <a:ea typeface="Meiryo UI" panose="020B0604030504040204" pitchFamily="50" charset="-128"/>
              </a:rPr>
              <a:t>発症まで２０年以上かかる</a:t>
            </a:r>
          </a:p>
        </p:txBody>
      </p:sp>
      <p:sp>
        <p:nvSpPr>
          <p:cNvPr id="2" name="正方形/長方形 1">
            <a:extLst>
              <a:ext uri="{FF2B5EF4-FFF2-40B4-BE49-F238E27FC236}">
                <a16:creationId xmlns:a16="http://schemas.microsoft.com/office/drawing/2014/main" id="{EE9A3DC9-8E86-4A3D-8FE8-55CA9BF6EA1B}"/>
              </a:ext>
            </a:extLst>
          </p:cNvPr>
          <p:cNvSpPr/>
          <p:nvPr/>
        </p:nvSpPr>
        <p:spPr>
          <a:xfrm>
            <a:off x="6174556" y="5780647"/>
            <a:ext cx="1692275" cy="677108"/>
          </a:xfrm>
          <a:prstGeom prst="rect">
            <a:avLst/>
          </a:prstGeom>
        </p:spPr>
        <p:txBody>
          <a:bodyPr wrap="square">
            <a:spAutoFit/>
          </a:bodyPr>
          <a:lstStyle/>
          <a:p>
            <a:pPr algn="ctr">
              <a:defRPr/>
            </a:pPr>
            <a:r>
              <a:rPr lang="zh-TW" altLang="en-US" b="1" dirty="0">
                <a:latin typeface="Meiryo UI" panose="020B0604030504040204" pitchFamily="50" charset="-128"/>
                <a:ea typeface="Meiryo UI" panose="020B0604030504040204" pitchFamily="50" charset="-128"/>
              </a:rPr>
              <a:t>軽度認知障害</a:t>
            </a:r>
            <a:endParaRPr lang="en-US" altLang="zh-TW" b="1" dirty="0">
              <a:latin typeface="Meiryo UI" panose="020B0604030504040204" pitchFamily="50" charset="-128"/>
              <a:ea typeface="Meiryo UI" panose="020B0604030504040204" pitchFamily="50" charset="-128"/>
            </a:endParaRPr>
          </a:p>
          <a:p>
            <a:pPr algn="ctr">
              <a:defRPr/>
            </a:pPr>
            <a:r>
              <a:rPr lang="en-US" altLang="zh-TW"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MCI</a:t>
            </a:r>
            <a:r>
              <a:rPr lang="en-US" altLang="zh-TW"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388F0E3-7892-DF64-1362-6B37AC697609}"/>
              </a:ext>
            </a:extLst>
          </p:cNvPr>
          <p:cNvSpPr>
            <a:spLocks noGrp="1"/>
          </p:cNvSpPr>
          <p:nvPr>
            <p:ph type="sldNum" sz="quarter" idx="12"/>
          </p:nvPr>
        </p:nvSpPr>
        <p:spPr/>
        <p:txBody>
          <a:bodyPr/>
          <a:lstStyle/>
          <a:p>
            <a:fld id="{7BCE676F-4151-4FB9-8059-CF37FC457274}" type="slidenum">
              <a:rPr kumimoji="1" lang="ja-JP" altLang="en-US" smtClean="0"/>
              <a:t>29</a:t>
            </a:fld>
            <a:endParaRPr kumimoji="1" lang="ja-JP" altLang="en-US"/>
          </a:p>
        </p:txBody>
      </p:sp>
    </p:spTree>
    <p:extLst>
      <p:ext uri="{BB962C8B-B14F-4D97-AF65-F5344CB8AC3E}">
        <p14:creationId xmlns:p14="http://schemas.microsoft.com/office/powerpoint/2010/main" val="2423668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C2D7B-3315-424B-A8FC-FE466AE130DF}"/>
              </a:ext>
            </a:extLst>
          </p:cNvPr>
          <p:cNvSpPr>
            <a:spLocks noGrp="1"/>
          </p:cNvSpPr>
          <p:nvPr>
            <p:ph type="title"/>
          </p:nvPr>
        </p:nvSpPr>
        <p:spPr>
          <a:xfrm>
            <a:off x="1466392" y="1232501"/>
            <a:ext cx="10515600" cy="1325563"/>
          </a:xfrm>
        </p:spPr>
        <p:txBody>
          <a:bodyPr/>
          <a:lstStyle/>
          <a:p>
            <a:r>
              <a:rPr lang="ja-JP" altLang="en-US" b="1" dirty="0">
                <a:solidFill>
                  <a:srgbClr val="002060"/>
                </a:solidFill>
                <a:latin typeface="Meiryo UI" panose="020B0604030504040204" pitchFamily="50" charset="-128"/>
                <a:ea typeface="Meiryo UI" panose="020B0604030504040204" pitchFamily="50" charset="-128"/>
              </a:rPr>
              <a:t>１　社会的背景（国の施策や流れ）</a:t>
            </a:r>
            <a:endParaRPr kumimoji="1" lang="ja-JP" altLang="en-US" b="1" dirty="0">
              <a:solidFill>
                <a:srgbClr val="002060"/>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0D35788-F96E-4974-82AF-8A15397554C4}"/>
              </a:ext>
            </a:extLst>
          </p:cNvPr>
          <p:cNvSpPr>
            <a:spLocks noGrp="1"/>
          </p:cNvSpPr>
          <p:nvPr>
            <p:ph type="sldNum" sz="quarter" idx="12"/>
          </p:nvPr>
        </p:nvSpPr>
        <p:spPr/>
        <p:txBody>
          <a:bodyPr/>
          <a:lstStyle/>
          <a:p>
            <a:fld id="{7BCE676F-4151-4FB9-8059-CF37FC457274}" type="slidenum">
              <a:rPr kumimoji="1" lang="ja-JP" altLang="en-US" smtClean="0"/>
              <a:t>3</a:t>
            </a:fld>
            <a:endParaRPr kumimoji="1" lang="ja-JP" altLang="en-US"/>
          </a:p>
        </p:txBody>
      </p:sp>
      <p:pic>
        <p:nvPicPr>
          <p:cNvPr id="10" name="図 9">
            <a:extLst>
              <a:ext uri="{FF2B5EF4-FFF2-40B4-BE49-F238E27FC236}">
                <a16:creationId xmlns:a16="http://schemas.microsoft.com/office/drawing/2014/main" id="{8B6414AC-DF15-572A-07DE-4C8E29504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243" y="2756848"/>
            <a:ext cx="2036743" cy="2868651"/>
          </a:xfrm>
          <a:prstGeom prst="rect">
            <a:avLst/>
          </a:prstGeom>
        </p:spPr>
      </p:pic>
    </p:spTree>
    <p:extLst>
      <p:ext uri="{BB962C8B-B14F-4D97-AF65-F5344CB8AC3E}">
        <p14:creationId xmlns:p14="http://schemas.microsoft.com/office/powerpoint/2010/main" val="36015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1" y="77715"/>
            <a:ext cx="10515600" cy="1325563"/>
          </a:xfrm>
        </p:spPr>
        <p:txBody>
          <a:bodyPr>
            <a:norm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b="1" dirty="0">
                <a:solidFill>
                  <a:srgbClr val="002060"/>
                </a:solidFill>
                <a:latin typeface="Meiryo UI" panose="020B0604030504040204" pitchFamily="50" charset="-128"/>
                <a:ea typeface="Meiryo UI" panose="020B0604030504040204" pitchFamily="50" charset="-128"/>
              </a:rPr>
              <a:t>認知症の症状</a:t>
            </a:r>
          </a:p>
        </p:txBody>
      </p:sp>
      <p:sp>
        <p:nvSpPr>
          <p:cNvPr id="3" name="スライド番号プレースホルダー 2"/>
          <p:cNvSpPr>
            <a:spLocks noGrp="1"/>
          </p:cNvSpPr>
          <p:nvPr>
            <p:ph type="sldNum" sz="quarter" idx="12"/>
          </p:nvPr>
        </p:nvSpPr>
        <p:spPr/>
        <p:txBody>
          <a:bodyPr/>
          <a:lstStyle/>
          <a:p>
            <a:fld id="{7BCE676F-4151-4FB9-8059-CF37FC457274}" type="slidenum">
              <a:rPr lang="ja-JP" altLang="en-US" sz="2000"/>
              <a:t>30</a:t>
            </a:fld>
            <a:endParaRPr lang="ja-JP" altLang="en-US" sz="2000" dirty="0"/>
          </a:p>
        </p:txBody>
      </p:sp>
      <p:sp>
        <p:nvSpPr>
          <p:cNvPr id="4" name="円/楕円 3"/>
          <p:cNvSpPr/>
          <p:nvPr/>
        </p:nvSpPr>
        <p:spPr>
          <a:xfrm>
            <a:off x="3951519" y="1239436"/>
            <a:ext cx="4288962" cy="118200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latin typeface="Meiryo UI" panose="020B0604030504040204" pitchFamily="50" charset="-128"/>
                <a:ea typeface="Meiryo UI" panose="020B0604030504040204" pitchFamily="50" charset="-128"/>
              </a:rPr>
              <a:t>脳の病気</a:t>
            </a:r>
            <a:endParaRPr lang="en-US" altLang="ja-JP" sz="24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（脳萎縮・脳血管疾患）</a:t>
            </a:r>
          </a:p>
        </p:txBody>
      </p:sp>
      <p:sp>
        <p:nvSpPr>
          <p:cNvPr id="18" name="角丸四角形 17"/>
          <p:cNvSpPr/>
          <p:nvPr/>
        </p:nvSpPr>
        <p:spPr>
          <a:xfrm>
            <a:off x="3022779" y="2933991"/>
            <a:ext cx="6146442" cy="1182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認知機能障害</a:t>
            </a:r>
            <a:endParaRPr lang="en-US" altLang="ja-JP" sz="2400" b="1"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もの忘れ、失見当識、理解・判断力の低下など</a:t>
            </a:r>
          </a:p>
        </p:txBody>
      </p:sp>
      <p:sp>
        <p:nvSpPr>
          <p:cNvPr id="5" name="下矢印 4"/>
          <p:cNvSpPr/>
          <p:nvPr/>
        </p:nvSpPr>
        <p:spPr>
          <a:xfrm>
            <a:off x="5572856" y="2528018"/>
            <a:ext cx="1011604" cy="352921"/>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0" name="角丸四角形 19"/>
          <p:cNvSpPr/>
          <p:nvPr/>
        </p:nvSpPr>
        <p:spPr>
          <a:xfrm>
            <a:off x="3071766" y="5012172"/>
            <a:ext cx="6249473" cy="13441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②　行動・心理症状（ＢＰＳＤ）</a:t>
            </a:r>
            <a:endParaRPr lang="en-US" altLang="ja-JP" sz="2400" b="1"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不安・うつ状態、イライラと興奮</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幻覚・妄想、歩き回る、道に迷うなど</a:t>
            </a:r>
          </a:p>
        </p:txBody>
      </p:sp>
      <p:sp>
        <p:nvSpPr>
          <p:cNvPr id="19" name="下矢印 18"/>
          <p:cNvSpPr/>
          <p:nvPr/>
        </p:nvSpPr>
        <p:spPr>
          <a:xfrm>
            <a:off x="5629688" y="4141406"/>
            <a:ext cx="1015811" cy="87939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2" name="角丸四角形 21"/>
          <p:cNvSpPr/>
          <p:nvPr/>
        </p:nvSpPr>
        <p:spPr>
          <a:xfrm>
            <a:off x="9272252" y="4126122"/>
            <a:ext cx="2353215" cy="87939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dirty="0">
                <a:latin typeface="Meiryo UI" panose="020B0604030504040204" pitchFamily="50" charset="-128"/>
                <a:ea typeface="Meiryo UI" panose="020B0604030504040204" pitchFamily="50" charset="-128"/>
              </a:rPr>
              <a:t>環境・心理状態</a:t>
            </a:r>
          </a:p>
        </p:txBody>
      </p:sp>
      <p:sp>
        <p:nvSpPr>
          <p:cNvPr id="23" name="右矢印 22"/>
          <p:cNvSpPr/>
          <p:nvPr/>
        </p:nvSpPr>
        <p:spPr>
          <a:xfrm>
            <a:off x="2770572" y="4386654"/>
            <a:ext cx="2763975" cy="38027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24" name="左矢印 23"/>
          <p:cNvSpPr/>
          <p:nvPr/>
        </p:nvSpPr>
        <p:spPr>
          <a:xfrm>
            <a:off x="6696478" y="4314807"/>
            <a:ext cx="2575774" cy="627478"/>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p>
        </p:txBody>
      </p:sp>
      <p:sp>
        <p:nvSpPr>
          <p:cNvPr id="14" name="円形吹き出し 13"/>
          <p:cNvSpPr/>
          <p:nvPr/>
        </p:nvSpPr>
        <p:spPr>
          <a:xfrm>
            <a:off x="592355" y="5235816"/>
            <a:ext cx="2621493" cy="1280942"/>
          </a:xfrm>
          <a:prstGeom prst="wedgeEllipseCallout">
            <a:avLst>
              <a:gd name="adj1" fmla="val 70994"/>
              <a:gd name="adj2" fmla="val -24257"/>
            </a:avLst>
          </a:prstGeom>
          <a:solidFill>
            <a:schemeClr val="bg1"/>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関わり方や環境によって改善する場合あり</a:t>
            </a:r>
          </a:p>
        </p:txBody>
      </p:sp>
      <p:sp>
        <p:nvSpPr>
          <p:cNvPr id="21" name="角丸四角形 20"/>
          <p:cNvSpPr/>
          <p:nvPr/>
        </p:nvSpPr>
        <p:spPr>
          <a:xfrm>
            <a:off x="742309" y="4126122"/>
            <a:ext cx="2099257" cy="8793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性格・素質</a:t>
            </a:r>
          </a:p>
        </p:txBody>
      </p:sp>
    </p:spTree>
    <p:extLst>
      <p:ext uri="{BB962C8B-B14F-4D97-AF65-F5344CB8AC3E}">
        <p14:creationId xmlns:p14="http://schemas.microsoft.com/office/powerpoint/2010/main" val="2769230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714500" y="2628692"/>
            <a:ext cx="4522556" cy="1307923"/>
          </a:xfrm>
          <a:prstGeom prst="rect">
            <a:avLst/>
          </a:prstGeom>
          <a:solidFill>
            <a:schemeClr val="accent5">
              <a:lumMod val="40000"/>
              <a:lumOff val="60000"/>
            </a:schemeClr>
          </a:solidFill>
          <a:ln w="9525">
            <a:solidFill>
              <a:srgbClr val="FFC000"/>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000000"/>
                </a:solidFill>
                <a:latin typeface="Meiryo UI" panose="020B0604030504040204" pitchFamily="50" charset="-128"/>
                <a:ea typeface="Meiryo UI" panose="020B0604030504040204" pitchFamily="50" charset="-128"/>
              </a:rPr>
              <a:t>認知機能障害　</a:t>
            </a:r>
            <a:endParaRPr lang="en-US" altLang="ja-JP" sz="2000" b="1" dirty="0">
              <a:solidFill>
                <a:srgbClr val="00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dirty="0">
                <a:solidFill>
                  <a:srgbClr val="000000"/>
                </a:solidFill>
                <a:latin typeface="Meiryo UI" panose="020B0604030504040204" pitchFamily="50" charset="-128"/>
                <a:ea typeface="Meiryo UI" panose="020B0604030504040204" pitchFamily="50" charset="-128"/>
              </a:rPr>
              <a:t>（もの忘れ、失見当識、理解力の低下、</a:t>
            </a:r>
            <a:endParaRPr lang="en-US" altLang="ja-JP" sz="2000" b="1" dirty="0">
              <a:solidFill>
                <a:srgbClr val="00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dirty="0">
                <a:solidFill>
                  <a:srgbClr val="000000"/>
                </a:solidFill>
                <a:latin typeface="Meiryo UI" panose="020B0604030504040204" pitchFamily="50" charset="-128"/>
                <a:ea typeface="Meiryo UI" panose="020B0604030504040204" pitchFamily="50" charset="-128"/>
              </a:rPr>
              <a:t>実行機能の低下）</a:t>
            </a:r>
          </a:p>
        </p:txBody>
      </p:sp>
      <p:sp>
        <p:nvSpPr>
          <p:cNvPr id="44035" name="Rectangle 6"/>
          <p:cNvSpPr>
            <a:spLocks noChangeArrowheads="1"/>
          </p:cNvSpPr>
          <p:nvPr/>
        </p:nvSpPr>
        <p:spPr bwMode="auto">
          <a:xfrm>
            <a:off x="7378697" y="1526863"/>
            <a:ext cx="3814236" cy="4698036"/>
          </a:xfrm>
          <a:prstGeom prst="rect">
            <a:avLst/>
          </a:prstGeom>
          <a:solidFill>
            <a:schemeClr val="accent3"/>
          </a:solidFill>
          <a:ln w="9525">
            <a:solidFill>
              <a:schemeClr val="accent1">
                <a:lumMod val="75000"/>
              </a:schemeClr>
            </a:solidFill>
            <a:miter lim="800000"/>
            <a:headEnd/>
            <a:tailEnd/>
          </a:ln>
        </p:spPr>
        <p:txBody>
          <a:bodyPr wrap="none" anchor="t"/>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defRPr/>
            </a:pPr>
            <a:r>
              <a:rPr lang="ja-JP" altLang="en-US" sz="2400" b="1" u="sng" dirty="0">
                <a:solidFill>
                  <a:schemeClr val="bg1"/>
                </a:solidFill>
                <a:latin typeface="Meiryo UI" panose="020B0604030504040204" pitchFamily="50" charset="-128"/>
                <a:ea typeface="Meiryo UI" panose="020B0604030504040204" pitchFamily="50" charset="-128"/>
              </a:rPr>
              <a:t>行動・心理症状</a:t>
            </a:r>
            <a:endParaRPr lang="en-US" altLang="ja-JP" sz="2400" b="1" u="sng" dirty="0">
              <a:solidFill>
                <a:schemeClr val="bg1"/>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defRPr/>
            </a:pP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・不安やうつ</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・イライラと興奮</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・幻覚・妄想</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・歩き回る</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・道に迷う</a:t>
            </a:r>
            <a:endParaRPr lang="en-US" altLang="ja-JP" sz="2400" b="1" dirty="0">
              <a:solidFill>
                <a:schemeClr val="bg1"/>
              </a:solidFill>
              <a:latin typeface="Meiryo UI" panose="020B0604030504040204" pitchFamily="50" charset="-128"/>
              <a:ea typeface="Meiryo UI" panose="020B0604030504040204" pitchFamily="50" charset="-128"/>
            </a:endParaRPr>
          </a:p>
          <a:p>
            <a:pPr>
              <a:spcBef>
                <a:spcPts val="0"/>
              </a:spcBef>
              <a:buClrTx/>
              <a:buSzTx/>
              <a:buNone/>
            </a:pPr>
            <a:r>
              <a:rPr lang="ja-JP" altLang="en-US" sz="2400" b="1" dirty="0">
                <a:solidFill>
                  <a:schemeClr val="bg1"/>
                </a:solidFill>
                <a:latin typeface="Meiryo UI" panose="020B0604030504040204" pitchFamily="50" charset="-128"/>
                <a:ea typeface="Meiryo UI" panose="020B0604030504040204" pitchFamily="50" charset="-128"/>
              </a:rPr>
              <a:t>・その他</a:t>
            </a:r>
            <a:endParaRPr lang="en-US" altLang="ja-JP" sz="2400" b="1" dirty="0">
              <a:solidFill>
                <a:schemeClr val="bg1"/>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defRPr/>
            </a:pP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22534" name="Rectangle 7"/>
          <p:cNvSpPr>
            <a:spLocks noChangeArrowheads="1"/>
          </p:cNvSpPr>
          <p:nvPr/>
        </p:nvSpPr>
        <p:spPr bwMode="auto">
          <a:xfrm>
            <a:off x="2466685" y="3946800"/>
            <a:ext cx="3019715" cy="756318"/>
          </a:xfrm>
          <a:prstGeom prst="rect">
            <a:avLst/>
          </a:prstGeom>
          <a:solidFill>
            <a:schemeClr val="accent6">
              <a:lumMod val="20000"/>
              <a:lumOff val="80000"/>
            </a:schemeClr>
          </a:solidFill>
          <a:ln w="9525">
            <a:solidFill>
              <a:schemeClr val="accent1">
                <a:lumMod val="75000"/>
              </a:schemeClr>
            </a:solidFill>
            <a:miter lim="800000"/>
            <a:headEnd/>
            <a:tailEnd/>
          </a:ln>
        </p:spPr>
        <p:txBody>
          <a:bodyPr wrap="none" anchor="ctr"/>
          <a:lstStyle/>
          <a:p>
            <a:pPr algn="ctr" eaLnBrk="1" hangingPunct="1">
              <a:defRPr/>
            </a:pPr>
            <a:r>
              <a:rPr lang="ja-JP" altLang="en-US" sz="2000" b="1" dirty="0">
                <a:solidFill>
                  <a:sysClr val="windowText" lastClr="000000"/>
                </a:solidFill>
                <a:latin typeface="Meiryo UI" panose="020B0604030504040204" pitchFamily="50" charset="-128"/>
                <a:ea typeface="Meiryo UI" panose="020B0604030504040204" pitchFamily="50" charset="-128"/>
              </a:rPr>
              <a:t>認知症の原因となる病気</a:t>
            </a:r>
            <a:endParaRPr lang="en-US" altLang="ja-JP" sz="2000" b="1" dirty="0">
              <a:solidFill>
                <a:sysClr val="windowText" lastClr="000000"/>
              </a:solidFill>
              <a:latin typeface="Meiryo UI" panose="020B0604030504040204" pitchFamily="50" charset="-128"/>
              <a:ea typeface="Meiryo UI" panose="020B0604030504040204" pitchFamily="50" charset="-128"/>
            </a:endParaRPr>
          </a:p>
        </p:txBody>
      </p:sp>
      <p:sp>
        <p:nvSpPr>
          <p:cNvPr id="44041" name="AutoShape 18"/>
          <p:cNvSpPr>
            <a:spLocks noChangeArrowheads="1"/>
          </p:cNvSpPr>
          <p:nvPr/>
        </p:nvSpPr>
        <p:spPr bwMode="auto">
          <a:xfrm>
            <a:off x="6405032" y="3429000"/>
            <a:ext cx="874713" cy="636587"/>
          </a:xfrm>
          <a:prstGeom prst="rightArrow">
            <a:avLst>
              <a:gd name="adj1" fmla="val 50000"/>
              <a:gd name="adj2" fmla="val 50247"/>
            </a:avLst>
          </a:prstGeom>
          <a:solidFill>
            <a:schemeClr val="accent4">
              <a:lumMod val="75000"/>
            </a:schemeClr>
          </a:solidFill>
          <a:ln w="38100">
            <a:solidFill>
              <a:schemeClr val="accent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defRPr/>
            </a:pPr>
            <a:endParaRPr lang="ja-JP" altLang="en-US" sz="1800">
              <a:solidFill>
                <a:srgbClr val="000000"/>
              </a:solidFill>
              <a:latin typeface="Arial" panose="020B0604020202020204" pitchFamily="34" charset="0"/>
            </a:endParaRPr>
          </a:p>
        </p:txBody>
      </p:sp>
      <p:sp>
        <p:nvSpPr>
          <p:cNvPr id="40967" name="タイトル 1"/>
          <p:cNvSpPr>
            <a:spLocks noGrp="1"/>
          </p:cNvSpPr>
          <p:nvPr>
            <p:ph type="title"/>
          </p:nvPr>
        </p:nvSpPr>
        <p:spPr>
          <a:xfrm>
            <a:off x="2941471" y="37988"/>
            <a:ext cx="8059738" cy="1143001"/>
          </a:xfrm>
        </p:spPr>
        <p:txBody>
          <a:bodyPr>
            <a:normAutofit fontScale="90000"/>
          </a:bodyPr>
          <a:lstStyle/>
          <a:p>
            <a:r>
              <a:rPr lang="ja-JP" altLang="en-US" sz="4000" b="1" dirty="0">
                <a:solidFill>
                  <a:srgbClr val="040404"/>
                </a:solidFill>
                <a:latin typeface="Meiryo UI" panose="020B0604030504040204" pitchFamily="50" charset="-128"/>
                <a:ea typeface="Meiryo UI" panose="020B0604030504040204" pitchFamily="50" charset="-128"/>
              </a:rPr>
              <a:t>行動・心理症状（</a:t>
            </a:r>
            <a:r>
              <a:rPr lang="en-US" altLang="ja-JP" sz="4000" b="1" dirty="0">
                <a:solidFill>
                  <a:srgbClr val="040404"/>
                </a:solidFill>
                <a:latin typeface="Meiryo UI" panose="020B0604030504040204" pitchFamily="50" charset="-128"/>
                <a:ea typeface="Meiryo UI" panose="020B0604030504040204" pitchFamily="50" charset="-128"/>
              </a:rPr>
              <a:t>BPSD</a:t>
            </a:r>
            <a:r>
              <a:rPr lang="ja-JP" altLang="en-US" sz="4000" b="1" dirty="0">
                <a:solidFill>
                  <a:srgbClr val="040404"/>
                </a:solidFill>
                <a:latin typeface="Meiryo UI" panose="020B0604030504040204" pitchFamily="50" charset="-128"/>
                <a:ea typeface="Meiryo UI" panose="020B0604030504040204" pitchFamily="50" charset="-128"/>
              </a:rPr>
              <a:t>）を理解する</a:t>
            </a:r>
          </a:p>
        </p:txBody>
      </p:sp>
      <p:sp>
        <p:nvSpPr>
          <p:cNvPr id="24" name="AutoShape 16"/>
          <p:cNvSpPr>
            <a:spLocks noChangeArrowheads="1"/>
          </p:cNvSpPr>
          <p:nvPr/>
        </p:nvSpPr>
        <p:spPr bwMode="auto">
          <a:xfrm rot="-396242">
            <a:off x="582724" y="1121657"/>
            <a:ext cx="1968500" cy="179387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身体不調</a:t>
            </a:r>
          </a:p>
        </p:txBody>
      </p:sp>
      <p:sp>
        <p:nvSpPr>
          <p:cNvPr id="25" name="AutoShape 16"/>
          <p:cNvSpPr>
            <a:spLocks noChangeArrowheads="1"/>
          </p:cNvSpPr>
          <p:nvPr/>
        </p:nvSpPr>
        <p:spPr bwMode="auto">
          <a:xfrm>
            <a:off x="2634139" y="1009200"/>
            <a:ext cx="2189162" cy="140652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ストレス</a:t>
            </a:r>
          </a:p>
        </p:txBody>
      </p:sp>
      <p:sp>
        <p:nvSpPr>
          <p:cNvPr id="26" name="AutoShape 16"/>
          <p:cNvSpPr>
            <a:spLocks noChangeArrowheads="1"/>
          </p:cNvSpPr>
          <p:nvPr/>
        </p:nvSpPr>
        <p:spPr bwMode="auto">
          <a:xfrm rot="763562">
            <a:off x="4856745" y="992850"/>
            <a:ext cx="2343150" cy="179387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不適切な</a:t>
            </a:r>
            <a:endParaRPr lang="en-US" altLang="ja-JP" sz="2000" b="1" dirty="0">
              <a:solidFill>
                <a:srgbClr val="FF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環境</a:t>
            </a:r>
          </a:p>
        </p:txBody>
      </p:sp>
      <p:sp>
        <p:nvSpPr>
          <p:cNvPr id="17" name="AutoShape 16"/>
          <p:cNvSpPr>
            <a:spLocks noChangeArrowheads="1"/>
          </p:cNvSpPr>
          <p:nvPr/>
        </p:nvSpPr>
        <p:spPr bwMode="auto">
          <a:xfrm rot="534125">
            <a:off x="266278" y="4238721"/>
            <a:ext cx="2055812" cy="202882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a:solidFill>
                  <a:srgbClr val="FF0000"/>
                </a:solidFill>
                <a:latin typeface="Meiryo UI" panose="020B0604030504040204" pitchFamily="50" charset="-128"/>
                <a:ea typeface="Meiryo UI" panose="020B0604030504040204" pitchFamily="50" charset="-128"/>
              </a:rPr>
              <a:t>不安感</a:t>
            </a:r>
          </a:p>
        </p:txBody>
      </p:sp>
      <p:sp>
        <p:nvSpPr>
          <p:cNvPr id="18" name="AutoShape 16"/>
          <p:cNvSpPr>
            <a:spLocks noChangeArrowheads="1"/>
          </p:cNvSpPr>
          <p:nvPr/>
        </p:nvSpPr>
        <p:spPr bwMode="auto">
          <a:xfrm>
            <a:off x="2622161" y="4931049"/>
            <a:ext cx="2130425" cy="1638300"/>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b="1" dirty="0">
                <a:solidFill>
                  <a:srgbClr val="FF0000"/>
                </a:solidFill>
                <a:latin typeface="Meiryo UI" panose="020B0604030504040204" pitchFamily="50" charset="-128"/>
                <a:ea typeface="Meiryo UI" panose="020B0604030504040204" pitchFamily="50" charset="-128"/>
              </a:rPr>
              <a:t>不快感</a:t>
            </a:r>
          </a:p>
        </p:txBody>
      </p:sp>
      <p:sp>
        <p:nvSpPr>
          <p:cNvPr id="19" name="AutoShape 16"/>
          <p:cNvSpPr>
            <a:spLocks noChangeArrowheads="1"/>
          </p:cNvSpPr>
          <p:nvPr/>
        </p:nvSpPr>
        <p:spPr bwMode="auto">
          <a:xfrm rot="-288594">
            <a:off x="4887419" y="4460212"/>
            <a:ext cx="2084603" cy="1870075"/>
          </a:xfrm>
          <a:prstGeom prst="irregularSeal2">
            <a:avLst/>
          </a:prstGeom>
          <a:solidFill>
            <a:srgbClr val="FFFF00"/>
          </a:solidFill>
          <a:ln w="9525">
            <a:solidFill>
              <a:schemeClr val="tx1"/>
            </a:solidFill>
            <a:miter lim="800000"/>
            <a:headEnd/>
            <a:tailEnd/>
          </a:ln>
        </p:spPr>
        <p:txBody>
          <a:bodyPr wrap="none" anchor="ctr"/>
          <a:lstStyle>
            <a:lvl1pPr>
              <a:spcBef>
                <a:spcPct val="20000"/>
              </a:spcBef>
              <a:buClr>
                <a:schemeClr val="tx2"/>
              </a:buClr>
              <a:buSzPct val="65000"/>
              <a:buFont typeface="Wingdings" panose="05000000000000000000" pitchFamily="2" charset="2"/>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2"/>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tx2"/>
              </a:buClr>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endParaRPr lang="en-US" altLang="ja-JP" sz="1800" b="1">
              <a:solidFill>
                <a:srgbClr val="FF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a:solidFill>
                  <a:srgbClr val="FF0000"/>
                </a:solidFill>
                <a:latin typeface="Meiryo UI" panose="020B0604030504040204" pitchFamily="50" charset="-128"/>
                <a:ea typeface="Meiryo UI" panose="020B0604030504040204" pitchFamily="50" charset="-128"/>
              </a:rPr>
              <a:t>不適切な</a:t>
            </a:r>
            <a:endParaRPr lang="en-US" altLang="ja-JP" sz="2000" b="1">
              <a:solidFill>
                <a:srgbClr val="FF0000"/>
              </a:solidFill>
              <a:latin typeface="Meiryo UI" panose="020B0604030504040204" pitchFamily="50" charset="-128"/>
              <a:ea typeface="Meiryo UI" panose="020B0604030504040204" pitchFamily="50" charset="-128"/>
            </a:endParaRPr>
          </a:p>
          <a:p>
            <a:pPr algn="ctr" eaLnBrk="1" hangingPunct="1">
              <a:spcBef>
                <a:spcPct val="0"/>
              </a:spcBef>
              <a:buClrTx/>
              <a:buSzTx/>
              <a:buFontTx/>
              <a:buNone/>
            </a:pPr>
            <a:r>
              <a:rPr lang="ja-JP" altLang="en-US" sz="2000" b="1">
                <a:solidFill>
                  <a:srgbClr val="FF0000"/>
                </a:solidFill>
                <a:latin typeface="Meiryo UI" panose="020B0604030504040204" pitchFamily="50" charset="-128"/>
                <a:ea typeface="Meiryo UI" panose="020B0604030504040204" pitchFamily="50" charset="-128"/>
              </a:rPr>
              <a:t>ケア</a:t>
            </a:r>
          </a:p>
        </p:txBody>
      </p:sp>
      <p:sp>
        <p:nvSpPr>
          <p:cNvPr id="15" name="吹き出し: 角を丸めた四角形 14">
            <a:extLst>
              <a:ext uri="{FF2B5EF4-FFF2-40B4-BE49-F238E27FC236}">
                <a16:creationId xmlns:a16="http://schemas.microsoft.com/office/drawing/2014/main" id="{41BC72E3-40CD-46E0-92E7-DC7D4D9E762E}"/>
              </a:ext>
            </a:extLst>
          </p:cNvPr>
          <p:cNvSpPr/>
          <p:nvPr/>
        </p:nvSpPr>
        <p:spPr>
          <a:xfrm>
            <a:off x="8769670" y="3627428"/>
            <a:ext cx="2940573" cy="2607241"/>
          </a:xfrm>
          <a:prstGeom prst="wedgeRoundRectCallout">
            <a:avLst>
              <a:gd name="adj1" fmla="val -35310"/>
              <a:gd name="adj2" fmla="val -50503"/>
              <a:gd name="adj3" fmla="val 16667"/>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ja-JP" altLang="en-US" sz="2400" b="1" dirty="0">
                <a:solidFill>
                  <a:srgbClr val="FF6600"/>
                </a:solidFill>
                <a:latin typeface="Meiryo UI" panose="020B0604030504040204" pitchFamily="50" charset="-128"/>
                <a:ea typeface="Meiryo UI" panose="020B0604030504040204" pitchFamily="50" charset="-128"/>
              </a:rPr>
              <a:t>行動心理症状は周囲の環境やまわりの人のかかわり方によって抑えられる可能性がある！</a:t>
            </a:r>
            <a:endParaRPr lang="ja-JP" altLang="en-US" sz="2400" dirty="0">
              <a:solidFill>
                <a:srgbClr val="FF6600"/>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31DE36A0-357B-E3CB-38C6-AAEFAF5EB1EF}"/>
              </a:ext>
            </a:extLst>
          </p:cNvPr>
          <p:cNvSpPr>
            <a:spLocks noGrp="1"/>
          </p:cNvSpPr>
          <p:nvPr>
            <p:ph type="sldNum" sz="quarter" idx="12"/>
          </p:nvPr>
        </p:nvSpPr>
        <p:spPr/>
        <p:txBody>
          <a:bodyPr/>
          <a:lstStyle/>
          <a:p>
            <a:fld id="{7BCE676F-4151-4FB9-8059-CF37FC457274}" type="slidenum">
              <a:rPr kumimoji="1" lang="ja-JP" altLang="en-US" smtClean="0"/>
              <a:t>31</a:t>
            </a:fld>
            <a:endParaRPr kumimoji="1" lang="ja-JP" altLang="en-US"/>
          </a:p>
        </p:txBody>
      </p:sp>
    </p:spTree>
    <p:extLst>
      <p:ext uri="{BB962C8B-B14F-4D97-AF65-F5344CB8AC3E}">
        <p14:creationId xmlns:p14="http://schemas.microsoft.com/office/powerpoint/2010/main" val="1120900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200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par>
                          <p:cTn id="8" fill="hold" nodeType="afterGroup">
                            <p:stCondLst>
                              <p:cond delay="2500"/>
                            </p:stCondLst>
                            <p:childTnLst>
                              <p:par>
                                <p:cTn id="9" presetID="3"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par>
                          <p:cTn id="12" fill="hold" nodeType="afterGroup">
                            <p:stCondLst>
                              <p:cond delay="3000"/>
                            </p:stCondLst>
                            <p:childTnLst>
                              <p:par>
                                <p:cTn id="13" presetID="3" presetClass="entr" presetSubtype="1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par>
                          <p:cTn id="16" fill="hold" nodeType="afterGroup">
                            <p:stCondLst>
                              <p:cond delay="3500"/>
                            </p:stCondLst>
                            <p:childTnLst>
                              <p:par>
                                <p:cTn id="17" presetID="3"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par>
                          <p:cTn id="24" fill="hold" nodeType="afterGroup">
                            <p:stCondLst>
                              <p:cond delay="4500"/>
                            </p:stCondLst>
                            <p:childTnLst>
                              <p:par>
                                <p:cTn id="25" presetID="3"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2000"/>
                                  </p:stCondLst>
                                  <p:childTnLst>
                                    <p:set>
                                      <p:cBhvr>
                                        <p:cTn id="31" dur="1" fill="hold">
                                          <p:stCondLst>
                                            <p:cond delay="0"/>
                                          </p:stCondLst>
                                        </p:cTn>
                                        <p:tgtEl>
                                          <p:spTgt spid="44041"/>
                                        </p:tgtEl>
                                        <p:attrNameLst>
                                          <p:attrName>style.visibility</p:attrName>
                                        </p:attrNameLst>
                                      </p:cBhvr>
                                      <p:to>
                                        <p:strVal val="visible"/>
                                      </p:to>
                                    </p:set>
                                    <p:animEffect transition="in" filter="wipe(down)">
                                      <p:cBhvr>
                                        <p:cTn id="32" dur="500"/>
                                        <p:tgtEl>
                                          <p:spTgt spid="4404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4035"/>
                                        </p:tgtEl>
                                        <p:attrNameLst>
                                          <p:attrName>style.visibility</p:attrName>
                                        </p:attrNameLst>
                                      </p:cBhvr>
                                      <p:to>
                                        <p:strVal val="visible"/>
                                      </p:to>
                                    </p:set>
                                    <p:animEffect transition="in" filter="fade">
                                      <p:cBhvr>
                                        <p:cTn id="37" dur="1000"/>
                                        <p:tgtEl>
                                          <p:spTgt spid="44035"/>
                                        </p:tgtEl>
                                      </p:cBhvr>
                                    </p:animEffect>
                                    <p:anim calcmode="lin" valueType="num">
                                      <p:cBhvr>
                                        <p:cTn id="38" dur="1000" fill="hold"/>
                                        <p:tgtEl>
                                          <p:spTgt spid="44035"/>
                                        </p:tgtEl>
                                        <p:attrNameLst>
                                          <p:attrName>ppt_x</p:attrName>
                                        </p:attrNameLst>
                                      </p:cBhvr>
                                      <p:tavLst>
                                        <p:tav tm="0">
                                          <p:val>
                                            <p:strVal val="#ppt_x"/>
                                          </p:val>
                                        </p:tav>
                                        <p:tav tm="100000">
                                          <p:val>
                                            <p:strVal val="#ppt_x"/>
                                          </p:val>
                                        </p:tav>
                                      </p:tavLst>
                                    </p:anim>
                                    <p:anim calcmode="lin" valueType="num">
                                      <p:cBhvr>
                                        <p:cTn id="39" dur="1000" fill="hold"/>
                                        <p:tgtEl>
                                          <p:spTgt spid="4403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41" grpId="0" animBg="1"/>
      <p:bldP spid="24" grpId="0" animBg="1"/>
      <p:bldP spid="25" grpId="0" animBg="1"/>
      <p:bldP spid="26" grpId="0" animBg="1"/>
      <p:bldP spid="17" grpId="0" animBg="1"/>
      <p:bldP spid="18" grpId="0" animBg="1"/>
      <p:bldP spid="19"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6A9BF-444C-1FEC-763B-8040A58F1677}"/>
              </a:ext>
            </a:extLst>
          </p:cNvPr>
          <p:cNvSpPr>
            <a:spLocks noGrp="1"/>
          </p:cNvSpPr>
          <p:nvPr>
            <p:ph type="title"/>
          </p:nvPr>
        </p:nvSpPr>
        <p:spPr>
          <a:xfrm>
            <a:off x="1460810" y="136525"/>
            <a:ext cx="8552985" cy="1231898"/>
          </a:xfrm>
        </p:spPr>
        <p:txBody>
          <a:bodyPr>
            <a:normAutofit fontScale="90000"/>
          </a:bodyPr>
          <a:lstStyle/>
          <a:p>
            <a:r>
              <a:rPr kumimoji="1" lang="ja-JP" altLang="en-US" b="1" dirty="0">
                <a:solidFill>
                  <a:srgbClr val="002060"/>
                </a:solidFill>
                <a:latin typeface="Meiryo UI" panose="020B0604030504040204" pitchFamily="50" charset="-128"/>
                <a:ea typeface="Meiryo UI" panose="020B0604030504040204" pitchFamily="50" charset="-128"/>
              </a:rPr>
              <a:t>　　　行動・心理症状への対応の工夫</a:t>
            </a:r>
          </a:p>
        </p:txBody>
      </p:sp>
      <p:sp>
        <p:nvSpPr>
          <p:cNvPr id="3" name="コンテンツ プレースホルダー 2">
            <a:extLst>
              <a:ext uri="{FF2B5EF4-FFF2-40B4-BE49-F238E27FC236}">
                <a16:creationId xmlns:a16="http://schemas.microsoft.com/office/drawing/2014/main" id="{188DF5E7-6943-1F40-BF73-4F09478D13CE}"/>
              </a:ext>
            </a:extLst>
          </p:cNvPr>
          <p:cNvSpPr>
            <a:spLocks noGrp="1"/>
          </p:cNvSpPr>
          <p:nvPr>
            <p:ph idx="1"/>
          </p:nvPr>
        </p:nvSpPr>
        <p:spPr>
          <a:xfrm>
            <a:off x="1315872" y="1269663"/>
            <a:ext cx="9560256" cy="5482754"/>
          </a:xfrm>
        </p:spPr>
        <p:txBody>
          <a:bodyPr>
            <a:noAutofit/>
          </a:bodyPr>
          <a:lstStyle/>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●本人がポジティブな気持ちでいられる環境をつくる。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latin typeface="Meiryo UI" panose="020B0604030504040204" pitchFamily="50" charset="-128"/>
                <a:ea typeface="Meiryo UI" panose="020B0604030504040204" pitchFamily="50" charset="-128"/>
              </a:rPr>
              <a:t>　　</a:t>
            </a:r>
            <a:r>
              <a:rPr lang="ja-JP" altLang="en-US" sz="2400" dirty="0">
                <a:solidFill>
                  <a:srgbClr val="FF0000"/>
                </a:solidFill>
                <a:latin typeface="Meiryo UI" panose="020B0604030504040204" pitchFamily="50" charset="-128"/>
                <a:ea typeface="Meiryo UI" panose="020B0604030504040204" pitchFamily="50" charset="-128"/>
              </a:rPr>
              <a:t>（工夫例）</a:t>
            </a:r>
            <a:endParaRPr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solidFill>
                  <a:srgbClr val="FF0000"/>
                </a:solidFill>
                <a:latin typeface="Meiryo UI" panose="020B0604030504040204" pitchFamily="50" charset="-128"/>
                <a:ea typeface="Meiryo UI" panose="020B0604030504040204" pitchFamily="50" charset="-128"/>
              </a:rPr>
              <a:t>　　・静かで落ち着く居場所</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solidFill>
                  <a:srgbClr val="FF0000"/>
                </a:solidFill>
                <a:latin typeface="Meiryo UI" panose="020B0604030504040204" pitchFamily="50" charset="-128"/>
                <a:ea typeface="Meiryo UI" panose="020B0604030504040204" pitchFamily="50" charset="-128"/>
              </a:rPr>
              <a:t>　　・日課や役割があり、自分の力を発揮できる。</a:t>
            </a:r>
            <a:endParaRPr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solidFill>
                  <a:srgbClr val="FF0000"/>
                </a:solidFill>
                <a:latin typeface="Meiryo UI" panose="020B0604030504040204" pitchFamily="50" charset="-128"/>
                <a:ea typeface="Meiryo UI" panose="020B0604030504040204" pitchFamily="50" charset="-128"/>
              </a:rPr>
              <a:t>　　・仲間がいる</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solidFill>
                  <a:srgbClr val="FF0000"/>
                </a:solidFill>
                <a:latin typeface="Meiryo UI" panose="020B0604030504040204" pitchFamily="50" charset="-128"/>
                <a:ea typeface="Meiryo UI" panose="020B0604030504040204" pitchFamily="50" charset="-128"/>
              </a:rPr>
              <a:t>　　・日常的にほめられる、感謝される場面がある。</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●本人の声に耳を傾け、その背景要因を探り対応する。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●関わる人の感情を優先した言葉、態度がきっかけに生じる症状もある。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latin typeface="Meiryo UI" panose="020B0604030504040204" pitchFamily="50" charset="-128"/>
                <a:ea typeface="Meiryo UI" panose="020B0604030504040204" pitchFamily="50" charset="-128"/>
              </a:rPr>
              <a:t>　　その</a:t>
            </a:r>
            <a:r>
              <a:rPr kumimoji="1" lang="ja-JP" altLang="en-US" sz="2400" dirty="0">
                <a:latin typeface="Meiryo UI" panose="020B0604030504040204" pitchFamily="50" charset="-128"/>
                <a:ea typeface="Meiryo UI" panose="020B0604030504040204" pitchFamily="50" charset="-128"/>
              </a:rPr>
              <a:t>時は接し方を変えてみる。</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●本人の行動を制限したり、暴言・暴力は絶対にしてはいけない。</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kumimoji="1" lang="ja-JP" altLang="en-US" sz="2400" dirty="0">
                <a:latin typeface="Meiryo UI" panose="020B0604030504040204" pitchFamily="50" charset="-128"/>
                <a:ea typeface="Meiryo UI" panose="020B0604030504040204" pitchFamily="50" charset="-128"/>
              </a:rPr>
              <a:t>　●家族が、対応の仕方がわからない、無理だと思ったときは、</a:t>
            </a:r>
            <a:endParaRPr kumimoji="1" lang="en-US" altLang="ja-JP" sz="2400" dirty="0">
              <a:latin typeface="Meiryo UI" panose="020B0604030504040204" pitchFamily="50" charset="-128"/>
              <a:ea typeface="Meiryo UI" panose="020B0604030504040204" pitchFamily="50" charset="-128"/>
            </a:endParaRPr>
          </a:p>
          <a:p>
            <a:pPr marL="0" indent="0" algn="just">
              <a:lnSpc>
                <a:spcPts val="2400"/>
              </a:lnSpc>
              <a:buNone/>
            </a:pPr>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地域包括支援センターなどへ相談する。</a:t>
            </a:r>
            <a:endParaRPr kumimoji="1" lang="en-US" altLang="ja-JP" sz="24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63A4B2B-FE4C-9483-2632-5F5DDF68B2BE}"/>
              </a:ext>
            </a:extLst>
          </p:cNvPr>
          <p:cNvSpPr>
            <a:spLocks noGrp="1"/>
          </p:cNvSpPr>
          <p:nvPr>
            <p:ph type="sldNum" sz="quarter" idx="12"/>
          </p:nvPr>
        </p:nvSpPr>
        <p:spPr/>
        <p:txBody>
          <a:bodyPr/>
          <a:lstStyle/>
          <a:p>
            <a:fld id="{7BCE676F-4151-4FB9-8059-CF37FC457274}" type="slidenum">
              <a:rPr kumimoji="1" lang="ja-JP" altLang="en-US" smtClean="0"/>
              <a:t>32</a:t>
            </a:fld>
            <a:endParaRPr kumimoji="1" lang="ja-JP" altLang="en-US" dirty="0"/>
          </a:p>
        </p:txBody>
      </p:sp>
      <p:sp>
        <p:nvSpPr>
          <p:cNvPr id="6" name="正方形/長方形 5">
            <a:extLst>
              <a:ext uri="{FF2B5EF4-FFF2-40B4-BE49-F238E27FC236}">
                <a16:creationId xmlns:a16="http://schemas.microsoft.com/office/drawing/2014/main" id="{C764DE0A-F577-A085-F1D0-3982DF1F7070}"/>
              </a:ext>
            </a:extLst>
          </p:cNvPr>
          <p:cNvSpPr/>
          <p:nvPr/>
        </p:nvSpPr>
        <p:spPr>
          <a:xfrm>
            <a:off x="1315872" y="1075043"/>
            <a:ext cx="9560256" cy="5482754"/>
          </a:xfrm>
          <a:custGeom>
            <a:avLst/>
            <a:gdLst>
              <a:gd name="connsiteX0" fmla="*/ 0 w 9560256"/>
              <a:gd name="connsiteY0" fmla="*/ 0 h 5482754"/>
              <a:gd name="connsiteX1" fmla="*/ 501913 w 9560256"/>
              <a:gd name="connsiteY1" fmla="*/ 0 h 5482754"/>
              <a:gd name="connsiteX2" fmla="*/ 1099429 w 9560256"/>
              <a:gd name="connsiteY2" fmla="*/ 0 h 5482754"/>
              <a:gd name="connsiteX3" fmla="*/ 1792548 w 9560256"/>
              <a:gd name="connsiteY3" fmla="*/ 0 h 5482754"/>
              <a:gd name="connsiteX4" fmla="*/ 2581269 w 9560256"/>
              <a:gd name="connsiteY4" fmla="*/ 0 h 5482754"/>
              <a:gd name="connsiteX5" fmla="*/ 3083183 w 9560256"/>
              <a:gd name="connsiteY5" fmla="*/ 0 h 5482754"/>
              <a:gd name="connsiteX6" fmla="*/ 3585096 w 9560256"/>
              <a:gd name="connsiteY6" fmla="*/ 0 h 5482754"/>
              <a:gd name="connsiteX7" fmla="*/ 4087009 w 9560256"/>
              <a:gd name="connsiteY7" fmla="*/ 0 h 5482754"/>
              <a:gd name="connsiteX8" fmla="*/ 4780128 w 9560256"/>
              <a:gd name="connsiteY8" fmla="*/ 0 h 5482754"/>
              <a:gd name="connsiteX9" fmla="*/ 5090836 w 9560256"/>
              <a:gd name="connsiteY9" fmla="*/ 0 h 5482754"/>
              <a:gd name="connsiteX10" fmla="*/ 5401545 w 9560256"/>
              <a:gd name="connsiteY10" fmla="*/ 0 h 5482754"/>
              <a:gd name="connsiteX11" fmla="*/ 6094663 w 9560256"/>
              <a:gd name="connsiteY11" fmla="*/ 0 h 5482754"/>
              <a:gd name="connsiteX12" fmla="*/ 6500974 w 9560256"/>
              <a:gd name="connsiteY12" fmla="*/ 0 h 5482754"/>
              <a:gd name="connsiteX13" fmla="*/ 7289695 w 9560256"/>
              <a:gd name="connsiteY13" fmla="*/ 0 h 5482754"/>
              <a:gd name="connsiteX14" fmla="*/ 7982814 w 9560256"/>
              <a:gd name="connsiteY14" fmla="*/ 0 h 5482754"/>
              <a:gd name="connsiteX15" fmla="*/ 8771535 w 9560256"/>
              <a:gd name="connsiteY15" fmla="*/ 0 h 5482754"/>
              <a:gd name="connsiteX16" fmla="*/ 9560256 w 9560256"/>
              <a:gd name="connsiteY16" fmla="*/ 0 h 5482754"/>
              <a:gd name="connsiteX17" fmla="*/ 9560256 w 9560256"/>
              <a:gd name="connsiteY17" fmla="*/ 603103 h 5482754"/>
              <a:gd name="connsiteX18" fmla="*/ 9560256 w 9560256"/>
              <a:gd name="connsiteY18" fmla="*/ 1041723 h 5482754"/>
              <a:gd name="connsiteX19" fmla="*/ 9560256 w 9560256"/>
              <a:gd name="connsiteY19" fmla="*/ 1480344 h 5482754"/>
              <a:gd name="connsiteX20" fmla="*/ 9560256 w 9560256"/>
              <a:gd name="connsiteY20" fmla="*/ 1918964 h 5482754"/>
              <a:gd name="connsiteX21" fmla="*/ 9560256 w 9560256"/>
              <a:gd name="connsiteY21" fmla="*/ 2522067 h 5482754"/>
              <a:gd name="connsiteX22" fmla="*/ 9560256 w 9560256"/>
              <a:gd name="connsiteY22" fmla="*/ 3179997 h 5482754"/>
              <a:gd name="connsiteX23" fmla="*/ 9560256 w 9560256"/>
              <a:gd name="connsiteY23" fmla="*/ 3837928 h 5482754"/>
              <a:gd name="connsiteX24" fmla="*/ 9560256 w 9560256"/>
              <a:gd name="connsiteY24" fmla="*/ 4441031 h 5482754"/>
              <a:gd name="connsiteX25" fmla="*/ 9560256 w 9560256"/>
              <a:gd name="connsiteY25" fmla="*/ 5482754 h 5482754"/>
              <a:gd name="connsiteX26" fmla="*/ 8867137 w 9560256"/>
              <a:gd name="connsiteY26" fmla="*/ 5482754 h 5482754"/>
              <a:gd name="connsiteX27" fmla="*/ 8269621 w 9560256"/>
              <a:gd name="connsiteY27" fmla="*/ 5482754 h 5482754"/>
              <a:gd name="connsiteX28" fmla="*/ 7480900 w 9560256"/>
              <a:gd name="connsiteY28" fmla="*/ 5482754 h 5482754"/>
              <a:gd name="connsiteX29" fmla="*/ 6883384 w 9560256"/>
              <a:gd name="connsiteY29" fmla="*/ 5482754 h 5482754"/>
              <a:gd name="connsiteX30" fmla="*/ 6285868 w 9560256"/>
              <a:gd name="connsiteY30" fmla="*/ 5482754 h 5482754"/>
              <a:gd name="connsiteX31" fmla="*/ 5688352 w 9560256"/>
              <a:gd name="connsiteY31" fmla="*/ 5482754 h 5482754"/>
              <a:gd name="connsiteX32" fmla="*/ 4899631 w 9560256"/>
              <a:gd name="connsiteY32" fmla="*/ 5482754 h 5482754"/>
              <a:gd name="connsiteX33" fmla="*/ 4493320 w 9560256"/>
              <a:gd name="connsiteY33" fmla="*/ 5482754 h 5482754"/>
              <a:gd name="connsiteX34" fmla="*/ 4182612 w 9560256"/>
              <a:gd name="connsiteY34" fmla="*/ 5482754 h 5482754"/>
              <a:gd name="connsiteX35" fmla="*/ 3680699 w 9560256"/>
              <a:gd name="connsiteY35" fmla="*/ 5482754 h 5482754"/>
              <a:gd name="connsiteX36" fmla="*/ 3083183 w 9560256"/>
              <a:gd name="connsiteY36" fmla="*/ 5482754 h 5482754"/>
              <a:gd name="connsiteX37" fmla="*/ 2772474 w 9560256"/>
              <a:gd name="connsiteY37" fmla="*/ 5482754 h 5482754"/>
              <a:gd name="connsiteX38" fmla="*/ 2461766 w 9560256"/>
              <a:gd name="connsiteY38" fmla="*/ 5482754 h 5482754"/>
              <a:gd name="connsiteX39" fmla="*/ 2055455 w 9560256"/>
              <a:gd name="connsiteY39" fmla="*/ 5482754 h 5482754"/>
              <a:gd name="connsiteX40" fmla="*/ 1553542 w 9560256"/>
              <a:gd name="connsiteY40" fmla="*/ 5482754 h 5482754"/>
              <a:gd name="connsiteX41" fmla="*/ 764820 w 9560256"/>
              <a:gd name="connsiteY41" fmla="*/ 5482754 h 5482754"/>
              <a:gd name="connsiteX42" fmla="*/ 0 w 9560256"/>
              <a:gd name="connsiteY42" fmla="*/ 5482754 h 5482754"/>
              <a:gd name="connsiteX43" fmla="*/ 0 w 9560256"/>
              <a:gd name="connsiteY43" fmla="*/ 5044134 h 5482754"/>
              <a:gd name="connsiteX44" fmla="*/ 0 w 9560256"/>
              <a:gd name="connsiteY44" fmla="*/ 4550686 h 5482754"/>
              <a:gd name="connsiteX45" fmla="*/ 0 w 9560256"/>
              <a:gd name="connsiteY45" fmla="*/ 4166893 h 5482754"/>
              <a:gd name="connsiteX46" fmla="*/ 0 w 9560256"/>
              <a:gd name="connsiteY46" fmla="*/ 3783100 h 5482754"/>
              <a:gd name="connsiteX47" fmla="*/ 0 w 9560256"/>
              <a:gd name="connsiteY47" fmla="*/ 3179997 h 5482754"/>
              <a:gd name="connsiteX48" fmla="*/ 0 w 9560256"/>
              <a:gd name="connsiteY48" fmla="*/ 2522067 h 5482754"/>
              <a:gd name="connsiteX49" fmla="*/ 0 w 9560256"/>
              <a:gd name="connsiteY49" fmla="*/ 1918964 h 5482754"/>
              <a:gd name="connsiteX50" fmla="*/ 0 w 9560256"/>
              <a:gd name="connsiteY50" fmla="*/ 1370689 h 5482754"/>
              <a:gd name="connsiteX51" fmla="*/ 0 w 9560256"/>
              <a:gd name="connsiteY51" fmla="*/ 712758 h 5482754"/>
              <a:gd name="connsiteX52" fmla="*/ 0 w 9560256"/>
              <a:gd name="connsiteY52" fmla="*/ 0 h 548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60256" h="5482754" extrusionOk="0">
                <a:moveTo>
                  <a:pt x="0" y="0"/>
                </a:moveTo>
                <a:cubicBezTo>
                  <a:pt x="136548" y="-20325"/>
                  <a:pt x="374781" y="9335"/>
                  <a:pt x="501913" y="0"/>
                </a:cubicBezTo>
                <a:cubicBezTo>
                  <a:pt x="629045" y="-9335"/>
                  <a:pt x="940362" y="64720"/>
                  <a:pt x="1099429" y="0"/>
                </a:cubicBezTo>
                <a:cubicBezTo>
                  <a:pt x="1258496" y="-64720"/>
                  <a:pt x="1477111" y="76852"/>
                  <a:pt x="1792548" y="0"/>
                </a:cubicBezTo>
                <a:cubicBezTo>
                  <a:pt x="2107985" y="-76852"/>
                  <a:pt x="2260746" y="93005"/>
                  <a:pt x="2581269" y="0"/>
                </a:cubicBezTo>
                <a:cubicBezTo>
                  <a:pt x="2901792" y="-93005"/>
                  <a:pt x="2916453" y="31260"/>
                  <a:pt x="3083183" y="0"/>
                </a:cubicBezTo>
                <a:cubicBezTo>
                  <a:pt x="3249913" y="-31260"/>
                  <a:pt x="3419129" y="53393"/>
                  <a:pt x="3585096" y="0"/>
                </a:cubicBezTo>
                <a:cubicBezTo>
                  <a:pt x="3751063" y="-53393"/>
                  <a:pt x="3970597" y="51107"/>
                  <a:pt x="4087009" y="0"/>
                </a:cubicBezTo>
                <a:cubicBezTo>
                  <a:pt x="4203421" y="-51107"/>
                  <a:pt x="4558742" y="76592"/>
                  <a:pt x="4780128" y="0"/>
                </a:cubicBezTo>
                <a:cubicBezTo>
                  <a:pt x="5001514" y="-76592"/>
                  <a:pt x="5016858" y="18489"/>
                  <a:pt x="5090836" y="0"/>
                </a:cubicBezTo>
                <a:cubicBezTo>
                  <a:pt x="5164814" y="-18489"/>
                  <a:pt x="5302499" y="32927"/>
                  <a:pt x="5401545" y="0"/>
                </a:cubicBezTo>
                <a:cubicBezTo>
                  <a:pt x="5500591" y="-32927"/>
                  <a:pt x="5894072" y="71112"/>
                  <a:pt x="6094663" y="0"/>
                </a:cubicBezTo>
                <a:cubicBezTo>
                  <a:pt x="6295254" y="-71112"/>
                  <a:pt x="6383201" y="6761"/>
                  <a:pt x="6500974" y="0"/>
                </a:cubicBezTo>
                <a:cubicBezTo>
                  <a:pt x="6618747" y="-6761"/>
                  <a:pt x="7044582" y="59918"/>
                  <a:pt x="7289695" y="0"/>
                </a:cubicBezTo>
                <a:cubicBezTo>
                  <a:pt x="7534808" y="-59918"/>
                  <a:pt x="7713231" y="65466"/>
                  <a:pt x="7982814" y="0"/>
                </a:cubicBezTo>
                <a:cubicBezTo>
                  <a:pt x="8252397" y="-65466"/>
                  <a:pt x="8554995" y="57836"/>
                  <a:pt x="8771535" y="0"/>
                </a:cubicBezTo>
                <a:cubicBezTo>
                  <a:pt x="8988075" y="-57836"/>
                  <a:pt x="9291548" y="11932"/>
                  <a:pt x="9560256" y="0"/>
                </a:cubicBezTo>
                <a:cubicBezTo>
                  <a:pt x="9572872" y="211677"/>
                  <a:pt x="9509674" y="413066"/>
                  <a:pt x="9560256" y="603103"/>
                </a:cubicBezTo>
                <a:cubicBezTo>
                  <a:pt x="9610838" y="793140"/>
                  <a:pt x="9539050" y="885625"/>
                  <a:pt x="9560256" y="1041723"/>
                </a:cubicBezTo>
                <a:cubicBezTo>
                  <a:pt x="9581462" y="1197821"/>
                  <a:pt x="9546406" y="1262114"/>
                  <a:pt x="9560256" y="1480344"/>
                </a:cubicBezTo>
                <a:cubicBezTo>
                  <a:pt x="9574106" y="1698574"/>
                  <a:pt x="9529752" y="1714003"/>
                  <a:pt x="9560256" y="1918964"/>
                </a:cubicBezTo>
                <a:cubicBezTo>
                  <a:pt x="9590760" y="2123925"/>
                  <a:pt x="9525826" y="2349594"/>
                  <a:pt x="9560256" y="2522067"/>
                </a:cubicBezTo>
                <a:cubicBezTo>
                  <a:pt x="9594686" y="2694540"/>
                  <a:pt x="9498394" y="2966030"/>
                  <a:pt x="9560256" y="3179997"/>
                </a:cubicBezTo>
                <a:cubicBezTo>
                  <a:pt x="9622118" y="3393964"/>
                  <a:pt x="9536739" y="3660224"/>
                  <a:pt x="9560256" y="3837928"/>
                </a:cubicBezTo>
                <a:cubicBezTo>
                  <a:pt x="9583773" y="4015632"/>
                  <a:pt x="9547324" y="4190158"/>
                  <a:pt x="9560256" y="4441031"/>
                </a:cubicBezTo>
                <a:cubicBezTo>
                  <a:pt x="9573188" y="4691904"/>
                  <a:pt x="9466807" y="5016942"/>
                  <a:pt x="9560256" y="5482754"/>
                </a:cubicBezTo>
                <a:cubicBezTo>
                  <a:pt x="9367278" y="5516669"/>
                  <a:pt x="9008738" y="5405140"/>
                  <a:pt x="8867137" y="5482754"/>
                </a:cubicBezTo>
                <a:cubicBezTo>
                  <a:pt x="8725536" y="5560368"/>
                  <a:pt x="8450537" y="5459841"/>
                  <a:pt x="8269621" y="5482754"/>
                </a:cubicBezTo>
                <a:cubicBezTo>
                  <a:pt x="8088705" y="5505667"/>
                  <a:pt x="7668220" y="5460195"/>
                  <a:pt x="7480900" y="5482754"/>
                </a:cubicBezTo>
                <a:cubicBezTo>
                  <a:pt x="7293580" y="5505313"/>
                  <a:pt x="7109885" y="5427754"/>
                  <a:pt x="6883384" y="5482754"/>
                </a:cubicBezTo>
                <a:cubicBezTo>
                  <a:pt x="6656883" y="5537754"/>
                  <a:pt x="6473162" y="5420868"/>
                  <a:pt x="6285868" y="5482754"/>
                </a:cubicBezTo>
                <a:cubicBezTo>
                  <a:pt x="6098574" y="5544640"/>
                  <a:pt x="5847321" y="5463441"/>
                  <a:pt x="5688352" y="5482754"/>
                </a:cubicBezTo>
                <a:cubicBezTo>
                  <a:pt x="5529383" y="5502067"/>
                  <a:pt x="5216941" y="5475802"/>
                  <a:pt x="4899631" y="5482754"/>
                </a:cubicBezTo>
                <a:cubicBezTo>
                  <a:pt x="4582321" y="5489706"/>
                  <a:pt x="4649746" y="5452683"/>
                  <a:pt x="4493320" y="5482754"/>
                </a:cubicBezTo>
                <a:cubicBezTo>
                  <a:pt x="4336894" y="5512825"/>
                  <a:pt x="4299059" y="5475425"/>
                  <a:pt x="4182612" y="5482754"/>
                </a:cubicBezTo>
                <a:cubicBezTo>
                  <a:pt x="4066165" y="5490083"/>
                  <a:pt x="3795346" y="5444032"/>
                  <a:pt x="3680699" y="5482754"/>
                </a:cubicBezTo>
                <a:cubicBezTo>
                  <a:pt x="3566052" y="5521476"/>
                  <a:pt x="3285796" y="5438047"/>
                  <a:pt x="3083183" y="5482754"/>
                </a:cubicBezTo>
                <a:cubicBezTo>
                  <a:pt x="2880570" y="5527461"/>
                  <a:pt x="2849663" y="5476762"/>
                  <a:pt x="2772474" y="5482754"/>
                </a:cubicBezTo>
                <a:cubicBezTo>
                  <a:pt x="2695285" y="5488746"/>
                  <a:pt x="2605948" y="5468152"/>
                  <a:pt x="2461766" y="5482754"/>
                </a:cubicBezTo>
                <a:cubicBezTo>
                  <a:pt x="2317584" y="5497356"/>
                  <a:pt x="2231536" y="5435433"/>
                  <a:pt x="2055455" y="5482754"/>
                </a:cubicBezTo>
                <a:cubicBezTo>
                  <a:pt x="1879374" y="5530075"/>
                  <a:pt x="1756017" y="5448379"/>
                  <a:pt x="1553542" y="5482754"/>
                </a:cubicBezTo>
                <a:cubicBezTo>
                  <a:pt x="1351067" y="5517129"/>
                  <a:pt x="1053562" y="5439502"/>
                  <a:pt x="764820" y="5482754"/>
                </a:cubicBezTo>
                <a:cubicBezTo>
                  <a:pt x="476078" y="5526006"/>
                  <a:pt x="278360" y="5440416"/>
                  <a:pt x="0" y="5482754"/>
                </a:cubicBezTo>
                <a:cubicBezTo>
                  <a:pt x="-26108" y="5324958"/>
                  <a:pt x="43605" y="5155443"/>
                  <a:pt x="0" y="5044134"/>
                </a:cubicBezTo>
                <a:cubicBezTo>
                  <a:pt x="-43605" y="4932825"/>
                  <a:pt x="16962" y="4692911"/>
                  <a:pt x="0" y="4550686"/>
                </a:cubicBezTo>
                <a:cubicBezTo>
                  <a:pt x="-16962" y="4408461"/>
                  <a:pt x="10845" y="4284812"/>
                  <a:pt x="0" y="4166893"/>
                </a:cubicBezTo>
                <a:cubicBezTo>
                  <a:pt x="-10845" y="4048974"/>
                  <a:pt x="45156" y="3876054"/>
                  <a:pt x="0" y="3783100"/>
                </a:cubicBezTo>
                <a:cubicBezTo>
                  <a:pt x="-45156" y="3690146"/>
                  <a:pt x="6518" y="3414891"/>
                  <a:pt x="0" y="3179997"/>
                </a:cubicBezTo>
                <a:cubicBezTo>
                  <a:pt x="-6518" y="2945103"/>
                  <a:pt x="23527" y="2729374"/>
                  <a:pt x="0" y="2522067"/>
                </a:cubicBezTo>
                <a:cubicBezTo>
                  <a:pt x="-23527" y="2314760"/>
                  <a:pt x="61286" y="2169350"/>
                  <a:pt x="0" y="1918964"/>
                </a:cubicBezTo>
                <a:cubicBezTo>
                  <a:pt x="-61286" y="1668578"/>
                  <a:pt x="29145" y="1570700"/>
                  <a:pt x="0" y="1370689"/>
                </a:cubicBezTo>
                <a:cubicBezTo>
                  <a:pt x="-29145" y="1170678"/>
                  <a:pt x="7549" y="862990"/>
                  <a:pt x="0" y="712758"/>
                </a:cubicBezTo>
                <a:cubicBezTo>
                  <a:pt x="-7549" y="562526"/>
                  <a:pt x="63345" y="302933"/>
                  <a:pt x="0" y="0"/>
                </a:cubicBezTo>
                <a:close/>
              </a:path>
            </a:pathLst>
          </a:custGeom>
          <a:noFill/>
          <a:ln w="38100">
            <a:solidFill>
              <a:srgbClr val="00B050"/>
            </a:solidFill>
            <a:extLst>
              <a:ext uri="{C807C97D-BFC1-408E-A445-0C87EB9F89A2}">
                <ask:lineSketchStyleProps xmlns:ask="http://schemas.microsoft.com/office/drawing/2018/sketchyshapes" sd="204154955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4CE8511-D231-0685-382E-12B991F26A2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00" b="85778" l="5900" r="86726">
                        <a14:foregroundMark x1="5900" y1="34667" x2="26549" y2="56667"/>
                        <a14:foregroundMark x1="26549" y1="56667" x2="48673" y2="57111"/>
                        <a14:foregroundMark x1="48673" y1="57111" x2="60767" y2="54667"/>
                        <a14:foregroundMark x1="52212" y1="12444" x2="76696" y2="14444"/>
                        <a14:foregroundMark x1="76696" y1="14444" x2="81416" y2="33778"/>
                        <a14:foregroundMark x1="81416" y1="33778" x2="56637" y2="42889"/>
                        <a14:foregroundMark x1="56637" y1="42889" x2="42773" y2="42000"/>
                        <a14:foregroundMark x1="52212" y1="8667" x2="76696" y2="10222"/>
                        <a14:foregroundMark x1="76696" y1="10222" x2="85546" y2="16000"/>
                        <a14:foregroundMark x1="61357" y1="24000" x2="49558" y2="40222"/>
                        <a14:foregroundMark x1="73156" y1="21111" x2="66962" y2="36000"/>
                        <a14:foregroundMark x1="52212" y1="38889" x2="62537" y2="36000"/>
                        <a14:foregroundMark x1="7080" y1="32889" x2="18879" y2="34667"/>
                        <a14:foregroundMark x1="53392" y1="5778" x2="81121" y2="6889"/>
                        <a14:foregroundMark x1="74336" y1="7778" x2="57227" y2="4444"/>
                        <a14:foregroundMark x1="66372" y1="56444" x2="53392" y2="85778"/>
                        <a14:foregroundMark x1="63127" y1="44889" x2="61947" y2="56444"/>
                        <a14:foregroundMark x1="22714" y1="50444" x2="46313" y2="57556"/>
                        <a14:foregroundMark x1="46313" y1="57556" x2="64012" y2="54222"/>
                        <a14:foregroundMark x1="73746" y1="51333" x2="86726" y2="66222"/>
                        <a14:foregroundMark x1="65192" y1="54222" x2="75516" y2="65333"/>
                        <a14:foregroundMark x1="73746" y1="53778" x2="86136" y2="70000"/>
                        <a14:foregroundMark x1="86136" y1="70000" x2="86136" y2="70000"/>
                        <a14:foregroundMark x1="63127" y1="50889" x2="73746" y2="65778"/>
                        <a14:foregroundMark x1="68142" y1="51333" x2="75516" y2="66222"/>
                        <a14:foregroundMark x1="61357" y1="53111" x2="54572" y2="60222"/>
                        <a14:foregroundMark x1="61947" y1="48667" x2="44838" y2="52667"/>
                      </a14:backgroundRemoval>
                    </a14:imgEffect>
                  </a14:imgLayer>
                </a14:imgProps>
              </a:ext>
              <a:ext uri="{28A0092B-C50C-407E-A947-70E740481C1C}">
                <a14:useLocalDpi xmlns:a14="http://schemas.microsoft.com/office/drawing/2010/main" val="0"/>
              </a:ext>
            </a:extLst>
          </a:blip>
          <a:srcRect t="1926" r="7170" b="30338"/>
          <a:stretch/>
        </p:blipFill>
        <p:spPr>
          <a:xfrm>
            <a:off x="9207203" y="5115098"/>
            <a:ext cx="1383459" cy="1340012"/>
          </a:xfrm>
          <a:prstGeom prst="rect">
            <a:avLst/>
          </a:prstGeom>
        </p:spPr>
      </p:pic>
      <p:pic>
        <p:nvPicPr>
          <p:cNvPr id="10" name="図 9">
            <a:extLst>
              <a:ext uri="{FF2B5EF4-FFF2-40B4-BE49-F238E27FC236}">
                <a16:creationId xmlns:a16="http://schemas.microsoft.com/office/drawing/2014/main" id="{5F81DE83-5689-8B2A-5432-AE719D2B4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9223" y="1665422"/>
            <a:ext cx="2445699" cy="1834274"/>
          </a:xfrm>
          <a:prstGeom prst="rect">
            <a:avLst/>
          </a:prstGeom>
        </p:spPr>
      </p:pic>
    </p:spTree>
    <p:extLst>
      <p:ext uri="{BB962C8B-B14F-4D97-AF65-F5344CB8AC3E}">
        <p14:creationId xmlns:p14="http://schemas.microsoft.com/office/powerpoint/2010/main" val="1782858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08BB507-F2A9-474C-B14B-6CE80ED0263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211" b="99825" l="1316" r="99737">
                        <a14:foregroundMark x1="42895" y1="27018" x2="42895" y2="27018"/>
                        <a14:foregroundMark x1="42895" y1="21754" x2="42895" y2="21754"/>
                        <a14:foregroundMark x1="44342" y1="14035" x2="44342" y2="14035"/>
                        <a14:foregroundMark x1="29868" y1="21228" x2="29868" y2="21228"/>
                        <a14:foregroundMark x1="17105" y1="17895" x2="49474" y2="16316"/>
                        <a14:foregroundMark x1="49474" y1="16316" x2="49474" y2="16316"/>
                        <a14:foregroundMark x1="21053" y1="17895" x2="43816" y2="25614"/>
                        <a14:foregroundMark x1="43816" y1="25614" x2="27632" y2="14035"/>
                        <a14:foregroundMark x1="27632" y1="14035" x2="25395" y2="14035"/>
                        <a14:foregroundMark x1="16711" y1="18772" x2="32237" y2="20877"/>
                        <a14:foregroundMark x1="32237" y1="20877" x2="30921" y2="15439"/>
                        <a14:foregroundMark x1="5730" y1="33058" x2="18947" y2="42982"/>
                        <a14:foregroundMark x1="18947" y1="42982" x2="10881" y2="32101"/>
                        <a14:foregroundMark x1="5395" y1="36316" x2="19474" y2="47193"/>
                        <a14:foregroundMark x1="19474" y1="47193" x2="11184" y2="33333"/>
                        <a14:foregroundMark x1="11184" y1="33333" x2="10132" y2="33860"/>
                        <a14:foregroundMark x1="29419" y1="40532" x2="29605" y2="40702"/>
                        <a14:foregroundMark x1="19993" y1="31945" x2="25329" y2="36806"/>
                        <a14:foregroundMark x1="25380" y1="36380" x2="20579" y2="31470"/>
                        <a14:foregroundMark x1="29605" y1="40702" x2="29421" y2="40514"/>
                        <a14:foregroundMark x1="21842" y1="39123" x2="24878" y2="40608"/>
                        <a14:foregroundMark x1="41842" y1="19825" x2="48421" y2="13509"/>
                        <a14:foregroundMark x1="4342" y1="67368" x2="11215" y2="82133"/>
                        <a14:foregroundMark x1="11892" y1="82157" x2="23947" y2="69298"/>
                        <a14:foregroundMark x1="23947" y1="69298" x2="12093" y2="62322"/>
                        <a14:foregroundMark x1="12368" y1="64035" x2="25526" y2="71404"/>
                        <a14:foregroundMark x1="25526" y1="71404" x2="11478" y2="63442"/>
                        <a14:foregroundMark x1="69474" y1="82456" x2="77368" y2="94561"/>
                        <a14:foregroundMark x1="77368" y1="94561" x2="90000" y2="87193"/>
                        <a14:foregroundMark x1="90000" y1="87193" x2="73158" y2="76842"/>
                        <a14:foregroundMark x1="73158" y1="76842" x2="69868" y2="77544"/>
                        <a14:foregroundMark x1="94211" y1="78596" x2="68026" y2="95439"/>
                        <a14:foregroundMark x1="68026" y1="95439" x2="60789" y2="95088"/>
                        <a14:foregroundMark x1="95658" y1="78947" x2="89474" y2="97018"/>
                        <a14:foregroundMark x1="89474" y1="97018" x2="89474" y2="97018"/>
                        <a14:foregroundMark x1="97895" y1="78947" x2="90789" y2="99298"/>
                        <a14:foregroundMark x1="90789" y1="99298" x2="89211" y2="99825"/>
                        <a14:foregroundMark x1="99737" y1="81930" x2="99737" y2="90175"/>
                        <a14:foregroundMark x1="24342" y1="9123" x2="28008" y2="9647"/>
                        <a14:foregroundMark x1="41843" y1="11084" x2="79342" y2="9123"/>
                        <a14:foregroundMark x1="21053" y1="5263" x2="36842" y2="5965"/>
                        <a14:foregroundMark x1="36842" y1="5965" x2="74605" y2="4211"/>
                        <a14:foregroundMark x1="20658" y1="7719" x2="20658" y2="7719"/>
                        <a14:foregroundMark x1="20000" y1="6667" x2="20000" y2="6667"/>
                        <a14:foregroundMark x1="65789" y1="7193" x2="25132" y2="8070"/>
                        <a14:foregroundMark x1="28681" y1="8245" x2="22895" y2="8596"/>
                        <a14:foregroundMark x1="77895" y1="5263" x2="29424" y2="8200"/>
                        <a14:foregroundMark x1="3553" y1="64561" x2="2545" y2="83363"/>
                        <a14:foregroundMark x1="10518" y1="82108" x2="16316" y2="80351"/>
                        <a14:foregroundMark x1="13421" y1="81754" x2="15948" y2="82304"/>
                        <a14:foregroundMark x1="22763" y1="75439" x2="22763" y2="75439"/>
                        <a14:backgroundMark x1="4211" y1="59298" x2="10000" y2="58246"/>
                        <a14:backgroundMark x1="4211" y1="59298" x2="12500" y2="61579"/>
                        <a14:backgroundMark x1="3026" y1="84386" x2="32237" y2="85439"/>
                        <a14:backgroundMark x1="4737" y1="30877" x2="20789" y2="27895"/>
                        <a14:backgroundMark x1="20789" y1="27895" x2="17763" y2="30351"/>
                        <a14:backgroundMark x1="27632" y1="36491" x2="26842" y2="43158"/>
                        <a14:backgroundMark x1="33816" y1="10702" x2="33816" y2="10702"/>
                        <a14:backgroundMark x1="33026" y1="12807" x2="33026" y2="12807"/>
                        <a14:backgroundMark x1="27500" y1="10702" x2="39605" y2="10877"/>
                        <a14:backgroundMark x1="39605" y1="10877" x2="39605" y2="12281"/>
                        <a14:backgroundMark x1="1974" y1="59825" x2="5921" y2="57895"/>
                        <a14:backgroundMark x1="7500" y1="28596" x2="7500" y2="28596"/>
                        <a14:backgroundMark x1="5921" y1="28070" x2="8684" y2="27544"/>
                        <a14:backgroundMark x1="395" y1="55789" x2="1579" y2="60877"/>
                        <a14:backgroundMark x1="1974" y1="84561" x2="5526" y2="84561"/>
                      </a14:backgroundRemoval>
                    </a14:imgEffect>
                  </a14:imgLayer>
                </a14:imgProps>
              </a:ext>
              <a:ext uri="{28A0092B-C50C-407E-A947-70E740481C1C}">
                <a14:useLocalDpi xmlns:a14="http://schemas.microsoft.com/office/drawing/2010/main" val="0"/>
              </a:ext>
            </a:extLst>
          </a:blip>
          <a:srcRect t="10161"/>
          <a:stretch/>
        </p:blipFill>
        <p:spPr>
          <a:xfrm>
            <a:off x="4305163" y="1073513"/>
            <a:ext cx="4907105" cy="3336515"/>
          </a:xfrm>
          <a:prstGeom prst="rect">
            <a:avLst/>
          </a:prstGeom>
        </p:spPr>
      </p:pic>
      <p:sp>
        <p:nvSpPr>
          <p:cNvPr id="3" name="タイトル 1">
            <a:extLst>
              <a:ext uri="{FF2B5EF4-FFF2-40B4-BE49-F238E27FC236}">
                <a16:creationId xmlns:a16="http://schemas.microsoft.com/office/drawing/2014/main" id="{71E85EEA-0404-49FC-8734-A464DB3268ED}"/>
              </a:ext>
            </a:extLst>
          </p:cNvPr>
          <p:cNvSpPr txBox="1">
            <a:spLocks/>
          </p:cNvSpPr>
          <p:nvPr/>
        </p:nvSpPr>
        <p:spPr>
          <a:xfrm>
            <a:off x="571014" y="318048"/>
            <a:ext cx="5914292" cy="877521"/>
          </a:xfrm>
          <a:prstGeom prst="rect">
            <a:avLst/>
          </a:prstGeom>
          <a:ln w="19050">
            <a:no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6000"/>
              </a:lnSpc>
            </a:pPr>
            <a:r>
              <a:rPr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認知症の主な原因</a:t>
            </a:r>
            <a:br>
              <a:rPr lang="en-US" altLang="ja-JP"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4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吹き出し: 四角形 5">
            <a:extLst>
              <a:ext uri="{FF2B5EF4-FFF2-40B4-BE49-F238E27FC236}">
                <a16:creationId xmlns:a16="http://schemas.microsoft.com/office/drawing/2014/main" id="{E208A312-7612-42D9-98C9-64D600A0C01D}"/>
              </a:ext>
            </a:extLst>
          </p:cNvPr>
          <p:cNvSpPr/>
          <p:nvPr/>
        </p:nvSpPr>
        <p:spPr>
          <a:xfrm>
            <a:off x="7831016" y="1324332"/>
            <a:ext cx="3733800" cy="2148888"/>
          </a:xfrm>
          <a:prstGeom prst="wedgeRectCallout">
            <a:avLst>
              <a:gd name="adj1" fmla="val -66075"/>
              <a:gd name="adj2" fmla="val 3154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2C103DB-FA23-4B63-8E00-A950F48085CE}"/>
              </a:ext>
            </a:extLst>
          </p:cNvPr>
          <p:cNvSpPr txBox="1"/>
          <p:nvPr/>
        </p:nvSpPr>
        <p:spPr>
          <a:xfrm>
            <a:off x="7944340" y="1447743"/>
            <a:ext cx="3733800" cy="1877437"/>
          </a:xfrm>
          <a:prstGeom prst="rect">
            <a:avLst/>
          </a:prstGeom>
          <a:noFill/>
        </p:spPr>
        <p:txBody>
          <a:bodyPr wrap="square" rtlCol="0">
            <a:spAutoFit/>
          </a:bodyPr>
          <a:lstStyle/>
          <a:p>
            <a:r>
              <a:rPr kumimoji="1" lang="ja-JP" altLang="en-US" sz="2600" b="1" dirty="0">
                <a:latin typeface="Meiryo UI" panose="020B0604030504040204" pitchFamily="50" charset="-128"/>
                <a:ea typeface="Meiryo UI" panose="020B0604030504040204" pitchFamily="50" charset="-128"/>
              </a:rPr>
              <a:t>アルツハイマー型認知症</a:t>
            </a:r>
            <a:endParaRPr kumimoji="1" lang="en-US" altLang="ja-JP" sz="2600" b="1"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脳の神経細胞が</a:t>
            </a:r>
            <a:r>
              <a:rPr lang="ja-JP" altLang="en-US" sz="2400" dirty="0">
                <a:latin typeface="Meiryo UI" panose="020B0604030504040204" pitchFamily="50" charset="-128"/>
                <a:ea typeface="Meiryo UI" panose="020B0604030504040204" pitchFamily="50" charset="-128"/>
              </a:rPr>
              <a:t>徐々に減っていく病気</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（原因不明）</a:t>
            </a:r>
            <a:endParaRPr kumimoji="1" lang="ja-JP" altLang="en-US"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D82B30D5-2023-43DF-92D4-BE76AD5B70E1}"/>
              </a:ext>
            </a:extLst>
          </p:cNvPr>
          <p:cNvGrpSpPr/>
          <p:nvPr/>
        </p:nvGrpSpPr>
        <p:grpSpPr>
          <a:xfrm>
            <a:off x="838200" y="4078639"/>
            <a:ext cx="5914292" cy="2210594"/>
            <a:chOff x="1176575" y="4329358"/>
            <a:chExt cx="5914292" cy="2210594"/>
          </a:xfrm>
        </p:grpSpPr>
        <p:sp>
          <p:nvSpPr>
            <p:cNvPr id="10" name="吹き出し: 四角形 9">
              <a:extLst>
                <a:ext uri="{FF2B5EF4-FFF2-40B4-BE49-F238E27FC236}">
                  <a16:creationId xmlns:a16="http://schemas.microsoft.com/office/drawing/2014/main" id="{AFAC149B-DEE7-4ADE-BB22-43BA17F65915}"/>
                </a:ext>
              </a:extLst>
            </p:cNvPr>
            <p:cNvSpPr/>
            <p:nvPr/>
          </p:nvSpPr>
          <p:spPr>
            <a:xfrm>
              <a:off x="1176575" y="4329358"/>
              <a:ext cx="5914292" cy="2210594"/>
            </a:xfrm>
            <a:prstGeom prst="wedgeRectCallout">
              <a:avLst>
                <a:gd name="adj1" fmla="val 22825"/>
                <a:gd name="adj2" fmla="val -6664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21DC1AD-31A5-4630-B5F8-783173CAF495}"/>
                </a:ext>
              </a:extLst>
            </p:cNvPr>
            <p:cNvSpPr txBox="1"/>
            <p:nvPr/>
          </p:nvSpPr>
          <p:spPr>
            <a:xfrm>
              <a:off x="1389352" y="4534219"/>
              <a:ext cx="5369364" cy="1792798"/>
            </a:xfrm>
            <a:prstGeom prst="rect">
              <a:avLst/>
            </a:prstGeom>
            <a:noFill/>
          </p:spPr>
          <p:txBody>
            <a:bodyPr wrap="square" rtlCol="0">
              <a:spAutoFit/>
            </a:bodyPr>
            <a:lstStyle/>
            <a:p>
              <a:r>
                <a:rPr lang="ja-JP" altLang="en-US" sz="2600" b="1" dirty="0">
                  <a:latin typeface="Meiryo UI" panose="020B0604030504040204" pitchFamily="50" charset="-128"/>
                  <a:ea typeface="Meiryo UI" panose="020B0604030504040204" pitchFamily="50" charset="-128"/>
                </a:rPr>
                <a:t>脳血管性</a:t>
              </a:r>
              <a:r>
                <a:rPr kumimoji="1" lang="ja-JP" altLang="en-US" sz="2600" b="1" dirty="0">
                  <a:latin typeface="Meiryo UI" panose="020B0604030504040204" pitchFamily="50" charset="-128"/>
                  <a:ea typeface="Meiryo UI" panose="020B0604030504040204" pitchFamily="50" charset="-128"/>
                </a:rPr>
                <a:t>認知症</a:t>
              </a:r>
              <a:endParaRPr kumimoji="1" lang="en-US" altLang="ja-JP" sz="2600" b="1" dirty="0">
                <a:latin typeface="Meiryo UI" panose="020B0604030504040204" pitchFamily="50" charset="-128"/>
                <a:ea typeface="Meiryo UI" panose="020B0604030504040204" pitchFamily="50" charset="-128"/>
              </a:endParaRPr>
            </a:p>
            <a:p>
              <a:pPr>
                <a:lnSpc>
                  <a:spcPts val="1500"/>
                </a:lnSpc>
              </a:pPr>
              <a:endParaRPr lang="en-US" altLang="ja-JP"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脳の血管が破れたり、</a:t>
              </a:r>
              <a:r>
                <a:rPr lang="ja-JP" altLang="en-US" sz="2400" dirty="0">
                  <a:latin typeface="Meiryo UI" panose="020B0604030504040204" pitchFamily="50" charset="-128"/>
                  <a:ea typeface="Meiryo UI" panose="020B0604030504040204" pitchFamily="50" charset="-128"/>
                </a:rPr>
                <a:t>詰まる</a:t>
              </a:r>
              <a:r>
                <a:rPr kumimoji="1" lang="ja-JP" altLang="en-US" sz="2400" dirty="0">
                  <a:latin typeface="Meiryo UI" panose="020B0604030504040204" pitchFamily="50" charset="-128"/>
                  <a:ea typeface="Meiryo UI" panose="020B0604030504040204" pitchFamily="50" charset="-128"/>
                </a:rPr>
                <a:t>（動脈硬化や</a:t>
              </a:r>
              <a:r>
                <a:rPr lang="ja-JP" altLang="en-US" sz="2400" dirty="0">
                  <a:latin typeface="Meiryo UI" panose="020B0604030504040204" pitchFamily="50" charset="-128"/>
                  <a:ea typeface="Meiryo UI" panose="020B0604030504040204" pitchFamily="50" charset="-128"/>
                </a:rPr>
                <a:t>生活習　慣病</a:t>
              </a:r>
              <a:r>
                <a:rPr kumimoji="1" lang="ja-JP" altLang="en-US" sz="2400" dirty="0">
                  <a:latin typeface="Meiryo UI" panose="020B0604030504040204" pitchFamily="50" charset="-128"/>
                  <a:ea typeface="Meiryo UI" panose="020B0604030504040204" pitchFamily="50" charset="-128"/>
                </a:rPr>
                <a:t>）ことで、栄養が届かなくなった部分の神経細胞が死んでしまう病気</a:t>
              </a:r>
              <a:endParaRPr kumimoji="1" lang="ja-JP" altLang="en-US" dirty="0">
                <a:latin typeface="Meiryo UI" panose="020B0604030504040204" pitchFamily="50" charset="-128"/>
                <a:ea typeface="Meiryo UI" panose="020B0604030504040204" pitchFamily="50" charset="-128"/>
              </a:endParaRPr>
            </a:p>
          </p:txBody>
        </p:sp>
      </p:grpSp>
      <p:sp>
        <p:nvSpPr>
          <p:cNvPr id="13" name="吹き出し: 四角形 12">
            <a:extLst>
              <a:ext uri="{FF2B5EF4-FFF2-40B4-BE49-F238E27FC236}">
                <a16:creationId xmlns:a16="http://schemas.microsoft.com/office/drawing/2014/main" id="{6BFC3507-4462-4798-8B7C-23288037F818}"/>
              </a:ext>
            </a:extLst>
          </p:cNvPr>
          <p:cNvSpPr/>
          <p:nvPr/>
        </p:nvSpPr>
        <p:spPr>
          <a:xfrm>
            <a:off x="627184" y="1533902"/>
            <a:ext cx="3542781" cy="1628970"/>
          </a:xfrm>
          <a:prstGeom prst="wedgeRectCallout">
            <a:avLst>
              <a:gd name="adj1" fmla="val 60300"/>
              <a:gd name="adj2" fmla="val -2021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9C5CE92-43A4-4756-9977-4DBB3E6D2A25}"/>
              </a:ext>
            </a:extLst>
          </p:cNvPr>
          <p:cNvSpPr txBox="1"/>
          <p:nvPr/>
        </p:nvSpPr>
        <p:spPr>
          <a:xfrm>
            <a:off x="721795" y="1674064"/>
            <a:ext cx="4080604" cy="1231106"/>
          </a:xfrm>
          <a:prstGeom prst="rect">
            <a:avLst/>
          </a:prstGeom>
          <a:noFill/>
        </p:spPr>
        <p:txBody>
          <a:bodyPr wrap="square" rtlCol="0">
            <a:spAutoFit/>
          </a:bodyPr>
          <a:lstStyle/>
          <a:p>
            <a:r>
              <a:rPr lang="ja-JP" altLang="en-US" sz="2600" b="1" dirty="0">
                <a:latin typeface="Meiryo UI" panose="020B0604030504040204" pitchFamily="50" charset="-128"/>
                <a:ea typeface="Meiryo UI" panose="020B0604030504040204" pitchFamily="50" charset="-128"/>
              </a:rPr>
              <a:t>その他</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（レビー小体型認知症、</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前頭側頭型認知症など</a:t>
            </a:r>
            <a:r>
              <a:rPr kumimoji="1" lang="ja-JP" altLang="en-US" sz="2400"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C275CCD-5373-4612-AA50-D7302E98BF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1890"/>
          <a:stretch/>
        </p:blipFill>
        <p:spPr>
          <a:xfrm>
            <a:off x="9268089" y="4521393"/>
            <a:ext cx="1775015" cy="1653035"/>
          </a:xfrm>
          <a:prstGeom prst="rect">
            <a:avLst/>
          </a:prstGeom>
        </p:spPr>
      </p:pic>
      <p:sp>
        <p:nvSpPr>
          <p:cNvPr id="5" name="スライド番号プレースホルダー 4">
            <a:extLst>
              <a:ext uri="{FF2B5EF4-FFF2-40B4-BE49-F238E27FC236}">
                <a16:creationId xmlns:a16="http://schemas.microsoft.com/office/drawing/2014/main" id="{BFB06747-16D6-3E90-C3C9-0BA288E3FEC8}"/>
              </a:ext>
            </a:extLst>
          </p:cNvPr>
          <p:cNvSpPr>
            <a:spLocks noGrp="1"/>
          </p:cNvSpPr>
          <p:nvPr>
            <p:ph type="sldNum" sz="quarter" idx="12"/>
          </p:nvPr>
        </p:nvSpPr>
        <p:spPr/>
        <p:txBody>
          <a:bodyPr/>
          <a:lstStyle/>
          <a:p>
            <a:fld id="{7BCE676F-4151-4FB9-8059-CF37FC457274}" type="slidenum">
              <a:rPr kumimoji="1" lang="ja-JP" altLang="en-US" smtClean="0"/>
              <a:t>33</a:t>
            </a:fld>
            <a:endParaRPr kumimoji="1" lang="ja-JP" altLang="en-US"/>
          </a:p>
        </p:txBody>
      </p:sp>
    </p:spTree>
    <p:extLst>
      <p:ext uri="{BB962C8B-B14F-4D97-AF65-F5344CB8AC3E}">
        <p14:creationId xmlns:p14="http://schemas.microsoft.com/office/powerpoint/2010/main" val="128371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F0BCEEE1-4EF9-423F-9085-482A0B057111}"/>
              </a:ext>
            </a:extLst>
          </p:cNvPr>
          <p:cNvSpPr>
            <a:spLocks noGrp="1"/>
          </p:cNvSpPr>
          <p:nvPr>
            <p:ph type="title"/>
          </p:nvPr>
        </p:nvSpPr>
        <p:spPr>
          <a:xfrm>
            <a:off x="838200" y="291256"/>
            <a:ext cx="6557259" cy="1325563"/>
          </a:xfrm>
        </p:spPr>
        <p:txBody>
          <a:bodyPr>
            <a:normAutofit/>
          </a:bodyPr>
          <a:lstStyle/>
          <a:p>
            <a:r>
              <a:rPr kumimoji="1" lang="ja-JP" altLang="en-US" sz="4000" b="1" dirty="0">
                <a:solidFill>
                  <a:srgbClr val="002060"/>
                </a:solidFill>
                <a:latin typeface="Meiryo UI" panose="020B0604030504040204" pitchFamily="50" charset="-128"/>
                <a:ea typeface="Meiryo UI" panose="020B0604030504040204" pitchFamily="50" charset="-128"/>
              </a:rPr>
              <a:t>認知症は他人事ではない</a:t>
            </a:r>
          </a:p>
        </p:txBody>
      </p:sp>
      <p:cxnSp>
        <p:nvCxnSpPr>
          <p:cNvPr id="6" name="直線コネクタ 5">
            <a:extLst>
              <a:ext uri="{FF2B5EF4-FFF2-40B4-BE49-F238E27FC236}">
                <a16:creationId xmlns:a16="http://schemas.microsoft.com/office/drawing/2014/main" id="{33E70D0C-F62D-4263-8809-E13837281514}"/>
              </a:ext>
            </a:extLst>
          </p:cNvPr>
          <p:cNvCxnSpPr/>
          <p:nvPr/>
        </p:nvCxnSpPr>
        <p:spPr>
          <a:xfrm>
            <a:off x="819150" y="1304264"/>
            <a:ext cx="5472000" cy="0"/>
          </a:xfrm>
          <a:prstGeom prst="line">
            <a:avLst/>
          </a:prstGeom>
          <a:ln w="762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2">
            <a:extLst>
              <a:ext uri="{FF2B5EF4-FFF2-40B4-BE49-F238E27FC236}">
                <a16:creationId xmlns:a16="http://schemas.microsoft.com/office/drawing/2014/main" id="{C73497E6-3A7F-41EE-9C52-E45992F38FE1}"/>
              </a:ext>
            </a:extLst>
          </p:cNvPr>
          <p:cNvSpPr>
            <a:spLocks noGrp="1"/>
          </p:cNvSpPr>
          <p:nvPr>
            <p:ph idx="1"/>
          </p:nvPr>
        </p:nvSpPr>
        <p:spPr>
          <a:xfrm>
            <a:off x="838200" y="1809328"/>
            <a:ext cx="9990906" cy="4525963"/>
          </a:xfrm>
        </p:spPr>
        <p:txBody>
          <a:bodyPr>
            <a:normAutofit/>
          </a:bodyPr>
          <a:lstStyle/>
          <a:p>
            <a:pPr marL="0" indent="0">
              <a:buNone/>
            </a:pPr>
            <a:r>
              <a:rPr lang="ja-JP" altLang="en-US" sz="4000" b="1" dirty="0">
                <a:solidFill>
                  <a:srgbClr val="008000"/>
                </a:solidFill>
                <a:latin typeface="Meiryo UI" panose="020B0604030504040204" pitchFamily="50" charset="-128"/>
                <a:ea typeface="Meiryo UI" panose="020B0604030504040204" pitchFamily="50" charset="-128"/>
              </a:rPr>
              <a:t>「若年性認知症」 </a:t>
            </a:r>
            <a:endParaRPr lang="en-US" altLang="ja-JP" sz="3200" b="1" dirty="0">
              <a:solidFill>
                <a:srgbClr val="008000"/>
              </a:solidFill>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　</a:t>
            </a:r>
            <a:r>
              <a:rPr lang="en-US" altLang="ja-JP" sz="3600" b="1" dirty="0">
                <a:solidFill>
                  <a:srgbClr val="FF0000"/>
                </a:solidFill>
                <a:latin typeface="Meiryo UI" panose="020B0604030504040204" pitchFamily="50" charset="-128"/>
                <a:ea typeface="Meiryo UI" panose="020B0604030504040204" pitchFamily="50" charset="-128"/>
              </a:rPr>
              <a:t>65</a:t>
            </a:r>
            <a:r>
              <a:rPr lang="ja-JP" altLang="en-US" sz="3600" b="1" dirty="0">
                <a:solidFill>
                  <a:srgbClr val="FF0000"/>
                </a:solidFill>
                <a:latin typeface="Meiryo UI" panose="020B0604030504040204" pitchFamily="50" charset="-128"/>
                <a:ea typeface="Meiryo UI" panose="020B0604030504040204" pitchFamily="50" charset="-128"/>
              </a:rPr>
              <a:t>歳未満</a:t>
            </a:r>
            <a:r>
              <a:rPr lang="ja-JP" altLang="en-US" sz="3600" dirty="0">
                <a:latin typeface="Meiryo UI" panose="020B0604030504040204" pitchFamily="50" charset="-128"/>
                <a:ea typeface="Meiryo UI" panose="020B0604030504040204" pitchFamily="50" charset="-128"/>
              </a:rPr>
              <a:t>で発症した認知症　</a:t>
            </a:r>
            <a:endParaRPr lang="en-US" altLang="ja-JP" sz="3600" dirty="0">
              <a:latin typeface="Meiryo UI" panose="020B0604030504040204" pitchFamily="50" charset="-128"/>
              <a:ea typeface="Meiryo UI" panose="020B0604030504040204" pitchFamily="50" charset="-128"/>
            </a:endParaRPr>
          </a:p>
          <a:p>
            <a:pPr marL="0" indent="0">
              <a:buNone/>
            </a:pPr>
            <a:endParaRPr lang="en-US" altLang="ja-JP" sz="3600" b="1" dirty="0">
              <a:latin typeface="Meiryo UI" panose="020B0604030504040204" pitchFamily="50" charset="-128"/>
              <a:ea typeface="Meiryo UI" panose="020B0604030504040204" pitchFamily="50" charset="-128"/>
            </a:endParaRPr>
          </a:p>
          <a:p>
            <a:pPr marL="0" indent="0">
              <a:lnSpc>
                <a:spcPts val="4400"/>
              </a:lnSpc>
              <a:buNone/>
            </a:pPr>
            <a:r>
              <a:rPr lang="ja-JP" altLang="en-US" sz="3600" b="1" dirty="0">
                <a:latin typeface="Meiryo UI" panose="020B0604030504040204" pitchFamily="50" charset="-128"/>
                <a:ea typeface="Meiryo UI" panose="020B0604030504040204" pitchFamily="50" charset="-128"/>
              </a:rPr>
              <a:t>働き盛りであること</a:t>
            </a:r>
            <a:r>
              <a:rPr lang="ja-JP" altLang="en-US" sz="3600" dirty="0">
                <a:latin typeface="Meiryo UI" panose="020B0604030504040204" pitchFamily="50" charset="-128"/>
                <a:ea typeface="Meiryo UI" panose="020B0604030504040204" pitchFamily="50" charset="-128"/>
              </a:rPr>
              <a:t>も多く、</a:t>
            </a:r>
            <a:endParaRPr lang="en-US" altLang="ja-JP" sz="3600" dirty="0">
              <a:latin typeface="Meiryo UI" panose="020B0604030504040204" pitchFamily="50" charset="-128"/>
              <a:ea typeface="Meiryo UI" panose="020B0604030504040204" pitchFamily="50" charset="-128"/>
            </a:endParaRPr>
          </a:p>
          <a:p>
            <a:pPr marL="0" indent="0">
              <a:lnSpc>
                <a:spcPts val="4400"/>
              </a:lnSpc>
              <a:buNone/>
            </a:pPr>
            <a:r>
              <a:rPr lang="ja-JP" altLang="en-US" sz="3600" dirty="0">
                <a:latin typeface="Meiryo UI" panose="020B0604030504040204" pitchFamily="50" charset="-128"/>
                <a:ea typeface="Meiryo UI" panose="020B0604030504040204" pitchFamily="50" charset="-128"/>
              </a:rPr>
              <a:t>また老年期の認知症より少ないため、</a:t>
            </a:r>
            <a:endParaRPr lang="en-US" altLang="ja-JP" sz="3600" dirty="0">
              <a:latin typeface="Meiryo UI" panose="020B0604030504040204" pitchFamily="50" charset="-128"/>
              <a:ea typeface="Meiryo UI" panose="020B0604030504040204" pitchFamily="50" charset="-128"/>
            </a:endParaRPr>
          </a:p>
          <a:p>
            <a:pPr marL="0" indent="0">
              <a:lnSpc>
                <a:spcPts val="4400"/>
              </a:lnSpc>
              <a:buNone/>
            </a:pPr>
            <a:r>
              <a:rPr lang="ja-JP" altLang="en-US" sz="3600" dirty="0">
                <a:latin typeface="Meiryo UI" panose="020B0604030504040204" pitchFamily="50" charset="-128"/>
                <a:ea typeface="Meiryo UI" panose="020B0604030504040204" pitchFamily="50" charset="-128"/>
              </a:rPr>
              <a:t>家族内で悩みを抱えこんでしまいがちです。</a:t>
            </a:r>
            <a:endParaRPr lang="en-US" altLang="ja-JP" sz="3600" dirty="0">
              <a:latin typeface="Meiryo UI" panose="020B0604030504040204" pitchFamily="50" charset="-128"/>
              <a:ea typeface="Meiryo UI" panose="020B0604030504040204" pitchFamily="50" charset="-128"/>
            </a:endParaRPr>
          </a:p>
          <a:p>
            <a:pPr marL="0" indent="0">
              <a:lnSpc>
                <a:spcPts val="4400"/>
              </a:lnSpc>
              <a:buNone/>
            </a:pPr>
            <a:endParaRPr lang="en-US" altLang="ja-JP" sz="1800" dirty="0">
              <a:solidFill>
                <a:srgbClr val="00B050"/>
              </a:solidFill>
              <a:latin typeface="+mn-ea"/>
            </a:endParaRPr>
          </a:p>
          <a:p>
            <a:pPr marL="0" indent="0">
              <a:buNone/>
            </a:pPr>
            <a:endParaRPr kumimoji="1" lang="ja-JP" altLang="en-US" dirty="0"/>
          </a:p>
        </p:txBody>
      </p:sp>
      <p:pic>
        <p:nvPicPr>
          <p:cNvPr id="3" name="図 2">
            <a:extLst>
              <a:ext uri="{FF2B5EF4-FFF2-40B4-BE49-F238E27FC236}">
                <a16:creationId xmlns:a16="http://schemas.microsoft.com/office/drawing/2014/main" id="{D77B2A09-9C45-4471-B571-6049CE50B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829" y="954037"/>
            <a:ext cx="2194742" cy="2194742"/>
          </a:xfrm>
          <a:prstGeom prst="rect">
            <a:avLst/>
          </a:prstGeom>
          <a:ln>
            <a:noFill/>
          </a:ln>
          <a:effectLst>
            <a:softEdge rad="112500"/>
          </a:effectLst>
        </p:spPr>
      </p:pic>
      <p:sp>
        <p:nvSpPr>
          <p:cNvPr id="4" name="スライド番号プレースホルダー 3">
            <a:extLst>
              <a:ext uri="{FF2B5EF4-FFF2-40B4-BE49-F238E27FC236}">
                <a16:creationId xmlns:a16="http://schemas.microsoft.com/office/drawing/2014/main" id="{2A293F1D-00A6-4A33-3A82-98EBC027C29D}"/>
              </a:ext>
            </a:extLst>
          </p:cNvPr>
          <p:cNvSpPr>
            <a:spLocks noGrp="1"/>
          </p:cNvSpPr>
          <p:nvPr>
            <p:ph type="sldNum" sz="quarter" idx="12"/>
          </p:nvPr>
        </p:nvSpPr>
        <p:spPr/>
        <p:txBody>
          <a:bodyPr/>
          <a:lstStyle/>
          <a:p>
            <a:fld id="{7BCE676F-4151-4FB9-8059-CF37FC457274}" type="slidenum">
              <a:rPr kumimoji="1" lang="ja-JP" altLang="en-US" smtClean="0"/>
              <a:t>34</a:t>
            </a:fld>
            <a:endParaRPr kumimoji="1" lang="ja-JP" altLang="en-US"/>
          </a:p>
        </p:txBody>
      </p:sp>
    </p:spTree>
    <p:extLst>
      <p:ext uri="{BB962C8B-B14F-4D97-AF65-F5344CB8AC3E}">
        <p14:creationId xmlns:p14="http://schemas.microsoft.com/office/powerpoint/2010/main" val="3102891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角を丸めた四角形 4">
            <a:extLst>
              <a:ext uri="{FF2B5EF4-FFF2-40B4-BE49-F238E27FC236}">
                <a16:creationId xmlns:a16="http://schemas.microsoft.com/office/drawing/2014/main" id="{D8A8643C-0D47-44BE-BB8D-045FD2AD4F1D}"/>
              </a:ext>
            </a:extLst>
          </p:cNvPr>
          <p:cNvSpPr/>
          <p:nvPr/>
        </p:nvSpPr>
        <p:spPr>
          <a:xfrm>
            <a:off x="838200" y="4210775"/>
            <a:ext cx="8746305" cy="2238824"/>
          </a:xfrm>
          <a:prstGeom prst="wedgeRoundRectCallout">
            <a:avLst>
              <a:gd name="adj1" fmla="val 54141"/>
              <a:gd name="adj2" fmla="val 21208"/>
              <a:gd name="adj3" fmla="val 16667"/>
            </a:avLst>
          </a:prstGeom>
          <a:solidFill>
            <a:schemeClr val="bg1"/>
          </a:solid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D8549A2-7A26-0AB0-0FEF-89BD4E6439EE}"/>
              </a:ext>
            </a:extLst>
          </p:cNvPr>
          <p:cNvSpPr>
            <a:spLocks noGrp="1"/>
          </p:cNvSpPr>
          <p:nvPr>
            <p:ph type="title"/>
          </p:nvPr>
        </p:nvSpPr>
        <p:spPr>
          <a:xfrm>
            <a:off x="-529632" y="320131"/>
            <a:ext cx="8363446" cy="1325563"/>
          </a:xfrm>
        </p:spPr>
        <p:txBody>
          <a:bodyPr>
            <a:normAutofit/>
          </a:bodyPr>
          <a:lstStyle/>
          <a:p>
            <a:r>
              <a:rPr kumimoji="1" lang="ja-JP" altLang="en-US" sz="4000" b="1" dirty="0">
                <a:latin typeface="Meiryo UI" panose="020B0604030504040204" pitchFamily="50" charset="-128"/>
                <a:ea typeface="Meiryo UI" panose="020B0604030504040204" pitchFamily="50" charset="-128"/>
              </a:rPr>
              <a:t>　　　　　</a:t>
            </a:r>
            <a:r>
              <a:rPr kumimoji="1" lang="ja-JP" altLang="en-US" sz="4800" b="1" dirty="0">
                <a:solidFill>
                  <a:srgbClr val="002060"/>
                </a:solidFill>
                <a:latin typeface="Meiryo UI" panose="020B0604030504040204" pitchFamily="50" charset="-128"/>
                <a:ea typeface="Meiryo UI" panose="020B0604030504040204" pitchFamily="50" charset="-128"/>
              </a:rPr>
              <a:t>認知症は治るのか</a:t>
            </a:r>
            <a:endParaRPr kumimoji="1" lang="ja-JP" altLang="en-US" sz="4000" b="1" dirty="0">
              <a:solidFill>
                <a:srgbClr val="002060"/>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AA86CEC-AFC6-3883-E0F6-08B56B689512}"/>
              </a:ext>
            </a:extLst>
          </p:cNvPr>
          <p:cNvSpPr>
            <a:spLocks noGrp="1"/>
          </p:cNvSpPr>
          <p:nvPr>
            <p:ph type="sldNum" sz="quarter" idx="12"/>
          </p:nvPr>
        </p:nvSpPr>
        <p:spPr/>
        <p:txBody>
          <a:bodyPr/>
          <a:lstStyle/>
          <a:p>
            <a:fld id="{7BCE676F-4151-4FB9-8059-CF37FC457274}" type="slidenum">
              <a:rPr kumimoji="1" lang="ja-JP" altLang="en-US" smtClean="0"/>
              <a:t>35</a:t>
            </a:fld>
            <a:endParaRPr kumimoji="1" lang="ja-JP" altLang="en-US"/>
          </a:p>
        </p:txBody>
      </p:sp>
      <p:sp>
        <p:nvSpPr>
          <p:cNvPr id="6" name="テキスト ボックス 5">
            <a:extLst>
              <a:ext uri="{FF2B5EF4-FFF2-40B4-BE49-F238E27FC236}">
                <a16:creationId xmlns:a16="http://schemas.microsoft.com/office/drawing/2014/main" id="{9017993D-05FB-C093-2D9F-2BD66AF122B7}"/>
              </a:ext>
            </a:extLst>
          </p:cNvPr>
          <p:cNvSpPr txBox="1"/>
          <p:nvPr/>
        </p:nvSpPr>
        <p:spPr>
          <a:xfrm>
            <a:off x="1318890" y="1516544"/>
            <a:ext cx="9554219" cy="1759456"/>
          </a:xfrm>
          <a:prstGeom prst="rect">
            <a:avLst/>
          </a:prstGeom>
          <a:noFill/>
        </p:spPr>
        <p:txBody>
          <a:bodyPr wrap="none" rtlCol="0">
            <a:spAutoFit/>
          </a:bodyPr>
          <a:lstStyle/>
          <a:p>
            <a:pPr>
              <a:lnSpc>
                <a:spcPts val="3400"/>
              </a:lnSpc>
            </a:pPr>
            <a:r>
              <a:rPr lang="ja-JP" altLang="en-US" sz="3200" dirty="0">
                <a:latin typeface="Meiryo UI" panose="020B0604030504040204" pitchFamily="50" charset="-128"/>
                <a:ea typeface="Meiryo UI" panose="020B0604030504040204" pitchFamily="50" charset="-128"/>
              </a:rPr>
              <a:t>★認知症になる前の状態に戻すことは難しい</a:t>
            </a:r>
            <a:endParaRPr lang="en-US" altLang="ja-JP" sz="3200" dirty="0">
              <a:latin typeface="Meiryo UI" panose="020B0604030504040204" pitchFamily="50" charset="-128"/>
              <a:ea typeface="Meiryo UI" panose="020B0604030504040204" pitchFamily="50" charset="-128"/>
            </a:endParaRPr>
          </a:p>
          <a:p>
            <a:pPr>
              <a:lnSpc>
                <a:spcPts val="2800"/>
              </a:lnSpc>
            </a:pPr>
            <a:endParaRPr kumimoji="1" lang="en-US" altLang="ja-JP" sz="3200" dirty="0">
              <a:latin typeface="Meiryo UI" panose="020B0604030504040204" pitchFamily="50" charset="-128"/>
              <a:ea typeface="Meiryo UI" panose="020B0604030504040204" pitchFamily="50" charset="-128"/>
            </a:endParaRPr>
          </a:p>
          <a:p>
            <a:pPr>
              <a:lnSpc>
                <a:spcPts val="3400"/>
              </a:lnSpc>
            </a:pPr>
            <a:r>
              <a:rPr kumimoji="1" lang="ja-JP" altLang="en-US" sz="3200" dirty="0">
                <a:latin typeface="Meiryo UI" panose="020B0604030504040204" pitchFamily="50" charset="-128"/>
                <a:ea typeface="Meiryo UI" panose="020B0604030504040204" pitchFamily="50" charset="-128"/>
              </a:rPr>
              <a:t>★服薬や環境、関わり方等によっては、進行を遅らせたり、</a:t>
            </a:r>
            <a:endParaRPr kumimoji="1" lang="en-US" altLang="ja-JP" sz="3200" dirty="0">
              <a:latin typeface="Meiryo UI" panose="020B0604030504040204" pitchFamily="50" charset="-128"/>
              <a:ea typeface="Meiryo UI" panose="020B0604030504040204" pitchFamily="50" charset="-128"/>
            </a:endParaRPr>
          </a:p>
          <a:p>
            <a:pPr>
              <a:lnSpc>
                <a:spcPts val="3400"/>
              </a:lnSpc>
            </a:pPr>
            <a:r>
              <a:rPr lang="en-US" altLang="ja-JP" sz="32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症状を緩和できることはある。</a:t>
            </a:r>
          </a:p>
        </p:txBody>
      </p:sp>
      <p:sp>
        <p:nvSpPr>
          <p:cNvPr id="7" name="矢印: 下 6">
            <a:extLst>
              <a:ext uri="{FF2B5EF4-FFF2-40B4-BE49-F238E27FC236}">
                <a16:creationId xmlns:a16="http://schemas.microsoft.com/office/drawing/2014/main" id="{B6A4CFDA-DC1B-D98F-C18D-326CCC3CF108}"/>
              </a:ext>
            </a:extLst>
          </p:cNvPr>
          <p:cNvSpPr/>
          <p:nvPr/>
        </p:nvSpPr>
        <p:spPr>
          <a:xfrm>
            <a:off x="5097976" y="3360760"/>
            <a:ext cx="1011671" cy="6108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20C780B-63EA-014C-FB1F-6A859823241A}"/>
              </a:ext>
            </a:extLst>
          </p:cNvPr>
          <p:cNvSpPr txBox="1"/>
          <p:nvPr/>
        </p:nvSpPr>
        <p:spPr>
          <a:xfrm>
            <a:off x="838200" y="4461087"/>
            <a:ext cx="8746305" cy="1760738"/>
          </a:xfrm>
          <a:prstGeom prst="rect">
            <a:avLst/>
          </a:prstGeom>
          <a:noFill/>
        </p:spPr>
        <p:txBody>
          <a:bodyPr wrap="none" rtlCol="0">
            <a:spAutoFit/>
          </a:bodyPr>
          <a:lstStyle/>
          <a:p>
            <a:pPr>
              <a:lnSpc>
                <a:spcPts val="4500"/>
              </a:lnSpc>
            </a:pPr>
            <a:r>
              <a:rPr kumimoji="1" lang="ja-JP" altLang="en-US" sz="3200" b="1" dirty="0">
                <a:solidFill>
                  <a:srgbClr val="FF6600"/>
                </a:solidFill>
                <a:latin typeface="Meiryo UI" panose="020B0604030504040204" pitchFamily="50" charset="-128"/>
                <a:ea typeface="Meiryo UI" panose="020B0604030504040204" pitchFamily="50" charset="-128"/>
              </a:rPr>
              <a:t>◎認知症であることを理解し、早期に適切なケアを</a:t>
            </a:r>
            <a:endParaRPr kumimoji="1" lang="en-US" altLang="ja-JP" sz="3200" b="1" dirty="0">
              <a:solidFill>
                <a:srgbClr val="FF6600"/>
              </a:solidFill>
              <a:latin typeface="Meiryo UI" panose="020B0604030504040204" pitchFamily="50" charset="-128"/>
              <a:ea typeface="Meiryo UI" panose="020B0604030504040204" pitchFamily="50" charset="-128"/>
            </a:endParaRPr>
          </a:p>
          <a:p>
            <a:pPr>
              <a:lnSpc>
                <a:spcPts val="4500"/>
              </a:lnSpc>
            </a:pPr>
            <a:r>
              <a:rPr lang="en-US" altLang="ja-JP" sz="3200" b="1" dirty="0">
                <a:solidFill>
                  <a:srgbClr val="FF6600"/>
                </a:solidFill>
                <a:latin typeface="Meiryo UI" panose="020B0604030504040204" pitchFamily="50" charset="-128"/>
                <a:ea typeface="Meiryo UI" panose="020B0604030504040204" pitchFamily="50" charset="-128"/>
              </a:rPr>
              <a:t>  </a:t>
            </a:r>
            <a:r>
              <a:rPr kumimoji="1" lang="ja-JP" altLang="en-US" sz="3200" b="1" dirty="0">
                <a:solidFill>
                  <a:srgbClr val="FF6600"/>
                </a:solidFill>
                <a:latin typeface="Meiryo UI" panose="020B0604030504040204" pitchFamily="50" charset="-128"/>
                <a:ea typeface="Meiryo UI" panose="020B0604030504040204" pitchFamily="50" charset="-128"/>
              </a:rPr>
              <a:t>受けることは、本人と家族の生活の質を高めます。</a:t>
            </a:r>
            <a:endParaRPr kumimoji="1" lang="en-US" altLang="ja-JP" sz="3200" b="1" dirty="0">
              <a:solidFill>
                <a:srgbClr val="FF6600"/>
              </a:solidFill>
              <a:latin typeface="Meiryo UI" panose="020B0604030504040204" pitchFamily="50" charset="-128"/>
              <a:ea typeface="Meiryo UI" panose="020B0604030504040204" pitchFamily="50" charset="-128"/>
            </a:endParaRPr>
          </a:p>
          <a:p>
            <a:pPr>
              <a:lnSpc>
                <a:spcPts val="4500"/>
              </a:lnSpc>
            </a:pPr>
            <a:r>
              <a:rPr kumimoji="1" lang="ja-JP" altLang="en-US" sz="3200" b="1" dirty="0">
                <a:solidFill>
                  <a:srgbClr val="FF6600"/>
                </a:solidFill>
                <a:latin typeface="Meiryo UI" panose="020B0604030504040204" pitchFamily="50" charset="-128"/>
                <a:ea typeface="Meiryo UI" panose="020B0604030504040204" pitchFamily="50" charset="-128"/>
              </a:rPr>
              <a:t>◎早期発見・早期ケアが重要です。</a:t>
            </a:r>
          </a:p>
        </p:txBody>
      </p:sp>
      <p:pic>
        <p:nvPicPr>
          <p:cNvPr id="9" name="図 8">
            <a:extLst>
              <a:ext uri="{FF2B5EF4-FFF2-40B4-BE49-F238E27FC236}">
                <a16:creationId xmlns:a16="http://schemas.microsoft.com/office/drawing/2014/main" id="{15DA6B01-49EF-C425-7079-9A36A4A99BC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00" b="85778" l="5900" r="86726">
                        <a14:foregroundMark x1="5900" y1="34667" x2="26549" y2="56667"/>
                        <a14:foregroundMark x1="26549" y1="56667" x2="48673" y2="57111"/>
                        <a14:foregroundMark x1="48673" y1="57111" x2="60767" y2="54667"/>
                        <a14:foregroundMark x1="52212" y1="12444" x2="76696" y2="14444"/>
                        <a14:foregroundMark x1="76696" y1="14444" x2="81416" y2="33778"/>
                        <a14:foregroundMark x1="81416" y1="33778" x2="56637" y2="42889"/>
                        <a14:foregroundMark x1="56637" y1="42889" x2="42773" y2="42000"/>
                        <a14:foregroundMark x1="52212" y1="8667" x2="76696" y2="10222"/>
                        <a14:foregroundMark x1="76696" y1="10222" x2="85546" y2="16000"/>
                        <a14:foregroundMark x1="61357" y1="24000" x2="49558" y2="40222"/>
                        <a14:foregroundMark x1="73156" y1="21111" x2="66962" y2="36000"/>
                        <a14:foregroundMark x1="52212" y1="38889" x2="62537" y2="36000"/>
                        <a14:foregroundMark x1="7080" y1="32889" x2="18879" y2="34667"/>
                        <a14:foregroundMark x1="53392" y1="5778" x2="81121" y2="6889"/>
                        <a14:foregroundMark x1="74336" y1="7778" x2="57227" y2="4444"/>
                        <a14:foregroundMark x1="66372" y1="56444" x2="53392" y2="85778"/>
                        <a14:foregroundMark x1="63127" y1="44889" x2="61947" y2="56444"/>
                        <a14:foregroundMark x1="22714" y1="50444" x2="46313" y2="57556"/>
                        <a14:foregroundMark x1="46313" y1="57556" x2="64012" y2="54222"/>
                        <a14:foregroundMark x1="73746" y1="51333" x2="86726" y2="66222"/>
                        <a14:foregroundMark x1="65192" y1="54222" x2="75516" y2="65333"/>
                        <a14:foregroundMark x1="73746" y1="53778" x2="86136" y2="70000"/>
                        <a14:foregroundMark x1="86136" y1="70000" x2="86136" y2="70000"/>
                        <a14:foregroundMark x1="63127" y1="50889" x2="73746" y2="65778"/>
                        <a14:foregroundMark x1="68142" y1="51333" x2="75516" y2="66222"/>
                        <a14:foregroundMark x1="61357" y1="53111" x2="54572" y2="60222"/>
                        <a14:foregroundMark x1="61947" y1="48667" x2="44838" y2="52667"/>
                      </a14:backgroundRemoval>
                    </a14:imgEffect>
                  </a14:imgLayer>
                </a14:imgProps>
              </a:ext>
              <a:ext uri="{28A0092B-C50C-407E-A947-70E740481C1C}">
                <a14:useLocalDpi xmlns:a14="http://schemas.microsoft.com/office/drawing/2010/main" val="0"/>
              </a:ext>
            </a:extLst>
          </a:blip>
          <a:srcRect t="1926" r="7170" b="30338"/>
          <a:stretch/>
        </p:blipFill>
        <p:spPr>
          <a:xfrm>
            <a:off x="9353173" y="4806038"/>
            <a:ext cx="1817826" cy="1760738"/>
          </a:xfrm>
          <a:prstGeom prst="rect">
            <a:avLst/>
          </a:prstGeom>
        </p:spPr>
      </p:pic>
    </p:spTree>
    <p:extLst>
      <p:ext uri="{BB962C8B-B14F-4D97-AF65-F5344CB8AC3E}">
        <p14:creationId xmlns:p14="http://schemas.microsoft.com/office/powerpoint/2010/main" val="207718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5121" y="136525"/>
            <a:ext cx="8409710" cy="1325563"/>
          </a:xfrm>
        </p:spPr>
        <p:txBody>
          <a:bodyPr>
            <a:normAutofit/>
          </a:bodyPr>
          <a:lstStyle/>
          <a:p>
            <a:r>
              <a:rPr lang="ja-JP" altLang="en-US" sz="4000" dirty="0">
                <a:latin typeface="Meiryo UI" panose="020B0604030504040204" pitchFamily="50" charset="-128"/>
                <a:ea typeface="Meiryo UI" panose="020B0604030504040204" pitchFamily="50" charset="-128"/>
                <a:cs typeface="Meiryo UI" panose="020B0604030504040204" pitchFamily="50" charset="-128"/>
              </a:rPr>
              <a:t>「まさか、自分は違う」・・・</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11A1D1E3-9B2F-49CB-B238-D8168D90C5B6}"/>
              </a:ext>
            </a:extLst>
          </p:cNvPr>
          <p:cNvPicPr>
            <a:picLocks noChangeAspect="1"/>
          </p:cNvPicPr>
          <p:nvPr/>
        </p:nvPicPr>
        <p:blipFill rotWithShape="1">
          <a:blip r:embed="rId3">
            <a:extLst>
              <a:ext uri="{28A0092B-C50C-407E-A947-70E740481C1C}">
                <a14:useLocalDpi xmlns:a14="http://schemas.microsoft.com/office/drawing/2010/main" val="0"/>
              </a:ext>
            </a:extLst>
          </a:blip>
          <a:srcRect l="2439" t="21575" r="1942" b="2310"/>
          <a:stretch/>
        </p:blipFill>
        <p:spPr>
          <a:xfrm>
            <a:off x="1469571" y="1332442"/>
            <a:ext cx="9281940" cy="4949160"/>
          </a:xfrm>
          <a:prstGeom prst="rect">
            <a:avLst/>
          </a:prstGeom>
        </p:spPr>
      </p:pic>
      <p:sp>
        <p:nvSpPr>
          <p:cNvPr id="8" name="タイトル 1">
            <a:extLst>
              <a:ext uri="{FF2B5EF4-FFF2-40B4-BE49-F238E27FC236}">
                <a16:creationId xmlns:a16="http://schemas.microsoft.com/office/drawing/2014/main" id="{D03FD01B-8D26-40D0-8ED0-7620BF13813D}"/>
              </a:ext>
            </a:extLst>
          </p:cNvPr>
          <p:cNvSpPr txBox="1">
            <a:spLocks/>
          </p:cNvSpPr>
          <p:nvPr/>
        </p:nvSpPr>
        <p:spPr>
          <a:xfrm>
            <a:off x="6196445" y="125413"/>
            <a:ext cx="48283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空白の期間</a:t>
            </a:r>
            <a:r>
              <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623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15FBA2C-AB7A-203A-A15D-E776B6929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5868" y="4442226"/>
            <a:ext cx="1806113" cy="2273710"/>
          </a:xfrm>
          <a:prstGeom prst="rect">
            <a:avLst/>
          </a:prstGeom>
        </p:spPr>
      </p:pic>
      <p:sp>
        <p:nvSpPr>
          <p:cNvPr id="12" name="吹き出し: 角を丸めた四角形 11">
            <a:extLst>
              <a:ext uri="{FF2B5EF4-FFF2-40B4-BE49-F238E27FC236}">
                <a16:creationId xmlns:a16="http://schemas.microsoft.com/office/drawing/2014/main" id="{8AFB4C79-DF6E-4596-B4AF-781A8A9CD19D}"/>
              </a:ext>
            </a:extLst>
          </p:cNvPr>
          <p:cNvSpPr/>
          <p:nvPr/>
        </p:nvSpPr>
        <p:spPr>
          <a:xfrm>
            <a:off x="726981" y="1972222"/>
            <a:ext cx="4944311" cy="2532045"/>
          </a:xfrm>
          <a:prstGeom prst="wedgeRoundRectCallout">
            <a:avLst>
              <a:gd name="adj1" fmla="val -49331"/>
              <a:gd name="adj2" fmla="val -19445"/>
              <a:gd name="adj3" fmla="val 16667"/>
            </a:avLst>
          </a:pr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2681" y="69815"/>
            <a:ext cx="7886700" cy="1325563"/>
          </a:xfrm>
        </p:spPr>
        <p:txBody>
          <a:bodyPr>
            <a:normAutofit/>
          </a:bodyPr>
          <a:lstStyle/>
          <a:p>
            <a:pPr algn="ct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早期発見・受診が大切な理由</a:t>
            </a:r>
          </a:p>
        </p:txBody>
      </p:sp>
      <p:sp>
        <p:nvSpPr>
          <p:cNvPr id="4" name="テキスト ボックス 3"/>
          <p:cNvSpPr txBox="1"/>
          <p:nvPr/>
        </p:nvSpPr>
        <p:spPr>
          <a:xfrm>
            <a:off x="400889" y="4961358"/>
            <a:ext cx="9581311" cy="584775"/>
          </a:xfrm>
          <a:prstGeom prst="rect">
            <a:avLst/>
          </a:prstGeom>
          <a:noFill/>
        </p:spPr>
        <p:txBody>
          <a:bodyPr wrap="square" rtlCol="0">
            <a:spAutoFit/>
          </a:bodyPr>
          <a:lstStyle/>
          <a:p>
            <a:r>
              <a:rPr lang="ja-JP" altLang="en-US" sz="3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■神経内科　　■精神科　　■物忘れ外来　など</a:t>
            </a:r>
          </a:p>
        </p:txBody>
      </p:sp>
      <p:sp>
        <p:nvSpPr>
          <p:cNvPr id="5" name="テキスト ボックス 4"/>
          <p:cNvSpPr txBox="1"/>
          <p:nvPr/>
        </p:nvSpPr>
        <p:spPr>
          <a:xfrm>
            <a:off x="726981" y="5617530"/>
            <a:ext cx="8072494" cy="646331"/>
          </a:xfrm>
          <a:prstGeom prst="rect">
            <a:avLst/>
          </a:prstGeom>
          <a:noFill/>
        </p:spPr>
        <p:txBody>
          <a:bodyPr wrap="square" rtlCol="0">
            <a:spAutoFit/>
          </a:bodyPr>
          <a:lstStyle/>
          <a:p>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まずは、かかりつけ医に相談してみる。</a:t>
            </a:r>
          </a:p>
        </p:txBody>
      </p:sp>
      <p:grpSp>
        <p:nvGrpSpPr>
          <p:cNvPr id="11" name="グループ化 10">
            <a:extLst>
              <a:ext uri="{FF2B5EF4-FFF2-40B4-BE49-F238E27FC236}">
                <a16:creationId xmlns:a16="http://schemas.microsoft.com/office/drawing/2014/main" id="{3673977B-FBC2-4679-B57C-BEAB6CED5BE0}"/>
              </a:ext>
            </a:extLst>
          </p:cNvPr>
          <p:cNvGrpSpPr/>
          <p:nvPr/>
        </p:nvGrpSpPr>
        <p:grpSpPr>
          <a:xfrm>
            <a:off x="984075" y="2180372"/>
            <a:ext cx="5058864" cy="2051462"/>
            <a:chOff x="1947658" y="1626425"/>
            <a:chExt cx="8244414" cy="2945583"/>
          </a:xfrm>
        </p:grpSpPr>
        <p:sp>
          <p:nvSpPr>
            <p:cNvPr id="6" name="コンテンツ プレースホルダ 2"/>
            <p:cNvSpPr txBox="1">
              <a:spLocks/>
            </p:cNvSpPr>
            <p:nvPr/>
          </p:nvSpPr>
          <p:spPr>
            <a:xfrm>
              <a:off x="1952596" y="1626425"/>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●「治る認知症」もある</a:t>
              </a:r>
            </a:p>
          </p:txBody>
        </p:sp>
        <p:sp>
          <p:nvSpPr>
            <p:cNvPr id="7" name="コンテンツ プレースホルダ 2"/>
            <p:cNvSpPr txBox="1">
              <a:spLocks/>
            </p:cNvSpPr>
            <p:nvPr/>
          </p:nvSpPr>
          <p:spPr>
            <a:xfrm>
              <a:off x="1957534" y="3219624"/>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●進行を遅らせる</a:t>
              </a:r>
            </a:p>
          </p:txBody>
        </p:sp>
        <p:sp>
          <p:nvSpPr>
            <p:cNvPr id="8" name="コンテンツ プレースホルダ 2"/>
            <p:cNvSpPr txBox="1">
              <a:spLocks/>
            </p:cNvSpPr>
            <p:nvPr/>
          </p:nvSpPr>
          <p:spPr>
            <a:xfrm>
              <a:off x="1947658" y="2417181"/>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●認知症と勘違いされる病気</a:t>
              </a:r>
            </a:p>
          </p:txBody>
        </p:sp>
        <p:sp>
          <p:nvSpPr>
            <p:cNvPr id="9" name="コンテンツ プレースホルダ 2"/>
            <p:cNvSpPr txBox="1">
              <a:spLocks/>
            </p:cNvSpPr>
            <p:nvPr/>
          </p:nvSpPr>
          <p:spPr>
            <a:xfrm>
              <a:off x="1962472" y="4000504"/>
              <a:ext cx="8229600" cy="571504"/>
            </a:xfrm>
            <a:prstGeom prst="rect">
              <a:avLst/>
            </a:prstGeom>
          </p:spPr>
          <p:txBody>
            <a:bodyPr vert="horz" lIns="91440" tIns="45720" rIns="91440" bIns="45720" rtlCol="0">
              <a:noAutofit/>
            </a:bodyPr>
            <a:lstStyle/>
            <a:p>
              <a:pPr marL="342900" indent="-342900">
                <a:spcBef>
                  <a:spcPct val="20000"/>
                </a:spcBef>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●病気とうまく付き合っていくために</a:t>
              </a:r>
            </a:p>
          </p:txBody>
        </p:sp>
      </p:grpSp>
      <p:sp>
        <p:nvSpPr>
          <p:cNvPr id="15" name="テキスト ボックス 14">
            <a:extLst>
              <a:ext uri="{FF2B5EF4-FFF2-40B4-BE49-F238E27FC236}">
                <a16:creationId xmlns:a16="http://schemas.microsoft.com/office/drawing/2014/main" id="{4E450AFF-3921-4486-8A59-E405926ACE8F}"/>
              </a:ext>
            </a:extLst>
          </p:cNvPr>
          <p:cNvSpPr txBox="1"/>
          <p:nvPr/>
        </p:nvSpPr>
        <p:spPr>
          <a:xfrm>
            <a:off x="408068" y="1174305"/>
            <a:ext cx="11783932" cy="492443"/>
          </a:xfrm>
          <a:prstGeom prst="rect">
            <a:avLst/>
          </a:prstGeom>
          <a:noFill/>
        </p:spPr>
        <p:txBody>
          <a:bodyPr wrap="square">
            <a:spAutoFit/>
          </a:bodyPr>
          <a:lstStyle/>
          <a:p>
            <a:r>
              <a:rPr lang="ja-JP" altLang="en-US" sz="2600" dirty="0">
                <a:latin typeface="Meiryo UI" panose="020B0604030504040204" pitchFamily="50" charset="-128"/>
                <a:ea typeface="Meiryo UI" panose="020B0604030504040204" pitchFamily="50" charset="-128"/>
              </a:rPr>
              <a:t>認知症の早期発見・早期受診・早期治療は、</a:t>
            </a:r>
            <a:r>
              <a:rPr lang="ja-JP" altLang="en-US" sz="2600" b="1" dirty="0">
                <a:solidFill>
                  <a:srgbClr val="FF0000"/>
                </a:solidFill>
                <a:latin typeface="Meiryo UI" panose="020B0604030504040204" pitchFamily="50" charset="-128"/>
                <a:ea typeface="Meiryo UI" panose="020B0604030504040204" pitchFamily="50" charset="-128"/>
              </a:rPr>
              <a:t>その後の生活の質を左右</a:t>
            </a:r>
            <a:r>
              <a:rPr lang="ja-JP" altLang="en-US" sz="2600" dirty="0">
                <a:latin typeface="Meiryo UI" panose="020B0604030504040204" pitchFamily="50" charset="-128"/>
                <a:ea typeface="Meiryo UI" panose="020B0604030504040204" pitchFamily="50" charset="-128"/>
              </a:rPr>
              <a:t>する重要なこと</a:t>
            </a:r>
          </a:p>
        </p:txBody>
      </p:sp>
      <p:sp>
        <p:nvSpPr>
          <p:cNvPr id="19" name="下矢印 4">
            <a:extLst>
              <a:ext uri="{FF2B5EF4-FFF2-40B4-BE49-F238E27FC236}">
                <a16:creationId xmlns:a16="http://schemas.microsoft.com/office/drawing/2014/main" id="{8CB8C575-D5BC-4441-B725-28884F3D7E53}"/>
              </a:ext>
            </a:extLst>
          </p:cNvPr>
          <p:cNvSpPr/>
          <p:nvPr/>
        </p:nvSpPr>
        <p:spPr>
          <a:xfrm rot="16200000">
            <a:off x="5566356" y="2786440"/>
            <a:ext cx="729226" cy="738133"/>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97D72859-BE64-4310-A88D-046A9A5DF57A}"/>
              </a:ext>
            </a:extLst>
          </p:cNvPr>
          <p:cNvGrpSpPr/>
          <p:nvPr/>
        </p:nvGrpSpPr>
        <p:grpSpPr>
          <a:xfrm>
            <a:off x="6519333" y="1792954"/>
            <a:ext cx="5045063" cy="2842225"/>
            <a:chOff x="6519333" y="1792954"/>
            <a:chExt cx="5045063" cy="2842225"/>
          </a:xfrm>
        </p:grpSpPr>
        <p:sp>
          <p:nvSpPr>
            <p:cNvPr id="23" name="吹き出し: 円形 22">
              <a:extLst>
                <a:ext uri="{FF2B5EF4-FFF2-40B4-BE49-F238E27FC236}">
                  <a16:creationId xmlns:a16="http://schemas.microsoft.com/office/drawing/2014/main" id="{961C6706-7F2D-4907-8BD0-86135A99246D}"/>
                </a:ext>
              </a:extLst>
            </p:cNvPr>
            <p:cNvSpPr/>
            <p:nvPr/>
          </p:nvSpPr>
          <p:spPr>
            <a:xfrm>
              <a:off x="6519333" y="1792954"/>
              <a:ext cx="5045063" cy="2842225"/>
            </a:xfrm>
            <a:prstGeom prst="wedgeEllipseCallout">
              <a:avLst>
                <a:gd name="adj1" fmla="val 10717"/>
                <a:gd name="adj2" fmla="val 56542"/>
              </a:avLst>
            </a:prstGeom>
            <a:solidFill>
              <a:srgbClr val="FFFF00">
                <a:alpha val="23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F0D39022-4C4B-4E04-A5CC-2345CC933014}"/>
                </a:ext>
              </a:extLst>
            </p:cNvPr>
            <p:cNvSpPr/>
            <p:nvPr/>
          </p:nvSpPr>
          <p:spPr>
            <a:xfrm>
              <a:off x="7084417" y="2389369"/>
              <a:ext cx="4269383" cy="1894814"/>
            </a:xfrm>
            <a:prstGeom prst="rect">
              <a:avLst/>
            </a:prstGeom>
          </p:spPr>
          <p:txBody>
            <a:bodyPr wrap="square">
              <a:spAutoFit/>
            </a:bodyPr>
            <a:lstStyle/>
            <a:p>
              <a:pPr>
                <a:lnSpc>
                  <a:spcPts val="36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認知症であることを理解し、</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早期に適切なケアを受けることは、本人と家族の生活の質を高めます！</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スライド番号プレースホルダー 13">
            <a:extLst>
              <a:ext uri="{FF2B5EF4-FFF2-40B4-BE49-F238E27FC236}">
                <a16:creationId xmlns:a16="http://schemas.microsoft.com/office/drawing/2014/main" id="{2067BEBC-4592-8BF5-5DF7-F01A0DF14F86}"/>
              </a:ext>
            </a:extLst>
          </p:cNvPr>
          <p:cNvSpPr>
            <a:spLocks noGrp="1"/>
          </p:cNvSpPr>
          <p:nvPr>
            <p:ph type="sldNum" sz="quarter" idx="12"/>
          </p:nvPr>
        </p:nvSpPr>
        <p:spPr/>
        <p:txBody>
          <a:bodyPr/>
          <a:lstStyle/>
          <a:p>
            <a:fld id="{7BCE676F-4151-4FB9-8059-CF37FC457274}" type="slidenum">
              <a:rPr kumimoji="1" lang="ja-JP" altLang="en-US" smtClean="0"/>
              <a:t>37</a:t>
            </a:fld>
            <a:endParaRPr kumimoji="1" lang="ja-JP" altLang="en-US"/>
          </a:p>
        </p:txBody>
      </p:sp>
    </p:spTree>
    <p:extLst>
      <p:ext uri="{BB962C8B-B14F-4D97-AF65-F5344CB8AC3E}">
        <p14:creationId xmlns:p14="http://schemas.microsoft.com/office/powerpoint/2010/main" val="263271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94263" y="1239273"/>
            <a:ext cx="9556596" cy="2016884"/>
          </a:xfrm>
        </p:spPr>
        <p:txBody>
          <a:bodyPr>
            <a:normAutofit fontScale="92500" lnSpcReduction="10000"/>
          </a:bodyPr>
          <a:lstStyle/>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４  認知症の人や家族を支える</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相談・問い合わせ先</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（京都市内）</a:t>
            </a: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None/>
            </a:pPr>
            <a:endParaRPr lang="en-US" altLang="ja-JP" sz="4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39D95ED-A1FF-CA70-13C2-751BAA1784A5}"/>
              </a:ext>
            </a:extLst>
          </p:cNvPr>
          <p:cNvSpPr>
            <a:spLocks noGrp="1"/>
          </p:cNvSpPr>
          <p:nvPr>
            <p:ph type="sldNum" sz="quarter" idx="12"/>
          </p:nvPr>
        </p:nvSpPr>
        <p:spPr/>
        <p:txBody>
          <a:bodyPr/>
          <a:lstStyle/>
          <a:p>
            <a:fld id="{7BCE676F-4151-4FB9-8059-CF37FC457274}" type="slidenum">
              <a:rPr kumimoji="1" lang="ja-JP" altLang="en-US" smtClean="0"/>
              <a:t>38</a:t>
            </a:fld>
            <a:endParaRPr kumimoji="1" lang="ja-JP" altLang="en-US"/>
          </a:p>
        </p:txBody>
      </p:sp>
      <p:pic>
        <p:nvPicPr>
          <p:cNvPr id="6" name="図 5">
            <a:extLst>
              <a:ext uri="{FF2B5EF4-FFF2-40B4-BE49-F238E27FC236}">
                <a16:creationId xmlns:a16="http://schemas.microsoft.com/office/drawing/2014/main" id="{2A1D9EF1-0855-5FF8-F76D-88A5D7E76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993" y="3166821"/>
            <a:ext cx="3269207" cy="2451906"/>
          </a:xfrm>
          <a:prstGeom prst="rect">
            <a:avLst/>
          </a:prstGeom>
        </p:spPr>
      </p:pic>
    </p:spTree>
    <p:extLst>
      <p:ext uri="{BB962C8B-B14F-4D97-AF65-F5344CB8AC3E}">
        <p14:creationId xmlns:p14="http://schemas.microsoft.com/office/powerpoint/2010/main" val="110465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CBC50D-6DCA-4FC7-BE86-01F1D074439F}"/>
              </a:ext>
            </a:extLst>
          </p:cNvPr>
          <p:cNvSpPr>
            <a:spLocks noGrp="1"/>
          </p:cNvSpPr>
          <p:nvPr>
            <p:ph idx="1"/>
          </p:nvPr>
        </p:nvSpPr>
        <p:spPr>
          <a:xfrm>
            <a:off x="838200" y="446682"/>
            <a:ext cx="10515600" cy="6274793"/>
          </a:xfrm>
        </p:spPr>
        <p:txBody>
          <a:bodyPr>
            <a:normAutofit lnSpcReduction="10000"/>
          </a:bodyPr>
          <a:lstStyle/>
          <a:p>
            <a:pPr marL="0" indent="0">
              <a:buNone/>
            </a:pPr>
            <a:r>
              <a:rPr kumimoji="1" lang="ja-JP" altLang="en-US" b="1" dirty="0">
                <a:solidFill>
                  <a:srgbClr val="002060"/>
                </a:solidFill>
                <a:latin typeface="Meiryo UI" panose="020B0604030504040204" pitchFamily="50" charset="-128"/>
                <a:ea typeface="Meiryo UI" panose="020B0604030504040204" pitchFamily="50" charset="-128"/>
              </a:rPr>
              <a:t>〇身近に相談できる窓口</a:t>
            </a:r>
            <a:endParaRPr kumimoji="1" lang="en-US" altLang="ja-JP" b="1" dirty="0">
              <a:solidFill>
                <a:srgbClr val="002060"/>
              </a:solidFill>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・高齢サポート（京都市地域包括支援センター）</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　　　　　　中学校区単位に市内６１か所に設置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・京都市各区役所・支所保健福祉センター</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・認知症の人と家族の会京都府支部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・京都市長寿すこやかセンター　　　など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〇認知症疾患医療センター</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・京都府立医科大学附属病院内</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・医療法人三幸会　北山病院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〇認知症初期集中支援チーム</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・市内８つのエリア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E7C5FB0-DE6A-4406-83C3-60E2C1453188}"/>
              </a:ext>
            </a:extLst>
          </p:cNvPr>
          <p:cNvSpPr>
            <a:spLocks noGrp="1"/>
          </p:cNvSpPr>
          <p:nvPr>
            <p:ph type="sldNum" sz="quarter" idx="12"/>
          </p:nvPr>
        </p:nvSpPr>
        <p:spPr/>
        <p:txBody>
          <a:bodyPr/>
          <a:lstStyle/>
          <a:p>
            <a:fld id="{7BCE676F-4151-4FB9-8059-CF37FC457274}" type="slidenum">
              <a:rPr kumimoji="1" lang="ja-JP" altLang="en-US" smtClean="0"/>
              <a:t>39</a:t>
            </a:fld>
            <a:endParaRPr kumimoji="1" lang="ja-JP" altLang="en-US"/>
          </a:p>
        </p:txBody>
      </p:sp>
      <p:pic>
        <p:nvPicPr>
          <p:cNvPr id="8" name="図 7">
            <a:extLst>
              <a:ext uri="{FF2B5EF4-FFF2-40B4-BE49-F238E27FC236}">
                <a16:creationId xmlns:a16="http://schemas.microsoft.com/office/drawing/2014/main" id="{CC68A952-D2A9-F361-0FE5-392AC5C4C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717" y="1422141"/>
            <a:ext cx="2970662" cy="1964969"/>
          </a:xfrm>
          <a:prstGeom prst="rect">
            <a:avLst/>
          </a:prstGeom>
        </p:spPr>
      </p:pic>
      <p:pic>
        <p:nvPicPr>
          <p:cNvPr id="2" name="図 1">
            <a:extLst>
              <a:ext uri="{FF2B5EF4-FFF2-40B4-BE49-F238E27FC236}">
                <a16:creationId xmlns:a16="http://schemas.microsoft.com/office/drawing/2014/main" id="{C9A5F379-F86A-B830-E6AA-56B93D732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680" y="4362569"/>
            <a:ext cx="2432132" cy="1768823"/>
          </a:xfrm>
          <a:prstGeom prst="rect">
            <a:avLst/>
          </a:prstGeom>
        </p:spPr>
      </p:pic>
    </p:spTree>
    <p:extLst>
      <p:ext uri="{BB962C8B-B14F-4D97-AF65-F5344CB8AC3E}">
        <p14:creationId xmlns:p14="http://schemas.microsoft.com/office/powerpoint/2010/main" val="156973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866EBCB4-70C1-4F0E-80A9-9DC26FD830A1}"/>
              </a:ext>
            </a:extLst>
          </p:cNvPr>
          <p:cNvSpPr>
            <a:spLocks noGrp="1"/>
          </p:cNvSpPr>
          <p:nvPr>
            <p:ph type="title"/>
          </p:nvPr>
        </p:nvSpPr>
        <p:spPr>
          <a:xfrm>
            <a:off x="838200" y="-46831"/>
            <a:ext cx="10515600" cy="1325563"/>
          </a:xfrm>
        </p:spPr>
        <p:txBody>
          <a:bodyPr>
            <a:normAutofit/>
          </a:bodyPr>
          <a:lstStyle/>
          <a:p>
            <a:r>
              <a:rPr lang="ja-JP" altLang="en-US" sz="3200" b="1" dirty="0">
                <a:latin typeface="Meiryo UI" panose="020B0604030504040204" pitchFamily="50" charset="-128"/>
                <a:ea typeface="Meiryo UI" panose="020B0604030504040204" pitchFamily="50" charset="-128"/>
              </a:rPr>
              <a:t>認知症に関連した国の施策の動き</a:t>
            </a:r>
          </a:p>
        </p:txBody>
      </p:sp>
      <p:sp>
        <p:nvSpPr>
          <p:cNvPr id="20483" name="コンテンツ プレースホルダー 2">
            <a:extLst>
              <a:ext uri="{FF2B5EF4-FFF2-40B4-BE49-F238E27FC236}">
                <a16:creationId xmlns:a16="http://schemas.microsoft.com/office/drawing/2014/main" id="{586A0B80-C661-4B0D-9107-6B39984F8403}"/>
              </a:ext>
            </a:extLst>
          </p:cNvPr>
          <p:cNvSpPr>
            <a:spLocks noGrp="1"/>
          </p:cNvSpPr>
          <p:nvPr>
            <p:ph idx="1"/>
          </p:nvPr>
        </p:nvSpPr>
        <p:spPr>
          <a:xfrm>
            <a:off x="1816100" y="1401763"/>
            <a:ext cx="8229600" cy="4525962"/>
          </a:xfrm>
        </p:spPr>
        <p:txBody>
          <a:bodyPr/>
          <a:lstStyle/>
          <a:p>
            <a:endParaRPr lang="en-US" altLang="ja-JP">
              <a:latin typeface="UD デジタル 教科書体 NK-R" panose="02020400000000000000" pitchFamily="18" charset="-128"/>
              <a:ea typeface="UD デジタル 教科書体 NK-R" panose="02020400000000000000" pitchFamily="18" charset="-128"/>
            </a:endParaRPr>
          </a:p>
          <a:p>
            <a:endParaRPr lang="ja-JP" altLang="en-US">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C746FFF9-A9D6-A90C-6AF1-6FB2B130BCD9}"/>
              </a:ext>
            </a:extLst>
          </p:cNvPr>
          <p:cNvGrpSpPr/>
          <p:nvPr/>
        </p:nvGrpSpPr>
        <p:grpSpPr>
          <a:xfrm>
            <a:off x="1061314" y="911725"/>
            <a:ext cx="10228452" cy="618328"/>
            <a:chOff x="1680927" y="1176672"/>
            <a:chExt cx="8856984" cy="618328"/>
          </a:xfrm>
        </p:grpSpPr>
        <p:sp>
          <p:nvSpPr>
            <p:cNvPr id="4" name="矢印: 右 3">
              <a:extLst>
                <a:ext uri="{FF2B5EF4-FFF2-40B4-BE49-F238E27FC236}">
                  <a16:creationId xmlns:a16="http://schemas.microsoft.com/office/drawing/2014/main" id="{C67E51FA-70E0-43A7-9433-FF22B8F6F003}"/>
                </a:ext>
              </a:extLst>
            </p:cNvPr>
            <p:cNvSpPr/>
            <p:nvPr/>
          </p:nvSpPr>
          <p:spPr>
            <a:xfrm>
              <a:off x="1680927" y="1176672"/>
              <a:ext cx="8856984" cy="61832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487" name="テキスト ボックス 4">
              <a:extLst>
                <a:ext uri="{FF2B5EF4-FFF2-40B4-BE49-F238E27FC236}">
                  <a16:creationId xmlns:a16="http://schemas.microsoft.com/office/drawing/2014/main" id="{81EC9F3B-FB45-4A37-A917-F99E23A157EF}"/>
                </a:ext>
              </a:extLst>
            </p:cNvPr>
            <p:cNvSpPr txBox="1">
              <a:spLocks noChangeArrowheads="1"/>
            </p:cNvSpPr>
            <p:nvPr/>
          </p:nvSpPr>
          <p:spPr bwMode="auto">
            <a:xfrm>
              <a:off x="2362200" y="1266825"/>
              <a:ext cx="909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a:latin typeface="UD デジタル 教科書体 NK-B" panose="02020700000000000000" pitchFamily="18" charset="-128"/>
                  <a:ea typeface="UD デジタル 教科書体 NK-B" panose="02020700000000000000" pitchFamily="18" charset="-128"/>
                </a:rPr>
                <a:t>２０１０</a:t>
              </a:r>
            </a:p>
          </p:txBody>
        </p:sp>
        <p:sp>
          <p:nvSpPr>
            <p:cNvPr id="20488" name="テキスト ボックス 6">
              <a:extLst>
                <a:ext uri="{FF2B5EF4-FFF2-40B4-BE49-F238E27FC236}">
                  <a16:creationId xmlns:a16="http://schemas.microsoft.com/office/drawing/2014/main" id="{A3F53D48-C334-4A5B-A155-136BBA4B456C}"/>
                </a:ext>
              </a:extLst>
            </p:cNvPr>
            <p:cNvSpPr txBox="1">
              <a:spLocks noChangeArrowheads="1"/>
            </p:cNvSpPr>
            <p:nvPr/>
          </p:nvSpPr>
          <p:spPr bwMode="auto">
            <a:xfrm>
              <a:off x="4727575" y="1274763"/>
              <a:ext cx="909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a:latin typeface="UD デジタル 教科書体 NK-B" panose="02020700000000000000" pitchFamily="18" charset="-128"/>
                  <a:ea typeface="UD デジタル 教科書体 NK-B" panose="02020700000000000000" pitchFamily="18" charset="-128"/>
                </a:rPr>
                <a:t>２０１５</a:t>
              </a:r>
            </a:p>
          </p:txBody>
        </p:sp>
        <p:sp>
          <p:nvSpPr>
            <p:cNvPr id="20489" name="テキスト ボックス 8">
              <a:extLst>
                <a:ext uri="{FF2B5EF4-FFF2-40B4-BE49-F238E27FC236}">
                  <a16:creationId xmlns:a16="http://schemas.microsoft.com/office/drawing/2014/main" id="{F04C7F58-E10D-4024-B3EF-21502CEB2C5E}"/>
                </a:ext>
              </a:extLst>
            </p:cNvPr>
            <p:cNvSpPr txBox="1">
              <a:spLocks noChangeArrowheads="1"/>
            </p:cNvSpPr>
            <p:nvPr/>
          </p:nvSpPr>
          <p:spPr bwMode="auto">
            <a:xfrm>
              <a:off x="7229475" y="1252538"/>
              <a:ext cx="909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UD デジタル 教科書体 NK-B" panose="02020700000000000000" pitchFamily="18" charset="-128"/>
                  <a:ea typeface="UD デジタル 教科書体 NK-B" panose="02020700000000000000" pitchFamily="18" charset="-128"/>
                </a:rPr>
                <a:t>２０２０</a:t>
              </a:r>
            </a:p>
          </p:txBody>
        </p:sp>
        <p:sp>
          <p:nvSpPr>
            <p:cNvPr id="20490" name="テキスト ボックス 10">
              <a:extLst>
                <a:ext uri="{FF2B5EF4-FFF2-40B4-BE49-F238E27FC236}">
                  <a16:creationId xmlns:a16="http://schemas.microsoft.com/office/drawing/2014/main" id="{0A7CC077-5A30-437A-AD58-15B12B23B690}"/>
                </a:ext>
              </a:extLst>
            </p:cNvPr>
            <p:cNvSpPr txBox="1">
              <a:spLocks noChangeArrowheads="1"/>
            </p:cNvSpPr>
            <p:nvPr/>
          </p:nvSpPr>
          <p:spPr bwMode="auto">
            <a:xfrm>
              <a:off x="9136064" y="1263650"/>
              <a:ext cx="890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UD デジタル 教科書体 NK-R" panose="02020400000000000000" pitchFamily="18" charset="-128"/>
                  <a:ea typeface="UD デジタル 教科書体 NK-R" panose="02020400000000000000" pitchFamily="18" charset="-128"/>
                </a:rPr>
                <a:t>２０２５</a:t>
              </a:r>
            </a:p>
          </p:txBody>
        </p:sp>
      </p:grpSp>
      <p:sp>
        <p:nvSpPr>
          <p:cNvPr id="14" name="矢印: 右 13">
            <a:extLst>
              <a:ext uri="{FF2B5EF4-FFF2-40B4-BE49-F238E27FC236}">
                <a16:creationId xmlns:a16="http://schemas.microsoft.com/office/drawing/2014/main" id="{9FEDB570-E7CA-42A9-B2A3-7FAA9B6764D5}"/>
              </a:ext>
            </a:extLst>
          </p:cNvPr>
          <p:cNvSpPr/>
          <p:nvPr/>
        </p:nvSpPr>
        <p:spPr>
          <a:xfrm>
            <a:off x="1047070" y="2114826"/>
            <a:ext cx="7965423" cy="33138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矢印: 右 14">
            <a:extLst>
              <a:ext uri="{FF2B5EF4-FFF2-40B4-BE49-F238E27FC236}">
                <a16:creationId xmlns:a16="http://schemas.microsoft.com/office/drawing/2014/main" id="{3F829D79-70BB-4811-BF38-0C32B83D291F}"/>
              </a:ext>
            </a:extLst>
          </p:cNvPr>
          <p:cNvSpPr/>
          <p:nvPr/>
        </p:nvSpPr>
        <p:spPr>
          <a:xfrm>
            <a:off x="1047070" y="3860847"/>
            <a:ext cx="7512915" cy="39055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a:extLst>
              <a:ext uri="{FF2B5EF4-FFF2-40B4-BE49-F238E27FC236}">
                <a16:creationId xmlns:a16="http://schemas.microsoft.com/office/drawing/2014/main" id="{6F91D0CC-368A-41E9-A1AC-A5340930F61F}"/>
              </a:ext>
            </a:extLst>
          </p:cNvPr>
          <p:cNvSpPr/>
          <p:nvPr/>
        </p:nvSpPr>
        <p:spPr>
          <a:xfrm>
            <a:off x="8713920" y="1635576"/>
            <a:ext cx="2366976" cy="4989400"/>
          </a:xfrm>
          <a:prstGeom prst="ellipse">
            <a:avLst/>
          </a:prstGeom>
          <a:gradFill>
            <a:gsLst>
              <a:gs pos="0">
                <a:schemeClr val="accent3">
                  <a:lumMod val="40000"/>
                  <a:lumOff val="60000"/>
                  <a:shade val="30000"/>
                  <a:satMod val="115000"/>
                </a:schemeClr>
              </a:gs>
              <a:gs pos="100000">
                <a:schemeClr val="accent3">
                  <a:lumMod val="40000"/>
                  <a:lumOff val="60000"/>
                  <a:shade val="100000"/>
                  <a:satMod val="115000"/>
                </a:schemeClr>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47063AD4-A8F5-4FD2-8E05-CE0B1857376D}"/>
              </a:ext>
            </a:extLst>
          </p:cNvPr>
          <p:cNvSpPr txBox="1"/>
          <p:nvPr/>
        </p:nvSpPr>
        <p:spPr>
          <a:xfrm>
            <a:off x="9384675" y="1880408"/>
            <a:ext cx="1230515" cy="400110"/>
          </a:xfrm>
          <a:prstGeom prst="rect">
            <a:avLst/>
          </a:prstGeom>
          <a:noFill/>
        </p:spPr>
        <p:txBody>
          <a:bodyPr wrap="square">
            <a:spAutoFit/>
          </a:bodyPr>
          <a:lstStyle/>
          <a:p>
            <a:pPr>
              <a:defRPr/>
            </a:pPr>
            <a:r>
              <a:rPr lang="ja-JP" altLang="en-US" sz="2000" b="1" dirty="0">
                <a:solidFill>
                  <a:schemeClr val="accent2">
                    <a:lumMod val="75000"/>
                  </a:schemeClr>
                </a:solidFill>
                <a:highlight>
                  <a:srgbClr val="FFFFCC"/>
                </a:highlight>
                <a:latin typeface="Meiryo UI" panose="020B0604030504040204" pitchFamily="50" charset="-128"/>
                <a:ea typeface="Meiryo UI" panose="020B0604030504040204" pitchFamily="50" charset="-128"/>
              </a:rPr>
              <a:t>高齢者等</a:t>
            </a:r>
          </a:p>
        </p:txBody>
      </p:sp>
      <p:sp>
        <p:nvSpPr>
          <p:cNvPr id="18" name="楕円 17">
            <a:extLst>
              <a:ext uri="{FF2B5EF4-FFF2-40B4-BE49-F238E27FC236}">
                <a16:creationId xmlns:a16="http://schemas.microsoft.com/office/drawing/2014/main" id="{D4265549-0BD4-4412-AC7B-B68BD1D1C56F}"/>
              </a:ext>
            </a:extLst>
          </p:cNvPr>
          <p:cNvSpPr/>
          <p:nvPr/>
        </p:nvSpPr>
        <p:spPr>
          <a:xfrm>
            <a:off x="8858450" y="2332376"/>
            <a:ext cx="2068512" cy="361315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500" name="テキスト ボックス 18">
            <a:extLst>
              <a:ext uri="{FF2B5EF4-FFF2-40B4-BE49-F238E27FC236}">
                <a16:creationId xmlns:a16="http://schemas.microsoft.com/office/drawing/2014/main" id="{7401DC4A-C1F5-4754-A2B7-658987226AC8}"/>
              </a:ext>
            </a:extLst>
          </p:cNvPr>
          <p:cNvSpPr txBox="1">
            <a:spLocks noChangeArrowheads="1"/>
          </p:cNvSpPr>
          <p:nvPr/>
        </p:nvSpPr>
        <p:spPr bwMode="auto">
          <a:xfrm>
            <a:off x="9187692" y="3152927"/>
            <a:ext cx="1415772"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Meiryo UI" panose="020B0604030504040204" pitchFamily="50" charset="-128"/>
                <a:ea typeface="Meiryo UI" panose="020B0604030504040204" pitchFamily="50" charset="-128"/>
              </a:rPr>
              <a:t>住み慣れた地域で</a:t>
            </a:r>
            <a:endParaRPr lang="en-US" altLang="ja-JP" sz="2000" b="1" dirty="0">
              <a:latin typeface="Meiryo UI" panose="020B0604030504040204" pitchFamily="50" charset="-128"/>
              <a:ea typeface="Meiryo UI" panose="020B0604030504040204" pitchFamily="50" charset="-128"/>
            </a:endParaRPr>
          </a:p>
          <a:p>
            <a:pPr>
              <a:spcBef>
                <a:spcPct val="0"/>
              </a:spcBef>
              <a:buFontTx/>
              <a:buNone/>
            </a:pPr>
            <a:r>
              <a:rPr lang="ja-JP" altLang="en-US" sz="2000" b="1" dirty="0">
                <a:latin typeface="Meiryo UI" panose="020B0604030504040204" pitchFamily="50" charset="-128"/>
                <a:ea typeface="Meiryo UI" panose="020B0604030504040204" pitchFamily="50" charset="-128"/>
              </a:rPr>
              <a:t>希望と尊厳を持って</a:t>
            </a:r>
            <a:endParaRPr lang="en-US" altLang="ja-JP" sz="2000" b="1" dirty="0">
              <a:latin typeface="Meiryo UI" panose="020B0604030504040204" pitchFamily="50" charset="-128"/>
              <a:ea typeface="Meiryo UI" panose="020B0604030504040204" pitchFamily="50" charset="-128"/>
            </a:endParaRPr>
          </a:p>
          <a:p>
            <a:pPr>
              <a:spcBef>
                <a:spcPct val="0"/>
              </a:spcBef>
              <a:buFontTx/>
              <a:buNone/>
            </a:pPr>
            <a:r>
              <a:rPr lang="ja-JP" altLang="en-US" sz="2000" b="1" dirty="0">
                <a:latin typeface="Meiryo UI" panose="020B0604030504040204" pitchFamily="50" charset="-128"/>
                <a:ea typeface="Meiryo UI" panose="020B0604030504040204" pitchFamily="50" charset="-128"/>
              </a:rPr>
              <a:t>共に暮らし続けることができる共生社会</a:t>
            </a:r>
          </a:p>
        </p:txBody>
      </p:sp>
      <p:sp>
        <p:nvSpPr>
          <p:cNvPr id="20" name="テキスト ボックス 19">
            <a:extLst>
              <a:ext uri="{FF2B5EF4-FFF2-40B4-BE49-F238E27FC236}">
                <a16:creationId xmlns:a16="http://schemas.microsoft.com/office/drawing/2014/main" id="{806A95FD-FFC2-4082-B9CC-BDA5EE0A248D}"/>
              </a:ext>
            </a:extLst>
          </p:cNvPr>
          <p:cNvSpPr txBox="1"/>
          <p:nvPr/>
        </p:nvSpPr>
        <p:spPr>
          <a:xfrm>
            <a:off x="9225162" y="2643526"/>
            <a:ext cx="1474788" cy="400050"/>
          </a:xfrm>
          <a:prstGeom prst="rect">
            <a:avLst/>
          </a:prstGeom>
          <a:noFill/>
        </p:spPr>
        <p:txBody>
          <a:bodyPr wrap="none">
            <a:spAutoFit/>
          </a:bodyPr>
          <a:lstStyle/>
          <a:p>
            <a:pPr>
              <a:defRPr/>
            </a:pPr>
            <a:r>
              <a:rPr lang="ja-JP" altLang="en-US" sz="2000" b="1" dirty="0">
                <a:solidFill>
                  <a:schemeClr val="accent6">
                    <a:lumMod val="75000"/>
                  </a:schemeClr>
                </a:solidFill>
                <a:latin typeface="Meiryo UI" panose="020B0604030504040204" pitchFamily="50" charset="-128"/>
                <a:ea typeface="Meiryo UI" panose="020B0604030504040204" pitchFamily="50" charset="-128"/>
              </a:rPr>
              <a:t>認知症の人</a:t>
            </a:r>
          </a:p>
        </p:txBody>
      </p:sp>
      <p:sp>
        <p:nvSpPr>
          <p:cNvPr id="20502" name="テキスト ボックス 20">
            <a:extLst>
              <a:ext uri="{FF2B5EF4-FFF2-40B4-BE49-F238E27FC236}">
                <a16:creationId xmlns:a16="http://schemas.microsoft.com/office/drawing/2014/main" id="{3BB3A19A-6075-4F53-9C24-8A9B8BA1BF91}"/>
              </a:ext>
            </a:extLst>
          </p:cNvPr>
          <p:cNvSpPr txBox="1">
            <a:spLocks noChangeArrowheads="1"/>
          </p:cNvSpPr>
          <p:nvPr/>
        </p:nvSpPr>
        <p:spPr bwMode="auto">
          <a:xfrm>
            <a:off x="1103112" y="4247130"/>
            <a:ext cx="1690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Meiryo UI" panose="020B0604030504040204" pitchFamily="50" charset="-128"/>
                <a:ea typeface="Meiryo UI" panose="020B0604030504040204" pitchFamily="50" charset="-128"/>
              </a:rPr>
              <a:t>認知症施策</a:t>
            </a:r>
          </a:p>
        </p:txBody>
      </p:sp>
      <p:sp>
        <p:nvSpPr>
          <p:cNvPr id="22" name="吹き出し: 角を丸めた四角形 21">
            <a:extLst>
              <a:ext uri="{FF2B5EF4-FFF2-40B4-BE49-F238E27FC236}">
                <a16:creationId xmlns:a16="http://schemas.microsoft.com/office/drawing/2014/main" id="{B12927DD-8F88-4981-9ED5-9CC0FC773837}"/>
              </a:ext>
            </a:extLst>
          </p:cNvPr>
          <p:cNvSpPr/>
          <p:nvPr/>
        </p:nvSpPr>
        <p:spPr>
          <a:xfrm>
            <a:off x="2640694" y="3503528"/>
            <a:ext cx="1381125" cy="958850"/>
          </a:xfrm>
          <a:prstGeom prst="wedgeRoundRectCallout">
            <a:avLst>
              <a:gd name="adj1" fmla="val -22487"/>
              <a:gd name="adj2" fmla="val 4582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2012</a:t>
            </a: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オレンジプラン</a:t>
            </a:r>
          </a:p>
        </p:txBody>
      </p:sp>
      <p:sp>
        <p:nvSpPr>
          <p:cNvPr id="24" name="吹き出し: 角を丸めた四角形 23">
            <a:extLst>
              <a:ext uri="{FF2B5EF4-FFF2-40B4-BE49-F238E27FC236}">
                <a16:creationId xmlns:a16="http://schemas.microsoft.com/office/drawing/2014/main" id="{D858EAA4-E57B-4FCE-8977-840A35890FB5}"/>
              </a:ext>
            </a:extLst>
          </p:cNvPr>
          <p:cNvSpPr/>
          <p:nvPr/>
        </p:nvSpPr>
        <p:spPr>
          <a:xfrm>
            <a:off x="4245656" y="3536867"/>
            <a:ext cx="1484313" cy="960437"/>
          </a:xfrm>
          <a:prstGeom prst="wedgeRoundRectCallout">
            <a:avLst>
              <a:gd name="adj1" fmla="val -22487"/>
              <a:gd name="adj2" fmla="val 4582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2015</a:t>
            </a: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新オレンジプラン</a:t>
            </a:r>
          </a:p>
        </p:txBody>
      </p:sp>
      <p:sp>
        <p:nvSpPr>
          <p:cNvPr id="27" name="吹き出し: 角を丸めた四角形 26">
            <a:extLst>
              <a:ext uri="{FF2B5EF4-FFF2-40B4-BE49-F238E27FC236}">
                <a16:creationId xmlns:a16="http://schemas.microsoft.com/office/drawing/2014/main" id="{DEE8D71A-FDAD-4A3D-A934-7E5736C63B0E}"/>
              </a:ext>
            </a:extLst>
          </p:cNvPr>
          <p:cNvSpPr/>
          <p:nvPr/>
        </p:nvSpPr>
        <p:spPr>
          <a:xfrm>
            <a:off x="6144305" y="3411454"/>
            <a:ext cx="1595438" cy="1209675"/>
          </a:xfrm>
          <a:prstGeom prst="wedgeRoundRectCallout">
            <a:avLst>
              <a:gd name="adj1" fmla="val -22487"/>
              <a:gd name="adj2" fmla="val 45827"/>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2019</a:t>
            </a: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認知症施策推進大綱</a:t>
            </a:r>
            <a:endPar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8" name="吹き出し: 角を丸めた四角形 27">
            <a:extLst>
              <a:ext uri="{FF2B5EF4-FFF2-40B4-BE49-F238E27FC236}">
                <a16:creationId xmlns:a16="http://schemas.microsoft.com/office/drawing/2014/main" id="{38938378-0E1E-47F6-9117-674F94E52063}"/>
              </a:ext>
            </a:extLst>
          </p:cNvPr>
          <p:cNvSpPr/>
          <p:nvPr/>
        </p:nvSpPr>
        <p:spPr>
          <a:xfrm>
            <a:off x="5169037" y="4654633"/>
            <a:ext cx="1169646" cy="514884"/>
          </a:xfrm>
          <a:prstGeom prst="wedgeRoundRectCallout">
            <a:avLst>
              <a:gd name="adj1" fmla="val -42763"/>
              <a:gd name="adj2" fmla="val -761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2017</a:t>
            </a:r>
            <a:r>
              <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改定</a:t>
            </a:r>
            <a:endParaRPr lang="ja-JP" altLang="en-US" dirty="0">
              <a:ln>
                <a:solidFill>
                  <a:schemeClr val="tx1"/>
                </a:solidFill>
              </a:ln>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56A98B7-2DE9-4EEA-9915-02A53D87A038}"/>
              </a:ext>
            </a:extLst>
          </p:cNvPr>
          <p:cNvSpPr txBox="1"/>
          <p:nvPr/>
        </p:nvSpPr>
        <p:spPr>
          <a:xfrm>
            <a:off x="9223227" y="5985597"/>
            <a:ext cx="1693864" cy="400110"/>
          </a:xfrm>
          <a:prstGeom prst="rect">
            <a:avLst/>
          </a:prstGeom>
          <a:noFill/>
        </p:spPr>
        <p:txBody>
          <a:bodyPr wrap="square">
            <a:spAutoFit/>
          </a:bodyPr>
          <a:lstStyle/>
          <a:p>
            <a:pPr>
              <a:defRPr/>
            </a:pP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すべての人</a:t>
            </a:r>
          </a:p>
        </p:txBody>
      </p:sp>
      <p:sp>
        <p:nvSpPr>
          <p:cNvPr id="30" name="楕円 29">
            <a:extLst>
              <a:ext uri="{FF2B5EF4-FFF2-40B4-BE49-F238E27FC236}">
                <a16:creationId xmlns:a16="http://schemas.microsoft.com/office/drawing/2014/main" id="{4B9AC8A7-0C29-49B4-9C07-DD95139660CD}"/>
              </a:ext>
            </a:extLst>
          </p:cNvPr>
          <p:cNvSpPr/>
          <p:nvPr/>
        </p:nvSpPr>
        <p:spPr>
          <a:xfrm>
            <a:off x="3348104" y="1713044"/>
            <a:ext cx="4841875" cy="113823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地域包括ケアシステムと認知症施策とを一体的に深化・推進</a:t>
            </a:r>
          </a:p>
        </p:txBody>
      </p:sp>
      <p:sp>
        <p:nvSpPr>
          <p:cNvPr id="31" name="矢印: 右 30">
            <a:extLst>
              <a:ext uri="{FF2B5EF4-FFF2-40B4-BE49-F238E27FC236}">
                <a16:creationId xmlns:a16="http://schemas.microsoft.com/office/drawing/2014/main" id="{216BE152-29C1-4AE5-B8FE-9BCC6EBF2AA8}"/>
              </a:ext>
            </a:extLst>
          </p:cNvPr>
          <p:cNvSpPr/>
          <p:nvPr/>
        </p:nvSpPr>
        <p:spPr>
          <a:xfrm>
            <a:off x="1105494" y="5812367"/>
            <a:ext cx="7505106" cy="390557"/>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3" name="吹き出し: 角を丸めた四角形 32">
            <a:extLst>
              <a:ext uri="{FF2B5EF4-FFF2-40B4-BE49-F238E27FC236}">
                <a16:creationId xmlns:a16="http://schemas.microsoft.com/office/drawing/2014/main" id="{A6053B4D-060F-415D-9213-EB1E5A92A910}"/>
              </a:ext>
            </a:extLst>
          </p:cNvPr>
          <p:cNvSpPr/>
          <p:nvPr/>
        </p:nvSpPr>
        <p:spPr>
          <a:xfrm>
            <a:off x="4858047" y="5334507"/>
            <a:ext cx="2163762" cy="1278803"/>
          </a:xfrm>
          <a:prstGeom prst="wedgeRoundRectCallout">
            <a:avLst>
              <a:gd name="adj1" fmla="val -22487"/>
              <a:gd name="adj2" fmla="val 4582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n w="0"/>
                <a:solidFill>
                  <a:schemeClr val="tx1"/>
                </a:solidFill>
                <a:latin typeface="Meiryo UI" panose="020B0604030504040204" pitchFamily="50" charset="-128"/>
                <a:ea typeface="Meiryo UI" panose="020B0604030504040204" pitchFamily="50" charset="-128"/>
              </a:rPr>
              <a:t>2017</a:t>
            </a:r>
            <a:r>
              <a:rPr lang="ja-JP" altLang="en-US" dirty="0">
                <a:ln w="0"/>
                <a:solidFill>
                  <a:schemeClr val="tx1"/>
                </a:solidFill>
                <a:latin typeface="Meiryo UI" panose="020B0604030504040204" pitchFamily="50" charset="-128"/>
                <a:ea typeface="Meiryo UI" panose="020B0604030504040204" pitchFamily="50" charset="-128"/>
              </a:rPr>
              <a:t>～</a:t>
            </a:r>
            <a:endParaRPr lang="en-US" altLang="ja-JP" dirty="0">
              <a:ln w="0"/>
              <a:solidFill>
                <a:schemeClr val="tx1"/>
              </a:solidFill>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latin typeface="Meiryo UI" panose="020B0604030504040204" pitchFamily="50" charset="-128"/>
                <a:ea typeface="Meiryo UI" panose="020B0604030504040204" pitchFamily="50" charset="-128"/>
              </a:rPr>
              <a:t>地域共生社会の</a:t>
            </a:r>
            <a:endParaRPr lang="en-US" altLang="ja-JP" dirty="0">
              <a:ln w="0"/>
              <a:solidFill>
                <a:schemeClr val="tx1"/>
              </a:solidFill>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latin typeface="Meiryo UI" panose="020B0604030504040204" pitchFamily="50" charset="-128"/>
                <a:ea typeface="Meiryo UI" panose="020B0604030504040204" pitchFamily="50" charset="-128"/>
              </a:rPr>
              <a:t>実現に向けた</a:t>
            </a:r>
            <a:endParaRPr lang="en-US" altLang="ja-JP" dirty="0">
              <a:ln w="0"/>
              <a:solidFill>
                <a:schemeClr val="tx1"/>
              </a:solidFill>
              <a:latin typeface="Meiryo UI" panose="020B0604030504040204" pitchFamily="50" charset="-128"/>
              <a:ea typeface="Meiryo UI" panose="020B0604030504040204" pitchFamily="50" charset="-128"/>
            </a:endParaRPr>
          </a:p>
          <a:p>
            <a:pPr algn="ctr">
              <a:defRPr/>
            </a:pPr>
            <a:r>
              <a:rPr lang="ja-JP" altLang="en-US" dirty="0">
                <a:ln w="0"/>
                <a:solidFill>
                  <a:schemeClr val="tx1"/>
                </a:solidFill>
                <a:latin typeface="Meiryo UI" panose="020B0604030504040204" pitchFamily="50" charset="-128"/>
                <a:ea typeface="Meiryo UI" panose="020B0604030504040204" pitchFamily="50" charset="-128"/>
              </a:rPr>
              <a:t>包括的支援体制</a:t>
            </a:r>
            <a:endParaRPr lang="en-US" altLang="ja-JP" dirty="0">
              <a:ln w="0"/>
              <a:solidFill>
                <a:schemeClr val="tx1"/>
              </a:solidFill>
              <a:latin typeface="Meiryo UI" panose="020B0604030504040204" pitchFamily="50" charset="-128"/>
              <a:ea typeface="Meiryo UI" panose="020B0604030504040204" pitchFamily="50" charset="-128"/>
            </a:endParaRPr>
          </a:p>
        </p:txBody>
      </p:sp>
      <p:sp>
        <p:nvSpPr>
          <p:cNvPr id="20511" name="テキスト ボックス 33">
            <a:extLst>
              <a:ext uri="{FF2B5EF4-FFF2-40B4-BE49-F238E27FC236}">
                <a16:creationId xmlns:a16="http://schemas.microsoft.com/office/drawing/2014/main" id="{E3C0929D-63FB-4962-A6A1-47653E598731}"/>
              </a:ext>
            </a:extLst>
          </p:cNvPr>
          <p:cNvSpPr txBox="1">
            <a:spLocks noChangeArrowheads="1"/>
          </p:cNvSpPr>
          <p:nvPr/>
        </p:nvSpPr>
        <p:spPr bwMode="auto">
          <a:xfrm flipH="1">
            <a:off x="1110431" y="5481612"/>
            <a:ext cx="254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Meiryo UI" panose="020B0604030504040204" pitchFamily="50" charset="-128"/>
                <a:ea typeface="Meiryo UI" panose="020B0604030504040204" pitchFamily="50" charset="-128"/>
              </a:rPr>
              <a:t>全世代、多様な課題</a:t>
            </a:r>
          </a:p>
        </p:txBody>
      </p:sp>
      <p:sp>
        <p:nvSpPr>
          <p:cNvPr id="5" name="スライド番号プレースホルダー 4">
            <a:extLst>
              <a:ext uri="{FF2B5EF4-FFF2-40B4-BE49-F238E27FC236}">
                <a16:creationId xmlns:a16="http://schemas.microsoft.com/office/drawing/2014/main" id="{F3973957-EB14-4DFD-D4A1-8526F7F91359}"/>
              </a:ext>
            </a:extLst>
          </p:cNvPr>
          <p:cNvSpPr>
            <a:spLocks noGrp="1"/>
          </p:cNvSpPr>
          <p:nvPr>
            <p:ph type="sldNum" sz="quarter" idx="12"/>
          </p:nvPr>
        </p:nvSpPr>
        <p:spPr/>
        <p:txBody>
          <a:bodyPr/>
          <a:lstStyle/>
          <a:p>
            <a:fld id="{68C33A13-7CD8-4249-86FF-1CE45D21E4C8}"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5F8219DF-B13F-A498-0181-63F8F94364B4}"/>
              </a:ext>
            </a:extLst>
          </p:cNvPr>
          <p:cNvGrpSpPr/>
          <p:nvPr/>
        </p:nvGrpSpPr>
        <p:grpSpPr>
          <a:xfrm>
            <a:off x="1219440" y="1700439"/>
            <a:ext cx="1685926" cy="1193800"/>
            <a:chOff x="1558570" y="1703311"/>
            <a:chExt cx="1685926" cy="1193800"/>
          </a:xfrm>
        </p:grpSpPr>
        <p:sp>
          <p:nvSpPr>
            <p:cNvPr id="12" name="四角形: 角を丸くする 11">
              <a:extLst>
                <a:ext uri="{FF2B5EF4-FFF2-40B4-BE49-F238E27FC236}">
                  <a16:creationId xmlns:a16="http://schemas.microsoft.com/office/drawing/2014/main" id="{968C602D-2CE5-45C0-A60B-0FD8341BEF5D}"/>
                </a:ext>
              </a:extLst>
            </p:cNvPr>
            <p:cNvSpPr/>
            <p:nvPr/>
          </p:nvSpPr>
          <p:spPr>
            <a:xfrm>
              <a:off x="1558571" y="1703311"/>
              <a:ext cx="1685925" cy="1193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92" name="テキスト ボックス 12">
              <a:extLst>
                <a:ext uri="{FF2B5EF4-FFF2-40B4-BE49-F238E27FC236}">
                  <a16:creationId xmlns:a16="http://schemas.microsoft.com/office/drawing/2014/main" id="{C7EFF74A-5A3D-44E6-A0D7-69E2E2D02599}"/>
                </a:ext>
              </a:extLst>
            </p:cNvPr>
            <p:cNvSpPr txBox="1">
              <a:spLocks noChangeArrowheads="1"/>
            </p:cNvSpPr>
            <p:nvPr/>
          </p:nvSpPr>
          <p:spPr bwMode="auto">
            <a:xfrm>
              <a:off x="1558570" y="1815140"/>
              <a:ext cx="16859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Meiryo UI" panose="020B0604030504040204" pitchFamily="50" charset="-128"/>
                  <a:ea typeface="Meiryo UI" panose="020B0604030504040204" pitchFamily="50" charset="-128"/>
                </a:rPr>
                <a:t>２００５～</a:t>
              </a:r>
              <a:endParaRPr lang="en-US" altLang="ja-JP" sz="2000" dirty="0">
                <a:latin typeface="Meiryo UI" panose="020B0604030504040204" pitchFamily="50" charset="-128"/>
                <a:ea typeface="Meiryo UI" panose="020B0604030504040204" pitchFamily="50" charset="-128"/>
              </a:endParaRPr>
            </a:p>
            <a:p>
              <a:pPr>
                <a:spcBef>
                  <a:spcPct val="0"/>
                </a:spcBef>
                <a:buFontTx/>
                <a:buNone/>
              </a:pPr>
              <a:r>
                <a:rPr lang="ja-JP" altLang="en-US" sz="2000" dirty="0">
                  <a:latin typeface="Meiryo UI" panose="020B0604030504040204" pitchFamily="50" charset="-128"/>
                  <a:ea typeface="Meiryo UI" panose="020B0604030504040204" pitchFamily="50" charset="-128"/>
                </a:rPr>
                <a:t>地域包括ケアシステム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コンテンツ プレースホルダー 8" descr="29高齢サポートについて（完成版）.pdf - Adobe Acrobat Reader DC">
            <a:extLst>
              <a:ext uri="{FF2B5EF4-FFF2-40B4-BE49-F238E27FC236}">
                <a16:creationId xmlns:a16="http://schemas.microsoft.com/office/drawing/2014/main" id="{45D2A85D-95B5-4F42-A961-F3DDFC87AF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8190" t="19481" r="19307" b="1935"/>
          <a:stretch>
            <a:fillRect/>
          </a:stretch>
        </p:blipFill>
        <p:spPr>
          <a:xfrm>
            <a:off x="1727201" y="422806"/>
            <a:ext cx="9161463" cy="6283325"/>
          </a:xfrm>
        </p:spPr>
      </p:pic>
      <p:sp>
        <p:nvSpPr>
          <p:cNvPr id="3" name="スライド番号プレースホルダー 2">
            <a:extLst>
              <a:ext uri="{FF2B5EF4-FFF2-40B4-BE49-F238E27FC236}">
                <a16:creationId xmlns:a16="http://schemas.microsoft.com/office/drawing/2014/main" id="{30CB5801-AA0B-FF35-64C5-A841681D937D}"/>
              </a:ext>
            </a:extLst>
          </p:cNvPr>
          <p:cNvSpPr>
            <a:spLocks noGrp="1"/>
          </p:cNvSpPr>
          <p:nvPr>
            <p:ph type="sldNum" sz="quarter" idx="12"/>
          </p:nvPr>
        </p:nvSpPr>
        <p:spPr/>
        <p:txBody>
          <a:bodyPr/>
          <a:lstStyle/>
          <a:p>
            <a:fld id="{7BCE676F-4151-4FB9-8059-CF37FC457274}" type="slidenum">
              <a:rPr kumimoji="1" lang="ja-JP" altLang="en-US" smtClean="0"/>
              <a:t>40</a:t>
            </a:fld>
            <a:endParaRPr kumimoji="1" lang="ja-JP" altLang="en-US"/>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吹き出し: 角を丸めた四角形 1">
            <a:extLst>
              <a:ext uri="{FF2B5EF4-FFF2-40B4-BE49-F238E27FC236}">
                <a16:creationId xmlns:a16="http://schemas.microsoft.com/office/drawing/2014/main" id="{AA233810-E68B-4A3C-AA32-6B0631E5C809}"/>
              </a:ext>
            </a:extLst>
          </p:cNvPr>
          <p:cNvSpPr/>
          <p:nvPr/>
        </p:nvSpPr>
        <p:spPr>
          <a:xfrm>
            <a:off x="1421611" y="1619456"/>
            <a:ext cx="5238374" cy="3619088"/>
          </a:xfrm>
          <a:prstGeom prst="wedgeRoundRectCallout">
            <a:avLst>
              <a:gd name="adj1" fmla="val 55455"/>
              <a:gd name="adj2" fmla="val -26160"/>
              <a:gd name="adj3" fmla="val 16667"/>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タイトル 1">
            <a:extLst>
              <a:ext uri="{FF2B5EF4-FFF2-40B4-BE49-F238E27FC236}">
                <a16:creationId xmlns:a16="http://schemas.microsoft.com/office/drawing/2014/main" id="{49C3B796-7775-447E-B7B0-D1D0BCC669E0}"/>
              </a:ext>
            </a:extLst>
          </p:cNvPr>
          <p:cNvSpPr txBox="1">
            <a:spLocks/>
          </p:cNvSpPr>
          <p:nvPr/>
        </p:nvSpPr>
        <p:spPr bwMode="auto">
          <a:xfrm>
            <a:off x="1050484" y="347133"/>
            <a:ext cx="108619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defRPr/>
            </a:pPr>
            <a:r>
              <a:rPr lang="ja-JP" altLang="en-US" sz="3800" b="1" spc="-150" dirty="0">
                <a:solidFill>
                  <a:srgbClr val="002060"/>
                </a:solidFill>
                <a:latin typeface="Meiryo UI" panose="020B0604030504040204" pitchFamily="50" charset="-128"/>
                <a:ea typeface="Meiryo UI" panose="020B0604030504040204" pitchFamily="50" charset="-128"/>
              </a:rPr>
              <a:t>必要なときに必要な治療やケアを受けていただくために</a:t>
            </a:r>
          </a:p>
        </p:txBody>
      </p:sp>
      <p:pic>
        <p:nvPicPr>
          <p:cNvPr id="5" name="図 4" descr="１・４ページ（案）④.pdf - Adobe Acrobat Reader DC">
            <a:extLst>
              <a:ext uri="{FF2B5EF4-FFF2-40B4-BE49-F238E27FC236}">
                <a16:creationId xmlns:a16="http://schemas.microsoft.com/office/drawing/2014/main" id="{792DC0B9-FB78-477D-8A7C-CCB9DC5E3F03}"/>
              </a:ext>
            </a:extLst>
          </p:cNvPr>
          <p:cNvPicPr>
            <a:picLocks noChangeAspect="1"/>
          </p:cNvPicPr>
          <p:nvPr/>
        </p:nvPicPr>
        <p:blipFill rotWithShape="1">
          <a:blip r:embed="rId3">
            <a:extLst>
              <a:ext uri="{28A0092B-C50C-407E-A947-70E740481C1C}">
                <a14:useLocalDpi xmlns:a14="http://schemas.microsoft.com/office/drawing/2010/main" val="0"/>
              </a:ext>
            </a:extLst>
          </a:blip>
          <a:srcRect l="32163" t="18246" r="36613" b="2942"/>
          <a:stretch/>
        </p:blipFill>
        <p:spPr>
          <a:xfrm>
            <a:off x="7003781" y="1490133"/>
            <a:ext cx="3571184" cy="4732867"/>
          </a:xfrm>
          <a:prstGeom prst="rect">
            <a:avLst/>
          </a:prstGeom>
          <a:ln>
            <a:noFill/>
          </a:ln>
          <a:effectLst>
            <a:outerShdw blurRad="292100" dist="139700" dir="2700000" algn="tl" rotWithShape="0">
              <a:srgbClr val="333333">
                <a:alpha val="65000"/>
              </a:srgbClr>
            </a:outerShdw>
          </a:effectLst>
        </p:spPr>
      </p:pic>
      <p:sp>
        <p:nvSpPr>
          <p:cNvPr id="6" name="テキスト ボックス 5">
            <a:extLst>
              <a:ext uri="{FF2B5EF4-FFF2-40B4-BE49-F238E27FC236}">
                <a16:creationId xmlns:a16="http://schemas.microsoft.com/office/drawing/2014/main" id="{648B2312-2C39-4A11-B6E5-65B253CCA86B}"/>
              </a:ext>
            </a:extLst>
          </p:cNvPr>
          <p:cNvSpPr txBox="1"/>
          <p:nvPr/>
        </p:nvSpPr>
        <p:spPr>
          <a:xfrm>
            <a:off x="1648958" y="1988578"/>
            <a:ext cx="5628972" cy="584775"/>
          </a:xfrm>
          <a:prstGeom prst="rect">
            <a:avLst/>
          </a:prstGeom>
          <a:noFill/>
        </p:spPr>
        <p:txBody>
          <a:bodyPr wrap="square" rtlCol="0">
            <a:spAutoFit/>
          </a:bodyPr>
          <a:lstStyle/>
          <a:p>
            <a:r>
              <a:rPr kumimoji="1" lang="ja-JP" altLang="en-US" sz="3200" b="1" dirty="0">
                <a:solidFill>
                  <a:srgbClr val="FF6600"/>
                </a:solidFill>
                <a:latin typeface="Meiryo UI" panose="020B0604030504040204" pitchFamily="50" charset="-128"/>
                <a:ea typeface="Meiryo UI" panose="020B0604030504040204" pitchFamily="50" charset="-128"/>
              </a:rPr>
              <a:t>認知症初期集中支援チーム</a:t>
            </a:r>
          </a:p>
        </p:txBody>
      </p:sp>
      <p:sp>
        <p:nvSpPr>
          <p:cNvPr id="4" name="テキスト ボックス 3">
            <a:extLst>
              <a:ext uri="{FF2B5EF4-FFF2-40B4-BE49-F238E27FC236}">
                <a16:creationId xmlns:a16="http://schemas.microsoft.com/office/drawing/2014/main" id="{9B0BF366-51FE-4CC2-B3D4-087FA0F339B0}"/>
              </a:ext>
            </a:extLst>
          </p:cNvPr>
          <p:cNvSpPr txBox="1"/>
          <p:nvPr/>
        </p:nvSpPr>
        <p:spPr>
          <a:xfrm>
            <a:off x="1765407" y="2641086"/>
            <a:ext cx="5238374" cy="2205091"/>
          </a:xfrm>
          <a:prstGeom prst="rect">
            <a:avLst/>
          </a:prstGeom>
          <a:noFill/>
        </p:spPr>
        <p:txBody>
          <a:bodyPr wrap="square" rtlCol="0">
            <a:spAutoFit/>
          </a:bodyPr>
          <a:lstStyle/>
          <a:p>
            <a:pPr>
              <a:lnSpc>
                <a:spcPct val="150000"/>
              </a:lnSpc>
            </a:pPr>
            <a:r>
              <a:rPr kumimoji="1" lang="ja-JP" altLang="en-US" sz="3200" dirty="0">
                <a:latin typeface="Meiryo UI" panose="020B0604030504040204" pitchFamily="50" charset="-128"/>
                <a:ea typeface="Meiryo UI" panose="020B0604030504040204" pitchFamily="50" charset="-128"/>
              </a:rPr>
              <a:t>「認知症では？」というときに、</a:t>
            </a:r>
            <a:endParaRPr kumimoji="1"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具体的な手立てを考える専</a:t>
            </a:r>
            <a:endParaRPr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門の支援チームがあります。</a:t>
            </a:r>
            <a:endParaRPr kumimoji="1" lang="ja-JP" altLang="en-US" sz="3200" dirty="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D0C7BEA3-BDA1-923A-A894-E1943906FEDA}"/>
              </a:ext>
            </a:extLst>
          </p:cNvPr>
          <p:cNvSpPr>
            <a:spLocks noGrp="1"/>
          </p:cNvSpPr>
          <p:nvPr>
            <p:ph type="sldNum" sz="quarter" idx="12"/>
          </p:nvPr>
        </p:nvSpPr>
        <p:spPr/>
        <p:txBody>
          <a:bodyPr/>
          <a:lstStyle/>
          <a:p>
            <a:fld id="{7BCE676F-4151-4FB9-8059-CF37FC457274}" type="slidenum">
              <a:rPr kumimoji="1" lang="ja-JP" altLang="en-US" smtClean="0"/>
              <a:t>41</a:t>
            </a:fld>
            <a:endParaRPr kumimoji="1" lang="ja-JP" altLang="en-US"/>
          </a:p>
        </p:txBody>
      </p:sp>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京都市：気づき・つながり・ともに生きる認知症ガイドブック ...">
            <a:extLst>
              <a:ext uri="{FF2B5EF4-FFF2-40B4-BE49-F238E27FC236}">
                <a16:creationId xmlns:a16="http://schemas.microsoft.com/office/drawing/2014/main" id="{434F3A9E-FE77-7502-8569-5C097F900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588786"/>
            <a:ext cx="4016162" cy="5680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13603910-D51E-4935-9604-372958810F37}"/>
              </a:ext>
            </a:extLst>
          </p:cNvPr>
          <p:cNvSpPr/>
          <p:nvPr/>
        </p:nvSpPr>
        <p:spPr>
          <a:xfrm>
            <a:off x="4766241" y="666916"/>
            <a:ext cx="6673284" cy="3940246"/>
          </a:xfrm>
          <a:prstGeom prst="rect">
            <a:avLst/>
          </a:prstGeom>
        </p:spPr>
        <p:txBody>
          <a:bodyPr wrap="square">
            <a:spAutoFit/>
          </a:bodyPr>
          <a:lstStyle/>
          <a:p>
            <a:pPr marL="457200" indent="-457200">
              <a:lnSpc>
                <a:spcPts val="3800"/>
              </a:lnSpc>
              <a:buClr>
                <a:schemeClr val="accent4"/>
              </a:buClr>
              <a:buFont typeface="Wingdings" panose="05000000000000000000" pitchFamily="2" charset="2"/>
              <a:buChar char="l"/>
            </a:pP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認知症について知っておきたい基礎知識や認知症に関する相談窓口</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よりよく暮らすためのアドバイスをまとめたガイドブック</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があります。</a:t>
            </a:r>
            <a:endParaRPr lang="en-US" altLang="ja-JP" sz="2800" dirty="0">
              <a:latin typeface="Meiryo UI" panose="020B0604030504040204" pitchFamily="50" charset="-128"/>
              <a:ea typeface="Meiryo UI" panose="020B0604030504040204" pitchFamily="50" charset="-128"/>
              <a:cs typeface="Times New Roman" panose="02020603050405020304" pitchFamily="18" charset="0"/>
            </a:endParaRPr>
          </a:p>
          <a:p>
            <a:pPr marL="457200" indent="-457200">
              <a:lnSpc>
                <a:spcPts val="3800"/>
              </a:lnSpc>
              <a:buClr>
                <a:schemeClr val="accent4"/>
              </a:buClr>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ガイドブックは、</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区役所・支所　健康長寿推進課</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高齢サポート（地域包括支援センター）等で配布している他</a:t>
            </a:r>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800" dirty="0">
                <a:latin typeface="Meiryo UI" panose="020B0604030504040204" pitchFamily="50" charset="-128"/>
                <a:ea typeface="Meiryo UI" panose="020B0604030504040204" pitchFamily="50" charset="-128"/>
                <a:cs typeface="Times New Roman" panose="02020603050405020304" pitchFamily="18" charset="0"/>
              </a:rPr>
              <a:t>パソコン・スマートフォンでご覧いただくこともできます。</a:t>
            </a:r>
            <a:endParaRPr lang="ja-JP" altLang="en-US" sz="28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4EAEAA0-1496-4F47-B5B5-A31676412EA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9290" y="4858795"/>
            <a:ext cx="1210235" cy="1210235"/>
          </a:xfrm>
          <a:prstGeom prst="rect">
            <a:avLst/>
          </a:prstGeom>
          <a:noFill/>
          <a:ln w="19050">
            <a:solidFill>
              <a:schemeClr val="accent4"/>
            </a:solidFill>
          </a:ln>
        </p:spPr>
      </p:pic>
      <p:grpSp>
        <p:nvGrpSpPr>
          <p:cNvPr id="5" name="グループ化 4">
            <a:extLst>
              <a:ext uri="{FF2B5EF4-FFF2-40B4-BE49-F238E27FC236}">
                <a16:creationId xmlns:a16="http://schemas.microsoft.com/office/drawing/2014/main" id="{EE359C8E-E898-B1ED-6A7F-98817A7A55D4}"/>
              </a:ext>
            </a:extLst>
          </p:cNvPr>
          <p:cNvGrpSpPr/>
          <p:nvPr/>
        </p:nvGrpSpPr>
        <p:grpSpPr>
          <a:xfrm>
            <a:off x="4891971" y="5044527"/>
            <a:ext cx="5166360" cy="568300"/>
            <a:chOff x="6446520" y="4698926"/>
            <a:chExt cx="5166360" cy="568300"/>
          </a:xfrm>
        </p:grpSpPr>
        <p:pic>
          <p:nvPicPr>
            <p:cNvPr id="3" name="Picture 2" descr="検索ボックス・検索窓の無料イラスト素材集・ワード・イラストレーター">
              <a:extLst>
                <a:ext uri="{FF2B5EF4-FFF2-40B4-BE49-F238E27FC236}">
                  <a16:creationId xmlns:a16="http://schemas.microsoft.com/office/drawing/2014/main" id="{BBA81FD1-4726-4B1A-A711-31699332D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520" y="4698926"/>
              <a:ext cx="5166360" cy="5683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1">
              <a:extLst>
                <a:ext uri="{FF2B5EF4-FFF2-40B4-BE49-F238E27FC236}">
                  <a16:creationId xmlns:a16="http://schemas.microsoft.com/office/drawing/2014/main" id="{A30D81A5-05AB-4530-88CC-CB1CFFB9AF05}"/>
                </a:ext>
              </a:extLst>
            </p:cNvPr>
            <p:cNvSpPr txBox="1"/>
            <p:nvPr/>
          </p:nvSpPr>
          <p:spPr>
            <a:xfrm>
              <a:off x="6498964" y="4767157"/>
              <a:ext cx="4528220" cy="351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2400" b="1" kern="100" dirty="0">
                  <a:effectLst/>
                  <a:latin typeface="游明朝" panose="02020400000000000000" pitchFamily="18" charset="-128"/>
                  <a:ea typeface="BIZ UDPゴシック" panose="020B0400000000000000" pitchFamily="50" charset="-128"/>
                  <a:cs typeface="Times New Roman" panose="02020603050405020304" pitchFamily="18" charset="0"/>
                </a:rPr>
                <a:t>京都市　</a:t>
              </a:r>
              <a:r>
                <a:rPr lang="ja-JP" altLang="en-US" sz="2400" b="1" kern="100" dirty="0">
                  <a:effectLst/>
                  <a:latin typeface="游明朝" panose="02020400000000000000" pitchFamily="18" charset="-128"/>
                  <a:ea typeface="BIZ UDPゴシック" panose="020B0400000000000000" pitchFamily="50" charset="-128"/>
                  <a:cs typeface="Times New Roman" panose="02020603050405020304" pitchFamily="18" charset="0"/>
                </a:rPr>
                <a:t>認知症ガイドブック</a:t>
              </a:r>
              <a:endPar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6" name="スライド番号プレースホルダー 5">
            <a:extLst>
              <a:ext uri="{FF2B5EF4-FFF2-40B4-BE49-F238E27FC236}">
                <a16:creationId xmlns:a16="http://schemas.microsoft.com/office/drawing/2014/main" id="{E6B10E47-7730-D70C-E9F2-E83BDC5A757E}"/>
              </a:ext>
            </a:extLst>
          </p:cNvPr>
          <p:cNvSpPr>
            <a:spLocks noGrp="1"/>
          </p:cNvSpPr>
          <p:nvPr>
            <p:ph type="sldNum" sz="quarter" idx="12"/>
          </p:nvPr>
        </p:nvSpPr>
        <p:spPr/>
        <p:txBody>
          <a:bodyPr/>
          <a:lstStyle/>
          <a:p>
            <a:fld id="{7BCE676F-4151-4FB9-8059-CF37FC457274}" type="slidenum">
              <a:rPr kumimoji="1" lang="ja-JP" altLang="en-US" smtClean="0"/>
              <a:t>42</a:t>
            </a:fld>
            <a:endParaRPr kumimoji="1" lang="ja-JP" altLang="en-US"/>
          </a:p>
        </p:txBody>
      </p:sp>
    </p:spTree>
    <p:extLst>
      <p:ext uri="{BB962C8B-B14F-4D97-AF65-F5344CB8AC3E}">
        <p14:creationId xmlns:p14="http://schemas.microsoft.com/office/powerpoint/2010/main" val="4227146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97507" y="1275522"/>
            <a:ext cx="10515600" cy="5582478"/>
          </a:xfrm>
        </p:spPr>
        <p:txBody>
          <a:bodyPr>
            <a:normAutofit/>
          </a:bodyPr>
          <a:lstStyle/>
          <a:p>
            <a:pPr marL="0" indent="0">
              <a:lnSpc>
                <a:spcPct val="150000"/>
              </a:lnSpc>
              <a:buNone/>
            </a:pPr>
            <a:r>
              <a:rPr lang="ja-JP" altLang="en-US"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〇日常生活自立支援事業に関すること</a:t>
            </a:r>
            <a:endParaRPr lang="en-US" altLang="ja-JP"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京都市社会福祉協議会</a:t>
            </a:r>
            <a:r>
              <a:rPr lang="ja-JP" altLang="en-US" dirty="0">
                <a:latin typeface="Meiryo UI" panose="020B0604030504040204" pitchFamily="50" charset="-128"/>
                <a:ea typeface="Meiryo UI" panose="020B0604030504040204" pitchFamily="50" charset="-128"/>
                <a:cs typeface="Meiryo UI" panose="020B0604030504040204" pitchFamily="50" charset="-128"/>
              </a:rPr>
              <a:t>自立支援部</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 京都市各区社会福祉協議会</a:t>
            </a:r>
          </a:p>
        </p:txBody>
      </p:sp>
      <p:sp>
        <p:nvSpPr>
          <p:cNvPr id="4" name="角丸四角形 3"/>
          <p:cNvSpPr/>
          <p:nvPr/>
        </p:nvSpPr>
        <p:spPr>
          <a:xfrm>
            <a:off x="838200" y="3429000"/>
            <a:ext cx="10515600" cy="3067334"/>
          </a:xfrm>
          <a:prstGeom prst="roundRect">
            <a:avLst/>
          </a:prstGeom>
          <a:ln w="28575">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ts val="3800"/>
              </a:lnSpc>
              <a:buFont typeface="Wingdings" panose="05000000000000000000" pitchFamily="2" charset="2"/>
              <a:buChar char="p"/>
            </a:pPr>
            <a:r>
              <a:rPr kumimoji="1" lang="ja-JP" altLang="en-US" sz="2600" dirty="0">
                <a:latin typeface="Meiryo UI" panose="020B0604030504040204" pitchFamily="50" charset="-128"/>
                <a:ea typeface="Meiryo UI" panose="020B0604030504040204" pitchFamily="50" charset="-128"/>
                <a:cs typeface="Meiryo UI" panose="020B0604030504040204" pitchFamily="50" charset="-128"/>
              </a:rPr>
              <a:t>認知症や知的・精神に障害がある等により、判断能力が十分でない方の福祉サービスの利用や日常的な金銭管理を支援する事業</a:t>
            </a:r>
            <a:endParaRPr kumimoji="1"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800"/>
              </a:lnSpc>
              <a:buFont typeface="Wingdings" panose="05000000000000000000" pitchFamily="2" charset="2"/>
              <a:buChar char="p"/>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事業利用に当たっては、社会福祉協議会と本人との契約が必要</a:t>
            </a:r>
            <a:endParaRPr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800"/>
              </a:lnSpc>
              <a:buFont typeface="Wingdings" panose="05000000000000000000" pitchFamily="2" charset="2"/>
              <a:buChar char="p"/>
            </a:pPr>
            <a:r>
              <a:rPr kumimoji="1" lang="ja-JP" altLang="en-US" sz="2600" dirty="0">
                <a:latin typeface="Meiryo UI" panose="020B0604030504040204" pitchFamily="50" charset="-128"/>
                <a:ea typeface="Meiryo UI" panose="020B0604030504040204" pitchFamily="50" charset="-128"/>
                <a:cs typeface="Meiryo UI" panose="020B0604030504040204" pitchFamily="50" charset="-128"/>
              </a:rPr>
              <a:t>契約できないほど判断能力が低下している人や日常的な範囲を超えた金銭管理は、事業による支援の対象外</a:t>
            </a:r>
          </a:p>
        </p:txBody>
      </p:sp>
      <p:pic>
        <p:nvPicPr>
          <p:cNvPr id="2" name="図 1">
            <a:extLst>
              <a:ext uri="{FF2B5EF4-FFF2-40B4-BE49-F238E27FC236}">
                <a16:creationId xmlns:a16="http://schemas.microsoft.com/office/drawing/2014/main" id="{348A6FE6-7416-4ADB-9C90-8C6F2F8E622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500" b="99750" l="39091" r="97273">
                        <a14:foregroundMark x1="41455" y1="67250" x2="51091" y2="70500"/>
                        <a14:foregroundMark x1="46909" y1="94750" x2="56727" y2="86500"/>
                        <a14:foregroundMark x1="40909" y1="78750" x2="39636" y2="83250"/>
                        <a14:foregroundMark x1="70545" y1="96000" x2="92000" y2="95250"/>
                        <a14:foregroundMark x1="92000" y1="95250" x2="97273" y2="83750"/>
                        <a14:foregroundMark x1="50727" y1="61750" x2="51636" y2="72500"/>
                        <a14:foregroundMark x1="44727" y1="52750" x2="45636" y2="54750"/>
                        <a14:foregroundMark x1="53455" y1="72500" x2="53455" y2="72500"/>
                        <a14:foregroundMark x1="45636" y1="77000" x2="52545" y2="78750"/>
                        <a14:foregroundMark x1="42727" y1="93500" x2="51636" y2="95250"/>
                        <a14:foregroundMark x1="43636" y1="87000" x2="42364" y2="99000"/>
                        <a14:foregroundMark x1="52545" y1="57750" x2="52545" y2="57750"/>
                        <a14:foregroundMark x1="49273" y1="86500" x2="49273" y2="86500"/>
                        <a14:foregroundMark x1="51636" y1="93500" x2="59818" y2="82500"/>
                        <a14:foregroundMark x1="58545" y1="95250" x2="58545" y2="95250"/>
                        <a14:foregroundMark x1="56182" y1="99750" x2="56182" y2="99750"/>
                        <a14:foregroundMark x1="51636" y1="98500" x2="51636" y2="98500"/>
                        <a14:foregroundMark x1="40000" y1="80000" x2="40000" y2="80000"/>
                        <a14:foregroundMark x1="40909" y1="74250" x2="40909" y2="74250"/>
                        <a14:foregroundMark x1="39636" y1="72500" x2="39636" y2="72500"/>
                        <a14:foregroundMark x1="39091" y1="76250" x2="39091" y2="76250"/>
                        <a14:foregroundMark x1="51091" y1="84500" x2="51091" y2="84500"/>
                        <a14:foregroundMark x1="57636" y1="84500" x2="57636" y2="84500"/>
                        <a14:foregroundMark x1="47818" y1="55250" x2="47818" y2="55250"/>
                        <a14:foregroundMark x1="46545" y1="63500" x2="46545" y2="63500"/>
                        <a14:foregroundMark x1="47818" y1="87000" x2="47818" y2="87000"/>
                        <a14:foregroundMark x1="48364" y1="83750" x2="52000" y2="85250"/>
                        <a14:foregroundMark x1="40909" y1="87750" x2="41455" y2="92250"/>
                        <a14:foregroundMark x1="40909" y1="81250" x2="41455" y2="88250"/>
                        <a14:foregroundMark x1="52909" y1="97250" x2="60909" y2="96000"/>
                        <a14:foregroundMark x1="47818" y1="80750" x2="52909" y2="89500"/>
                        <a14:foregroundMark x1="46545" y1="80000" x2="57636" y2="82500"/>
                        <a14:foregroundMark x1="43636" y1="67250" x2="47455" y2="92250"/>
                        <a14:foregroundMark x1="41818" y1="57250" x2="52545" y2="52000"/>
                        <a14:foregroundMark x1="55636" y1="74750" x2="55636" y2="74750"/>
                        <a14:foregroundMark x1="54000" y1="74750" x2="54000" y2="74750"/>
                        <a14:foregroundMark x1="54000" y1="74750" x2="56727" y2="67250"/>
                      </a14:backgroundRemoval>
                    </a14:imgEffect>
                  </a14:imgLayer>
                </a14:imgProps>
              </a:ext>
              <a:ext uri="{28A0092B-C50C-407E-A947-70E740481C1C}">
                <a14:useLocalDpi xmlns:a14="http://schemas.microsoft.com/office/drawing/2010/main" val="0"/>
              </a:ext>
            </a:extLst>
          </a:blip>
          <a:srcRect l="37713" t="37487"/>
          <a:stretch/>
        </p:blipFill>
        <p:spPr>
          <a:xfrm>
            <a:off x="8310818" y="1171965"/>
            <a:ext cx="2287962" cy="1670009"/>
          </a:xfrm>
          <a:prstGeom prst="rect">
            <a:avLst/>
          </a:prstGeom>
        </p:spPr>
      </p:pic>
      <p:sp>
        <p:nvSpPr>
          <p:cNvPr id="5" name="タイトル 1">
            <a:extLst>
              <a:ext uri="{FF2B5EF4-FFF2-40B4-BE49-F238E27FC236}">
                <a16:creationId xmlns:a16="http://schemas.microsoft.com/office/drawing/2014/main" id="{BFF9F4C7-1B79-7486-6505-AC3079A72F17}"/>
              </a:ext>
            </a:extLst>
          </p:cNvPr>
          <p:cNvSpPr>
            <a:spLocks noGrp="1"/>
          </p:cNvSpPr>
          <p:nvPr>
            <p:ph type="title"/>
          </p:nvPr>
        </p:nvSpPr>
        <p:spPr>
          <a:xfrm>
            <a:off x="838200" y="192902"/>
            <a:ext cx="10515600" cy="1325563"/>
          </a:xfrm>
        </p:spPr>
        <p:txBody>
          <a:bodyPr/>
          <a:lstStyle/>
          <a:p>
            <a:r>
              <a:rPr kumimoji="1" lang="ja-JP" altLang="en-US" b="1" dirty="0">
                <a:solidFill>
                  <a:srgbClr val="002060"/>
                </a:solidFill>
                <a:latin typeface="Meiryo UI" panose="020B0604030504040204" pitchFamily="50" charset="-128"/>
                <a:ea typeface="Meiryo UI" panose="020B0604030504040204" pitchFamily="50" charset="-128"/>
              </a:rPr>
              <a:t>知っておいてほしい制度や法律①</a:t>
            </a:r>
          </a:p>
        </p:txBody>
      </p:sp>
      <p:sp>
        <p:nvSpPr>
          <p:cNvPr id="7" name="スライド番号プレースホルダー 6">
            <a:extLst>
              <a:ext uri="{FF2B5EF4-FFF2-40B4-BE49-F238E27FC236}">
                <a16:creationId xmlns:a16="http://schemas.microsoft.com/office/drawing/2014/main" id="{60971D39-7F8D-2731-D275-6DE7A2E2ABD0}"/>
              </a:ext>
            </a:extLst>
          </p:cNvPr>
          <p:cNvSpPr>
            <a:spLocks noGrp="1"/>
          </p:cNvSpPr>
          <p:nvPr>
            <p:ph type="sldNum" sz="quarter" idx="12"/>
          </p:nvPr>
        </p:nvSpPr>
        <p:spPr/>
        <p:txBody>
          <a:bodyPr/>
          <a:lstStyle/>
          <a:p>
            <a:fld id="{7BCE676F-4151-4FB9-8059-CF37FC457274}" type="slidenum">
              <a:rPr kumimoji="1" lang="ja-JP" altLang="en-US" smtClean="0"/>
              <a:t>43</a:t>
            </a:fld>
            <a:endParaRPr kumimoji="1" lang="ja-JP" altLang="en-US"/>
          </a:p>
        </p:txBody>
      </p:sp>
    </p:spTree>
    <p:extLst>
      <p:ext uri="{BB962C8B-B14F-4D97-AF65-F5344CB8AC3E}">
        <p14:creationId xmlns:p14="http://schemas.microsoft.com/office/powerpoint/2010/main" val="3092054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F0B6ED6-4F06-435B-BF2B-F99896C77A15}"/>
              </a:ext>
            </a:extLst>
          </p:cNvPr>
          <p:cNvSpPr>
            <a:spLocks noGrp="1"/>
          </p:cNvSpPr>
          <p:nvPr>
            <p:ph idx="1"/>
          </p:nvPr>
        </p:nvSpPr>
        <p:spPr>
          <a:xfrm>
            <a:off x="930638" y="1601224"/>
            <a:ext cx="10515600" cy="4351338"/>
          </a:xfrm>
        </p:spPr>
        <p:txBody>
          <a:bodyPr>
            <a:normAutofit lnSpcReduction="10000"/>
          </a:bodyPr>
          <a:lstStyle/>
          <a:p>
            <a:pPr marL="0" indent="0">
              <a:lnSpc>
                <a:spcPct val="150000"/>
              </a:lnSpc>
              <a:buNone/>
            </a:pPr>
            <a:r>
              <a:rPr lang="ja-JP" altLang="en-US"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〇成年後見制度　</a:t>
            </a:r>
            <a:endParaRPr lang="en-US" altLang="ja-JP" sz="32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判断能力が十分でない人</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認知症等）の権利と財産を守るため、家庭裁判所に申立てをして、その人を援助する後見人をつける制度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相談先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・京都市成年後見支援センター</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・京都弁護士会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・リーガルサポート京都支部（京都司法書士会）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・京都社会福祉士会　　　　　など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p>
        </p:txBody>
      </p:sp>
      <p:sp>
        <p:nvSpPr>
          <p:cNvPr id="2" name="タイトル 1">
            <a:extLst>
              <a:ext uri="{FF2B5EF4-FFF2-40B4-BE49-F238E27FC236}">
                <a16:creationId xmlns:a16="http://schemas.microsoft.com/office/drawing/2014/main" id="{58D00EA5-4806-4366-A66F-B21C2C434C97}"/>
              </a:ext>
            </a:extLst>
          </p:cNvPr>
          <p:cNvSpPr>
            <a:spLocks noGrp="1"/>
          </p:cNvSpPr>
          <p:nvPr>
            <p:ph type="title"/>
          </p:nvPr>
        </p:nvSpPr>
        <p:spPr/>
        <p:txBody>
          <a:bodyPr/>
          <a:lstStyle/>
          <a:p>
            <a:r>
              <a:rPr kumimoji="1" lang="ja-JP" altLang="en-US" b="1" dirty="0">
                <a:solidFill>
                  <a:srgbClr val="002060"/>
                </a:solidFill>
                <a:latin typeface="Meiryo UI" panose="020B0604030504040204" pitchFamily="50" charset="-128"/>
                <a:ea typeface="Meiryo UI" panose="020B0604030504040204" pitchFamily="50" charset="-128"/>
              </a:rPr>
              <a:t>知っておいてほしい制度や法律②</a:t>
            </a:r>
          </a:p>
        </p:txBody>
      </p:sp>
      <p:sp>
        <p:nvSpPr>
          <p:cNvPr id="4" name="スライド番号プレースホルダー 3">
            <a:extLst>
              <a:ext uri="{FF2B5EF4-FFF2-40B4-BE49-F238E27FC236}">
                <a16:creationId xmlns:a16="http://schemas.microsoft.com/office/drawing/2014/main" id="{84148776-A4EF-4C17-812E-B0CC79984AD0}"/>
              </a:ext>
            </a:extLst>
          </p:cNvPr>
          <p:cNvSpPr>
            <a:spLocks noGrp="1"/>
          </p:cNvSpPr>
          <p:nvPr>
            <p:ph type="sldNum" sz="quarter" idx="12"/>
          </p:nvPr>
        </p:nvSpPr>
        <p:spPr/>
        <p:txBody>
          <a:bodyPr/>
          <a:lstStyle/>
          <a:p>
            <a:fld id="{7BCE676F-4151-4FB9-8059-CF37FC457274}" type="slidenum">
              <a:rPr kumimoji="1" lang="ja-JP" altLang="en-US" smtClean="0"/>
              <a:t>44</a:t>
            </a:fld>
            <a:endParaRPr kumimoji="1" lang="ja-JP" altLang="en-US"/>
          </a:p>
        </p:txBody>
      </p:sp>
      <p:sp>
        <p:nvSpPr>
          <p:cNvPr id="6" name="正方形/長方形 5">
            <a:extLst>
              <a:ext uri="{FF2B5EF4-FFF2-40B4-BE49-F238E27FC236}">
                <a16:creationId xmlns:a16="http://schemas.microsoft.com/office/drawing/2014/main" id="{B464673A-680F-4195-B1A2-0575AABBA66D}"/>
              </a:ext>
            </a:extLst>
          </p:cNvPr>
          <p:cNvSpPr/>
          <p:nvPr/>
        </p:nvSpPr>
        <p:spPr>
          <a:xfrm>
            <a:off x="1189523" y="3302758"/>
            <a:ext cx="1289539" cy="52487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Picture 2" descr="http://2.bp.blogspot.com/-koYj7IIldkY/Uab34nYaCwI/AAAAAAAAUXM/5SZWDSUTM3Y/s800/saibanjo.png">
            <a:extLst>
              <a:ext uri="{FF2B5EF4-FFF2-40B4-BE49-F238E27FC236}">
                <a16:creationId xmlns:a16="http://schemas.microsoft.com/office/drawing/2014/main" id="{24D633D3-374F-47E6-BA1C-EFA0272D8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1922" y="3429000"/>
            <a:ext cx="2040555" cy="1944711"/>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D5704D37-E8F8-955C-D578-AE4E7D3834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840" b="94811" l="10889" r="45556">
                        <a14:foregroundMark x1="13111" y1="13443" x2="15556" y2="34670"/>
                        <a14:foregroundMark x1="15556" y1="34670" x2="29556" y2="50472"/>
                        <a14:foregroundMark x1="29556" y1="50472" x2="40222" y2="36557"/>
                        <a14:foregroundMark x1="40222" y1="36557" x2="38000" y2="18632"/>
                        <a14:foregroundMark x1="38000" y1="18632" x2="27111" y2="13208"/>
                        <a14:foregroundMark x1="27111" y1="13208" x2="21111" y2="14151"/>
                        <a14:foregroundMark x1="23333" y1="60849" x2="22222" y2="71698"/>
                        <a14:foregroundMark x1="22222" y1="71698" x2="28000" y2="88679"/>
                        <a14:foregroundMark x1="28000" y1="88679" x2="36667" y2="63443"/>
                        <a14:foregroundMark x1="36667" y1="63443" x2="35111" y2="45991"/>
                        <a14:foregroundMark x1="19556" y1="15566" x2="34000" y2="7547"/>
                        <a14:foregroundMark x1="34000" y1="7547" x2="44889" y2="24528"/>
                        <a14:foregroundMark x1="44889" y1="24528" x2="33556" y2="37736"/>
                        <a14:foregroundMark x1="33556" y1="37736" x2="14222" y2="29009"/>
                        <a14:foregroundMark x1="14222" y1="29009" x2="11333" y2="19340"/>
                        <a14:foregroundMark x1="26444" y1="13915" x2="28444" y2="33019"/>
                        <a14:foregroundMark x1="19556" y1="14623" x2="37111" y2="8491"/>
                        <a14:foregroundMark x1="37111" y1="8491" x2="36444" y2="6840"/>
                        <a14:foregroundMark x1="31556" y1="7075" x2="18667" y2="11321"/>
                        <a14:foregroundMark x1="21333" y1="50472" x2="25111" y2="69811"/>
                        <a14:foregroundMark x1="25111" y1="52594" x2="30889" y2="61321"/>
                        <a14:foregroundMark x1="30889" y1="61321" x2="26444" y2="53302"/>
                        <a14:foregroundMark x1="25333" y1="56604" x2="26444" y2="64623"/>
                        <a14:foregroundMark x1="16667" y1="56368" x2="12444" y2="73349"/>
                        <a14:foregroundMark x1="12444" y1="73349" x2="26222" y2="85377"/>
                        <a14:foregroundMark x1="28222" y1="91274" x2="30444" y2="94811"/>
                        <a14:foregroundMark x1="26889" y1="50943" x2="31333" y2="54245"/>
                      </a14:backgroundRemoval>
                    </a14:imgEffect>
                  </a14:imgLayer>
                </a14:imgProps>
              </a:ext>
              <a:ext uri="{28A0092B-C50C-407E-A947-70E740481C1C}">
                <a14:useLocalDpi xmlns:a14="http://schemas.microsoft.com/office/drawing/2010/main" val="0"/>
              </a:ext>
            </a:extLst>
          </a:blip>
          <a:srcRect l="7581" t="3145" r="50000" b="6480"/>
          <a:stretch/>
        </p:blipFill>
        <p:spPr>
          <a:xfrm>
            <a:off x="8518161" y="4209744"/>
            <a:ext cx="1022039" cy="1742818"/>
          </a:xfrm>
          <a:prstGeom prst="rect">
            <a:avLst/>
          </a:prstGeom>
        </p:spPr>
      </p:pic>
    </p:spTree>
    <p:extLst>
      <p:ext uri="{BB962C8B-B14F-4D97-AF65-F5344CB8AC3E}">
        <p14:creationId xmlns:p14="http://schemas.microsoft.com/office/powerpoint/2010/main" val="4115043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F0B6ED6-4F06-435B-BF2B-F99896C77A15}"/>
              </a:ext>
            </a:extLst>
          </p:cNvPr>
          <p:cNvSpPr>
            <a:spLocks noGrp="1"/>
          </p:cNvSpPr>
          <p:nvPr>
            <p:ph idx="1"/>
          </p:nvPr>
        </p:nvSpPr>
        <p:spPr>
          <a:xfrm>
            <a:off x="838200" y="1485106"/>
            <a:ext cx="10844284" cy="5032375"/>
          </a:xfrm>
        </p:spPr>
        <p:txBody>
          <a:bodyPr>
            <a:normAutofit fontScale="92500" lnSpcReduction="10000"/>
          </a:bodyPr>
          <a:lstStyle/>
          <a:p>
            <a:pPr marL="0" indent="0">
              <a:lnSpc>
                <a:spcPct val="150000"/>
              </a:lnSpc>
              <a:buNone/>
            </a:pPr>
            <a:r>
              <a:rPr lang="ja-JP" altLang="en-US" sz="35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〇高齢者虐待に関すること</a:t>
            </a:r>
            <a:endParaRPr lang="en-US" altLang="ja-JP" sz="35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3000" dirty="0">
                <a:latin typeface="Meiryo UI" panose="020B0604030504040204" pitchFamily="50" charset="-128"/>
                <a:ea typeface="Meiryo UI" panose="020B0604030504040204" pitchFamily="50" charset="-128"/>
                <a:cs typeface="Meiryo UI" panose="020B0604030504040204" pitchFamily="50" charset="-128"/>
              </a:rPr>
              <a:t>高齢者の身体的虐待、心理的虐待、性的虐待、経済的虐待、介護・世話の放棄・放任を発見した人は、速やかに行政に通報しなければならないとされています。</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　相談先</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　・京都市各区役所・支所保健福祉センター</a:t>
            </a:r>
            <a:endParaRPr lang="en-US" altLang="ja-JP" sz="3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3000" dirty="0">
                <a:latin typeface="Meiryo UI" panose="020B0604030504040204" pitchFamily="50" charset="-128"/>
                <a:ea typeface="Meiryo UI" panose="020B0604030504040204" pitchFamily="50" charset="-128"/>
                <a:cs typeface="Meiryo UI" panose="020B0604030504040204" pitchFamily="50" charset="-128"/>
              </a:rPr>
              <a:t>　・高齢サポート（京都市地域包括支援センター）</a:t>
            </a:r>
            <a:br>
              <a:rPr lang="en-US" altLang="ja-JP" sz="3000" dirty="0">
                <a:latin typeface="Meiryo UI" panose="020B0604030504040204" pitchFamily="50" charset="-128"/>
                <a:ea typeface="Meiryo UI" panose="020B0604030504040204" pitchFamily="50" charset="-128"/>
                <a:cs typeface="Meiryo UI" panose="020B0604030504040204" pitchFamily="50" charset="-128"/>
              </a:rPr>
            </a:br>
            <a:r>
              <a:rPr lang="ja-JP" altLang="en-US" sz="3000" dirty="0">
                <a:latin typeface="Meiryo UI" panose="020B0604030504040204" pitchFamily="50" charset="-128"/>
                <a:ea typeface="Meiryo UI" panose="020B0604030504040204" pitchFamily="50" charset="-128"/>
                <a:cs typeface="Meiryo UI" panose="020B0604030504040204" pitchFamily="50" charset="-128"/>
              </a:rPr>
              <a:t>　・京都市長寿すこやかセンター（高齢者１１０番）</a:t>
            </a:r>
            <a:endParaRPr lang="en-US" altLang="ja-JP" sz="3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p>
        </p:txBody>
      </p:sp>
      <p:sp>
        <p:nvSpPr>
          <p:cNvPr id="2" name="タイトル 1">
            <a:extLst>
              <a:ext uri="{FF2B5EF4-FFF2-40B4-BE49-F238E27FC236}">
                <a16:creationId xmlns:a16="http://schemas.microsoft.com/office/drawing/2014/main" id="{58D00EA5-4806-4366-A66F-B21C2C434C97}"/>
              </a:ext>
            </a:extLst>
          </p:cNvPr>
          <p:cNvSpPr>
            <a:spLocks noGrp="1"/>
          </p:cNvSpPr>
          <p:nvPr>
            <p:ph type="title"/>
          </p:nvPr>
        </p:nvSpPr>
        <p:spPr/>
        <p:txBody>
          <a:bodyPr/>
          <a:lstStyle/>
          <a:p>
            <a:r>
              <a:rPr kumimoji="1" lang="ja-JP" altLang="en-US" b="1" dirty="0">
                <a:solidFill>
                  <a:srgbClr val="002060"/>
                </a:solidFill>
                <a:latin typeface="Meiryo UI" panose="020B0604030504040204" pitchFamily="50" charset="-128"/>
                <a:ea typeface="Meiryo UI" panose="020B0604030504040204" pitchFamily="50" charset="-128"/>
              </a:rPr>
              <a:t>知っておいてほしい制度や法律③</a:t>
            </a:r>
          </a:p>
        </p:txBody>
      </p:sp>
      <p:sp>
        <p:nvSpPr>
          <p:cNvPr id="4" name="スライド番号プレースホルダー 3">
            <a:extLst>
              <a:ext uri="{FF2B5EF4-FFF2-40B4-BE49-F238E27FC236}">
                <a16:creationId xmlns:a16="http://schemas.microsoft.com/office/drawing/2014/main" id="{84148776-A4EF-4C17-812E-B0CC79984AD0}"/>
              </a:ext>
            </a:extLst>
          </p:cNvPr>
          <p:cNvSpPr>
            <a:spLocks noGrp="1"/>
          </p:cNvSpPr>
          <p:nvPr>
            <p:ph type="sldNum" sz="quarter" idx="12"/>
          </p:nvPr>
        </p:nvSpPr>
        <p:spPr/>
        <p:txBody>
          <a:bodyPr/>
          <a:lstStyle/>
          <a:p>
            <a:fld id="{7BCE676F-4151-4FB9-8059-CF37FC457274}" type="slidenum">
              <a:rPr kumimoji="1" lang="ja-JP" altLang="en-US" smtClean="0"/>
              <a:t>45</a:t>
            </a:fld>
            <a:endParaRPr kumimoji="1" lang="ja-JP" altLang="en-US"/>
          </a:p>
        </p:txBody>
      </p:sp>
      <p:sp>
        <p:nvSpPr>
          <p:cNvPr id="6" name="正方形/長方形 5">
            <a:extLst>
              <a:ext uri="{FF2B5EF4-FFF2-40B4-BE49-F238E27FC236}">
                <a16:creationId xmlns:a16="http://schemas.microsoft.com/office/drawing/2014/main" id="{E779B9F2-87C2-4E82-A995-45EA445DD943}"/>
              </a:ext>
            </a:extLst>
          </p:cNvPr>
          <p:cNvSpPr/>
          <p:nvPr/>
        </p:nvSpPr>
        <p:spPr>
          <a:xfrm>
            <a:off x="1085640" y="3881346"/>
            <a:ext cx="1289539" cy="44547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2670115-56A8-9A53-F93C-B57466B81C4C}"/>
              </a:ext>
            </a:extLst>
          </p:cNvPr>
          <p:cNvPicPr>
            <a:picLocks noChangeAspect="1"/>
          </p:cNvPicPr>
          <p:nvPr/>
        </p:nvPicPr>
        <p:blipFill>
          <a:blip r:embed="rId3"/>
          <a:stretch>
            <a:fillRect/>
          </a:stretch>
        </p:blipFill>
        <p:spPr>
          <a:xfrm>
            <a:off x="9020583" y="4104084"/>
            <a:ext cx="2333217" cy="1720109"/>
          </a:xfrm>
          <a:prstGeom prst="rect">
            <a:avLst/>
          </a:prstGeom>
        </p:spPr>
      </p:pic>
    </p:spTree>
    <p:extLst>
      <p:ext uri="{BB962C8B-B14F-4D97-AF65-F5344CB8AC3E}">
        <p14:creationId xmlns:p14="http://schemas.microsoft.com/office/powerpoint/2010/main" val="63144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7C836-B06A-34E9-2447-F18005395A33}"/>
              </a:ext>
            </a:extLst>
          </p:cNvPr>
          <p:cNvSpPr>
            <a:spLocks noGrp="1"/>
          </p:cNvSpPr>
          <p:nvPr>
            <p:ph type="title"/>
          </p:nvPr>
        </p:nvSpPr>
        <p:spPr>
          <a:xfrm>
            <a:off x="1458294" y="541738"/>
            <a:ext cx="10515600" cy="1325563"/>
          </a:xfrm>
        </p:spPr>
        <p:txBody>
          <a:bodyPr/>
          <a:lstStyle/>
          <a:p>
            <a:r>
              <a:rPr kumimoji="1" lang="ja-JP" altLang="en-US" b="1" dirty="0">
                <a:latin typeface="Meiryo UI" panose="020B0604030504040204" pitchFamily="50" charset="-128"/>
                <a:ea typeface="Meiryo UI" panose="020B0604030504040204" pitchFamily="50" charset="-128"/>
              </a:rPr>
              <a:t>　　　</a:t>
            </a:r>
            <a:r>
              <a:rPr kumimoji="1" lang="ja-JP" altLang="en-US" b="1" dirty="0">
                <a:solidFill>
                  <a:srgbClr val="002060"/>
                </a:solidFill>
                <a:latin typeface="Meiryo UI" panose="020B0604030504040204" pitchFamily="50" charset="-128"/>
                <a:ea typeface="Meiryo UI" panose="020B0604030504040204" pitchFamily="50" charset="-128"/>
              </a:rPr>
              <a:t>認知症世界の歩き方　</a:t>
            </a:r>
            <a:br>
              <a:rPr kumimoji="1" lang="en-US" altLang="ja-JP" b="1" dirty="0">
                <a:solidFill>
                  <a:srgbClr val="002060"/>
                </a:solidFill>
                <a:latin typeface="Meiryo UI" panose="020B0604030504040204" pitchFamily="50" charset="-128"/>
                <a:ea typeface="Meiryo UI" panose="020B0604030504040204" pitchFamily="50" charset="-128"/>
              </a:rPr>
            </a:br>
            <a:r>
              <a:rPr kumimoji="1" lang="ja-JP" altLang="en-US" b="1" dirty="0">
                <a:solidFill>
                  <a:srgbClr val="002060"/>
                </a:solidFill>
                <a:latin typeface="Meiryo UI" panose="020B0604030504040204" pitchFamily="50" charset="-128"/>
                <a:ea typeface="Meiryo UI" panose="020B0604030504040204" pitchFamily="50" charset="-128"/>
              </a:rPr>
              <a:t>　　　　</a:t>
            </a:r>
            <a:r>
              <a:rPr kumimoji="1" lang="ja-JP" altLang="en-US" sz="3200" b="1" dirty="0">
                <a:solidFill>
                  <a:srgbClr val="002060"/>
                </a:solidFill>
                <a:latin typeface="Meiryo UI" panose="020B0604030504040204" pitchFamily="50" charset="-128"/>
                <a:ea typeface="Meiryo UI" panose="020B0604030504040204" pitchFamily="50" charset="-128"/>
              </a:rPr>
              <a:t>認知症のある人の頭の中をのぞいてみたら？</a:t>
            </a:r>
          </a:p>
        </p:txBody>
      </p:sp>
      <p:sp>
        <p:nvSpPr>
          <p:cNvPr id="6" name="コンテンツ プレースホルダー 5">
            <a:extLst>
              <a:ext uri="{FF2B5EF4-FFF2-40B4-BE49-F238E27FC236}">
                <a16:creationId xmlns:a16="http://schemas.microsoft.com/office/drawing/2014/main" id="{C4ED4548-04E2-EE9A-EE11-1AA94AA39C89}"/>
              </a:ext>
            </a:extLst>
          </p:cNvPr>
          <p:cNvSpPr>
            <a:spLocks noGrp="1"/>
          </p:cNvSpPr>
          <p:nvPr>
            <p:ph idx="1"/>
          </p:nvPr>
        </p:nvSpPr>
        <p:spPr>
          <a:xfrm>
            <a:off x="838200" y="2011257"/>
            <a:ext cx="10947400" cy="1576372"/>
          </a:xfrm>
        </p:spPr>
        <p:txBody>
          <a:bodyPr>
            <a:normAutofit/>
          </a:bodyPr>
          <a:lstStyle/>
          <a:p>
            <a:pPr marL="0" indent="0">
              <a:buNone/>
            </a:pPr>
            <a:r>
              <a:rPr lang="ja-JP" altLang="en-US" dirty="0">
                <a:latin typeface="Meiryo UI" panose="020B0604030504040204" pitchFamily="50" charset="-128"/>
                <a:ea typeface="Meiryo UI" panose="020B0604030504040204" pitchFamily="50" charset="-128"/>
              </a:rPr>
              <a:t>　認知症による心身機能障害を４つに分類し、４４のトラブル・障害を紹介している。</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「本人」の視点から、気持ちや困りごとがまとめられた情報本</a:t>
            </a:r>
            <a:endParaRPr lang="en-US" altLang="ja-JP" dirty="0">
              <a:latin typeface="Meiryo UI" panose="020B0604030504040204" pitchFamily="50" charset="-128"/>
              <a:ea typeface="Meiryo UI" panose="020B0604030504040204" pitchFamily="50" charset="-128"/>
            </a:endParaRPr>
          </a:p>
        </p:txBody>
      </p:sp>
      <p:sp>
        <p:nvSpPr>
          <p:cNvPr id="5" name="吹き出し: 角を丸めた四角形 4">
            <a:extLst>
              <a:ext uri="{FF2B5EF4-FFF2-40B4-BE49-F238E27FC236}">
                <a16:creationId xmlns:a16="http://schemas.microsoft.com/office/drawing/2014/main" id="{D87A40CD-2CB5-E8A0-D670-82ABEBCA2203}"/>
              </a:ext>
            </a:extLst>
          </p:cNvPr>
          <p:cNvSpPr/>
          <p:nvPr/>
        </p:nvSpPr>
        <p:spPr>
          <a:xfrm>
            <a:off x="665154" y="397783"/>
            <a:ext cx="1378857" cy="1325563"/>
          </a:xfrm>
          <a:prstGeom prst="wedgeRoundRectCallout">
            <a:avLst>
              <a:gd name="adj1" fmla="val 69997"/>
              <a:gd name="adj2" fmla="val 11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FF0000"/>
                </a:solidFill>
                <a:latin typeface="Meiryo UI" panose="020B0604030504040204" pitchFamily="50" charset="-128"/>
                <a:ea typeface="Meiryo UI" panose="020B0604030504040204" pitchFamily="50" charset="-128"/>
              </a:rPr>
              <a:t>参考図書の紹介</a:t>
            </a:r>
          </a:p>
        </p:txBody>
      </p:sp>
      <p:pic>
        <p:nvPicPr>
          <p:cNvPr id="8" name="図 7">
            <a:extLst>
              <a:ext uri="{FF2B5EF4-FFF2-40B4-BE49-F238E27FC236}">
                <a16:creationId xmlns:a16="http://schemas.microsoft.com/office/drawing/2014/main" id="{C6448A70-85D1-5010-9402-9C0FCD354D2A}"/>
              </a:ext>
            </a:extLst>
          </p:cNvPr>
          <p:cNvPicPr>
            <a:picLocks noChangeAspect="1"/>
          </p:cNvPicPr>
          <p:nvPr/>
        </p:nvPicPr>
        <p:blipFill>
          <a:blip r:embed="rId3"/>
          <a:stretch>
            <a:fillRect/>
          </a:stretch>
        </p:blipFill>
        <p:spPr>
          <a:xfrm rot="666335">
            <a:off x="7288626" y="3678413"/>
            <a:ext cx="2006602" cy="2769214"/>
          </a:xfrm>
          <a:prstGeom prst="rect">
            <a:avLst/>
          </a:prstGeom>
        </p:spPr>
      </p:pic>
      <p:sp>
        <p:nvSpPr>
          <p:cNvPr id="4" name="スライド番号プレースホルダー 3">
            <a:extLst>
              <a:ext uri="{FF2B5EF4-FFF2-40B4-BE49-F238E27FC236}">
                <a16:creationId xmlns:a16="http://schemas.microsoft.com/office/drawing/2014/main" id="{08B236A2-CC47-AF56-A98E-F38692EFF9BC}"/>
              </a:ext>
            </a:extLst>
          </p:cNvPr>
          <p:cNvSpPr>
            <a:spLocks noGrp="1"/>
          </p:cNvSpPr>
          <p:nvPr>
            <p:ph type="sldNum" sz="quarter" idx="12"/>
          </p:nvPr>
        </p:nvSpPr>
        <p:spPr/>
        <p:txBody>
          <a:bodyPr/>
          <a:lstStyle/>
          <a:p>
            <a:fld id="{7BCE676F-4151-4FB9-8059-CF37FC457274}" type="slidenum">
              <a:rPr kumimoji="1" lang="ja-JP" altLang="en-US" smtClean="0"/>
              <a:t>46</a:t>
            </a:fld>
            <a:endParaRPr kumimoji="1" lang="ja-JP" altLang="en-US"/>
          </a:p>
        </p:txBody>
      </p:sp>
      <p:sp>
        <p:nvSpPr>
          <p:cNvPr id="3" name="コンテンツ プレースホルダー 5">
            <a:extLst>
              <a:ext uri="{FF2B5EF4-FFF2-40B4-BE49-F238E27FC236}">
                <a16:creationId xmlns:a16="http://schemas.microsoft.com/office/drawing/2014/main" id="{88EBAF3A-07AB-BB70-5C0C-C31CB8C9BF20}"/>
              </a:ext>
            </a:extLst>
          </p:cNvPr>
          <p:cNvSpPr txBox="1">
            <a:spLocks/>
          </p:cNvSpPr>
          <p:nvPr/>
        </p:nvSpPr>
        <p:spPr>
          <a:xfrm>
            <a:off x="2054897" y="3875540"/>
            <a:ext cx="5045688" cy="248081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記憶のトラブル</a:t>
            </a:r>
            <a:endParaRPr lang="en-US" altLang="ja-JP" sz="32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時間・空間のトラブル</a:t>
            </a:r>
            <a:endParaRPr lang="en-US" altLang="ja-JP" sz="32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五感のトラブル</a:t>
            </a:r>
            <a:endParaRPr lang="en-US" altLang="ja-JP" sz="3200" dirty="0">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sz="3200" dirty="0">
                <a:latin typeface="Meiryo UI" panose="020B0604030504040204" pitchFamily="50" charset="-128"/>
                <a:ea typeface="Meiryo UI" panose="020B0604030504040204" pitchFamily="50" charset="-128"/>
              </a:rPr>
              <a:t>注意・手続のトラブル</a:t>
            </a:r>
          </a:p>
        </p:txBody>
      </p:sp>
    </p:spTree>
    <p:extLst>
      <p:ext uri="{BB962C8B-B14F-4D97-AF65-F5344CB8AC3E}">
        <p14:creationId xmlns:p14="http://schemas.microsoft.com/office/powerpoint/2010/main" val="1770910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0FB863D-4B75-457C-95BB-B178E707F476}"/>
              </a:ext>
            </a:extLst>
          </p:cNvPr>
          <p:cNvSpPr>
            <a:spLocks noGrp="1"/>
          </p:cNvSpPr>
          <p:nvPr>
            <p:ph type="title"/>
          </p:nvPr>
        </p:nvSpPr>
        <p:spPr>
          <a:xfrm>
            <a:off x="1202870" y="2138420"/>
            <a:ext cx="11125201" cy="4174172"/>
          </a:xfrm>
        </p:spPr>
        <p:txBody>
          <a:bodyPr>
            <a:normAutofit fontScale="90000"/>
          </a:bodyPr>
          <a:lstStyle/>
          <a:p>
            <a:pPr>
              <a:lnSpc>
                <a:spcPts val="5000"/>
              </a:lnSpc>
            </a:pPr>
            <a:r>
              <a:rPr kumimoji="1" lang="ja-JP" altLang="en-US" sz="3600" dirty="0">
                <a:latin typeface="Meiryo UI" panose="020B0604030504040204" pitchFamily="50" charset="-128"/>
                <a:ea typeface="Meiryo UI" panose="020B0604030504040204" pitchFamily="50" charset="-128"/>
              </a:rPr>
              <a:t>▶認知症になったからといって、</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　　　　　突然、人がかわるわけではない</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a:t>
            </a:r>
            <a:r>
              <a:rPr kumimoji="1" lang="ja-JP" altLang="en-US" sz="3600" dirty="0">
                <a:latin typeface="Meiryo UI" panose="020B0604030504040204" pitchFamily="50" charset="-128"/>
                <a:ea typeface="Meiryo UI" panose="020B0604030504040204" pitchFamily="50" charset="-128"/>
              </a:rPr>
              <a:t>認知症は固定されたものではない</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▶置いてきぼりにしないで</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▶時間をさしあげる</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▶役割を奪わないで</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▶笑いの大切さ</a:t>
            </a:r>
          </a:p>
        </p:txBody>
      </p:sp>
      <p:pic>
        <p:nvPicPr>
          <p:cNvPr id="7" name="図 6">
            <a:extLst>
              <a:ext uri="{FF2B5EF4-FFF2-40B4-BE49-F238E27FC236}">
                <a16:creationId xmlns:a16="http://schemas.microsoft.com/office/drawing/2014/main" id="{8B613C5B-9ED8-4FC9-A5DD-D7B6D5D74A97}"/>
              </a:ext>
            </a:extLst>
          </p:cNvPr>
          <p:cNvPicPr>
            <a:picLocks noChangeAspect="1"/>
          </p:cNvPicPr>
          <p:nvPr/>
        </p:nvPicPr>
        <p:blipFill>
          <a:blip r:embed="rId3"/>
          <a:stretch>
            <a:fillRect/>
          </a:stretch>
        </p:blipFill>
        <p:spPr>
          <a:xfrm>
            <a:off x="7933638" y="2377043"/>
            <a:ext cx="2630948" cy="3935549"/>
          </a:xfrm>
          <a:prstGeom prst="rect">
            <a:avLst/>
          </a:prstGeom>
        </p:spPr>
      </p:pic>
      <p:sp>
        <p:nvSpPr>
          <p:cNvPr id="3" name="吹き出し: 角を丸めた四角形 2">
            <a:extLst>
              <a:ext uri="{FF2B5EF4-FFF2-40B4-BE49-F238E27FC236}">
                <a16:creationId xmlns:a16="http://schemas.microsoft.com/office/drawing/2014/main" id="{89810E34-C9F9-2952-F8F9-89F724253974}"/>
              </a:ext>
            </a:extLst>
          </p:cNvPr>
          <p:cNvSpPr/>
          <p:nvPr/>
        </p:nvSpPr>
        <p:spPr>
          <a:xfrm>
            <a:off x="821869" y="545408"/>
            <a:ext cx="1378857" cy="1325563"/>
          </a:xfrm>
          <a:prstGeom prst="wedgeRoundRectCallout">
            <a:avLst>
              <a:gd name="adj1" fmla="val 67629"/>
              <a:gd name="adj2" fmla="val 11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FF0000"/>
                </a:solidFill>
                <a:latin typeface="Meiryo UI" panose="020B0604030504040204" pitchFamily="50" charset="-128"/>
                <a:ea typeface="Meiryo UI" panose="020B0604030504040204" pitchFamily="50" charset="-128"/>
              </a:rPr>
              <a:t>参考図書の紹介</a:t>
            </a:r>
          </a:p>
        </p:txBody>
      </p:sp>
      <p:sp>
        <p:nvSpPr>
          <p:cNvPr id="4" name="タイトル 1">
            <a:extLst>
              <a:ext uri="{FF2B5EF4-FFF2-40B4-BE49-F238E27FC236}">
                <a16:creationId xmlns:a16="http://schemas.microsoft.com/office/drawing/2014/main" id="{F79DBA59-F787-096A-B096-4E58E46F706E}"/>
              </a:ext>
            </a:extLst>
          </p:cNvPr>
          <p:cNvSpPr txBox="1">
            <a:spLocks/>
          </p:cNvSpPr>
          <p:nvPr/>
        </p:nvSpPr>
        <p:spPr>
          <a:xfrm>
            <a:off x="1342919" y="479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　　　 </a:t>
            </a:r>
            <a:r>
              <a:rPr lang="ja-JP" altLang="en-US" sz="4000" dirty="0">
                <a:solidFill>
                  <a:srgbClr val="002060"/>
                </a:solidFill>
                <a:latin typeface="Meiryo UI" panose="020B0604030504040204" pitchFamily="50" charset="-128"/>
                <a:ea typeface="Meiryo UI" panose="020B0604030504040204" pitchFamily="50" charset="-128"/>
              </a:rPr>
              <a:t>僕はやっと</a:t>
            </a:r>
            <a:r>
              <a:rPr lang="ja-JP" altLang="en-US" sz="6000" b="1" dirty="0">
                <a:solidFill>
                  <a:srgbClr val="002060"/>
                </a:solidFill>
                <a:latin typeface="Meiryo UI" panose="020B0604030504040204" pitchFamily="50" charset="-128"/>
                <a:ea typeface="Meiryo UI" panose="020B0604030504040204" pitchFamily="50" charset="-128"/>
              </a:rPr>
              <a:t>認知症</a:t>
            </a:r>
            <a:r>
              <a:rPr lang="ja-JP" altLang="en-US" sz="4000" dirty="0">
                <a:solidFill>
                  <a:srgbClr val="002060"/>
                </a:solidFill>
                <a:latin typeface="Meiryo UI" panose="020B0604030504040204" pitchFamily="50" charset="-128"/>
                <a:ea typeface="Meiryo UI" panose="020B0604030504040204" pitchFamily="50" charset="-128"/>
              </a:rPr>
              <a:t>のことがわかった　</a:t>
            </a:r>
          </a:p>
        </p:txBody>
      </p:sp>
      <p:sp>
        <p:nvSpPr>
          <p:cNvPr id="5" name="スライド番号プレースホルダー 4">
            <a:extLst>
              <a:ext uri="{FF2B5EF4-FFF2-40B4-BE49-F238E27FC236}">
                <a16:creationId xmlns:a16="http://schemas.microsoft.com/office/drawing/2014/main" id="{F9BCDA78-72C6-004E-F588-5DFB80727941}"/>
              </a:ext>
            </a:extLst>
          </p:cNvPr>
          <p:cNvSpPr>
            <a:spLocks noGrp="1"/>
          </p:cNvSpPr>
          <p:nvPr>
            <p:ph type="sldNum" sz="quarter" idx="12"/>
          </p:nvPr>
        </p:nvSpPr>
        <p:spPr/>
        <p:txBody>
          <a:bodyPr/>
          <a:lstStyle/>
          <a:p>
            <a:fld id="{7BCE676F-4151-4FB9-8059-CF37FC457274}" type="slidenum">
              <a:rPr kumimoji="1" lang="ja-JP" altLang="en-US" smtClean="0"/>
              <a:t>47</a:t>
            </a:fld>
            <a:endParaRPr kumimoji="1" lang="ja-JP" altLang="en-US"/>
          </a:p>
        </p:txBody>
      </p:sp>
    </p:spTree>
    <p:extLst>
      <p:ext uri="{BB962C8B-B14F-4D97-AF65-F5344CB8AC3E}">
        <p14:creationId xmlns:p14="http://schemas.microsoft.com/office/powerpoint/2010/main" val="2960303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33" y="225921"/>
            <a:ext cx="10515600" cy="1325563"/>
          </a:xfrm>
        </p:spPr>
        <p:txBody>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認知症サポーターになられた</a:t>
            </a:r>
            <a:r>
              <a:rPr lang="ja-JP" altLang="en-US" dirty="0">
                <a:latin typeface="Meiryo UI" panose="020B0604030504040204" pitchFamily="50" charset="-128"/>
                <a:ea typeface="Meiryo UI" panose="020B0604030504040204" pitchFamily="50" charset="-128"/>
                <a:cs typeface="Meiryo UI" panose="020B0604030504040204" pitchFamily="50" charset="-128"/>
              </a:rPr>
              <a:t>皆さまへ</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86779" y="1538750"/>
            <a:ext cx="10666863" cy="4351338"/>
          </a:xfrm>
        </p:spPr>
        <p:txBody>
          <a:bodyPr>
            <a:normAutofit/>
          </a:bodyPr>
          <a:lstStyle/>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相手の視点から、相手の立場にたって、接することが大切！</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（認知症がある・ないの前に、</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その人</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として見る、接する。）</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認知症の人とその家族が安心して生活できる社会は、だれに</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en-US" altLang="ja-JP" sz="3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とっても暮らしやすい社会です。</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認知症サポーターとして、今日からできることを考えてみてくだ</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700"/>
              </a:lnSpc>
              <a:spcBef>
                <a:spcPts val="0"/>
              </a:spcBef>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　さい！</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a:extLst>
              <a:ext uri="{FF2B5EF4-FFF2-40B4-BE49-F238E27FC236}">
                <a16:creationId xmlns:a16="http://schemas.microsoft.com/office/drawing/2014/main" id="{6B47596B-2B34-4981-AFB6-A546C238AF2F}"/>
              </a:ext>
            </a:extLst>
          </p:cNvPr>
          <p:cNvGrpSpPr/>
          <p:nvPr/>
        </p:nvGrpSpPr>
        <p:grpSpPr>
          <a:xfrm>
            <a:off x="3600642" y="4900733"/>
            <a:ext cx="5498121" cy="1297330"/>
            <a:chOff x="5855679" y="4872258"/>
            <a:chExt cx="5498121" cy="1297330"/>
          </a:xfrm>
        </p:grpSpPr>
        <p:sp>
          <p:nvSpPr>
            <p:cNvPr id="7" name="円/楕円 6"/>
            <p:cNvSpPr/>
            <p:nvPr/>
          </p:nvSpPr>
          <p:spPr>
            <a:xfrm>
              <a:off x="5855679" y="4872258"/>
              <a:ext cx="5113065" cy="12973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240735" y="5254896"/>
              <a:ext cx="5113065" cy="578882"/>
            </a:xfrm>
            <a:prstGeom prst="wedgeRoundRectCallout">
              <a:avLst>
                <a:gd name="adj1" fmla="val 49203"/>
                <a:gd name="adj2" fmla="val -47139"/>
                <a:gd name="adj3" fmla="val 16667"/>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ご清聴ありがとうございました。</a:t>
              </a: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 name="図 9">
            <a:extLst>
              <a:ext uri="{FF2B5EF4-FFF2-40B4-BE49-F238E27FC236}">
                <a16:creationId xmlns:a16="http://schemas.microsoft.com/office/drawing/2014/main" id="{70915AA2-D397-4910-B2A0-D4938C42D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33" y="1555209"/>
            <a:ext cx="638907" cy="640086"/>
          </a:xfrm>
          <a:prstGeom prst="rect">
            <a:avLst/>
          </a:prstGeom>
        </p:spPr>
      </p:pic>
      <p:pic>
        <p:nvPicPr>
          <p:cNvPr id="11" name="図 10">
            <a:extLst>
              <a:ext uri="{FF2B5EF4-FFF2-40B4-BE49-F238E27FC236}">
                <a16:creationId xmlns:a16="http://schemas.microsoft.com/office/drawing/2014/main" id="{90A49AAB-3EEB-4619-913D-0E2FE4F54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59" y="2943028"/>
            <a:ext cx="638907" cy="640086"/>
          </a:xfrm>
          <a:prstGeom prst="rect">
            <a:avLst/>
          </a:prstGeom>
        </p:spPr>
      </p:pic>
      <p:sp>
        <p:nvSpPr>
          <p:cNvPr id="8" name="スライド番号プレースホルダー 7">
            <a:extLst>
              <a:ext uri="{FF2B5EF4-FFF2-40B4-BE49-F238E27FC236}">
                <a16:creationId xmlns:a16="http://schemas.microsoft.com/office/drawing/2014/main" id="{743B25EF-6967-6D4A-A180-CAFE54182F43}"/>
              </a:ext>
            </a:extLst>
          </p:cNvPr>
          <p:cNvSpPr>
            <a:spLocks noGrp="1"/>
          </p:cNvSpPr>
          <p:nvPr>
            <p:ph type="sldNum" sz="quarter" idx="12"/>
          </p:nvPr>
        </p:nvSpPr>
        <p:spPr/>
        <p:txBody>
          <a:bodyPr/>
          <a:lstStyle/>
          <a:p>
            <a:fld id="{7BCE676F-4151-4FB9-8059-CF37FC457274}" type="slidenum">
              <a:rPr kumimoji="1" lang="ja-JP" altLang="en-US" smtClean="0"/>
              <a:t>48</a:t>
            </a:fld>
            <a:endParaRPr kumimoji="1" lang="ja-JP" altLang="en-US"/>
          </a:p>
        </p:txBody>
      </p:sp>
      <p:pic>
        <p:nvPicPr>
          <p:cNvPr id="5" name="図 4">
            <a:extLst>
              <a:ext uri="{FF2B5EF4-FFF2-40B4-BE49-F238E27FC236}">
                <a16:creationId xmlns:a16="http://schemas.microsoft.com/office/drawing/2014/main" id="{367E73FF-842C-153B-B4D1-B9C99A636D61}"/>
              </a:ext>
            </a:extLst>
          </p:cNvPr>
          <p:cNvPicPr>
            <a:picLocks noChangeAspect="1"/>
          </p:cNvPicPr>
          <p:nvPr/>
        </p:nvPicPr>
        <p:blipFill rotWithShape="1">
          <a:blip r:embed="rId4">
            <a:extLst>
              <a:ext uri="{28A0092B-C50C-407E-A947-70E740481C1C}">
                <a14:useLocalDpi xmlns:a14="http://schemas.microsoft.com/office/drawing/2010/main" val="0"/>
              </a:ext>
            </a:extLst>
          </a:blip>
          <a:srcRect l="28788" t="4034" r="32564" b="32025"/>
          <a:stretch/>
        </p:blipFill>
        <p:spPr>
          <a:xfrm>
            <a:off x="8760048" y="4635400"/>
            <a:ext cx="1049084" cy="1996679"/>
          </a:xfrm>
          <a:prstGeom prst="rect">
            <a:avLst/>
          </a:prstGeom>
        </p:spPr>
      </p:pic>
    </p:spTree>
    <p:extLst>
      <p:ext uri="{BB962C8B-B14F-4D97-AF65-F5344CB8AC3E}">
        <p14:creationId xmlns:p14="http://schemas.microsoft.com/office/powerpoint/2010/main" val="92125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9BD89-608D-4424-82C7-E35414E62F14}"/>
              </a:ext>
            </a:extLst>
          </p:cNvPr>
          <p:cNvSpPr>
            <a:spLocks noGrp="1"/>
          </p:cNvSpPr>
          <p:nvPr>
            <p:ph type="title"/>
          </p:nvPr>
        </p:nvSpPr>
        <p:spPr>
          <a:xfrm>
            <a:off x="3149602" y="307132"/>
            <a:ext cx="6942666" cy="1143000"/>
          </a:xfrm>
        </p:spPr>
        <p:txBody>
          <a:bodyPr/>
          <a:lstStyle/>
          <a:p>
            <a:r>
              <a:rPr kumimoji="1" lang="ja-JP" altLang="en-US" b="1" dirty="0">
                <a:solidFill>
                  <a:srgbClr val="FF6600"/>
                </a:solidFill>
                <a:latin typeface="Meiryo UI" panose="020B0604030504040204" pitchFamily="50" charset="-128"/>
                <a:ea typeface="Meiryo UI" panose="020B0604030504040204" pitchFamily="50" charset="-128"/>
              </a:rPr>
              <a:t>「認知症施策推進大綱」</a:t>
            </a:r>
          </a:p>
        </p:txBody>
      </p:sp>
      <p:sp>
        <p:nvSpPr>
          <p:cNvPr id="3" name="コンテンツ プレースホルダー 2">
            <a:extLst>
              <a:ext uri="{FF2B5EF4-FFF2-40B4-BE49-F238E27FC236}">
                <a16:creationId xmlns:a16="http://schemas.microsoft.com/office/drawing/2014/main" id="{EEB48B65-00AB-4C32-B7AC-1F4DBC481F6F}"/>
              </a:ext>
            </a:extLst>
          </p:cNvPr>
          <p:cNvSpPr>
            <a:spLocks noGrp="1"/>
          </p:cNvSpPr>
          <p:nvPr>
            <p:ph idx="1"/>
          </p:nvPr>
        </p:nvSpPr>
        <p:spPr>
          <a:xfrm>
            <a:off x="795866" y="1651000"/>
            <a:ext cx="10837333" cy="4747468"/>
          </a:xfrm>
        </p:spPr>
        <p:txBody>
          <a:bodyPr>
            <a:normAutofit lnSpcReduction="10000"/>
          </a:bodyPr>
          <a:lstStyle/>
          <a:p>
            <a:pPr marL="0" indent="0">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基本的考え方</a:t>
            </a:r>
            <a:r>
              <a:rPr lang="en-US" altLang="ja-JP" dirty="0">
                <a:latin typeface="Meiryo UI" panose="020B0604030504040204" pitchFamily="50" charset="-128"/>
                <a:ea typeface="Meiryo UI" panose="020B0604030504040204" pitchFamily="50" charset="-128"/>
              </a:rPr>
              <a:t>】</a:t>
            </a:r>
          </a:p>
          <a:p>
            <a:pPr marL="0" indent="0">
              <a:lnSpc>
                <a:spcPts val="5000"/>
              </a:lnSpc>
              <a:buNone/>
            </a:pPr>
            <a:r>
              <a:rPr kumimoji="1" lang="ja-JP" altLang="en-US" dirty="0">
                <a:latin typeface="Meiryo UI" panose="020B0604030504040204" pitchFamily="50" charset="-128"/>
                <a:ea typeface="Meiryo UI" panose="020B0604030504040204" pitchFamily="50" charset="-128"/>
              </a:rPr>
              <a:t>　認知症の発症を遅らせ、認知症になっても希望をもって日常生活を過ごせる社会を目指し認知症の人や家族の視点を重視しながら、</a:t>
            </a:r>
            <a:r>
              <a:rPr lang="ja-JP" altLang="en-US" sz="3600" b="1" dirty="0">
                <a:solidFill>
                  <a:srgbClr val="FF0000"/>
                </a:solidFill>
                <a:latin typeface="Meiryo UI" panose="020B0604030504040204" pitchFamily="50" charset="-128"/>
                <a:ea typeface="Meiryo UI" panose="020B0604030504040204" pitchFamily="50" charset="-128"/>
              </a:rPr>
              <a:t>「共生」</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１</a:t>
            </a:r>
            <a:r>
              <a:rPr kumimoji="1" lang="ja-JP" altLang="en-US" dirty="0">
                <a:latin typeface="Meiryo UI" panose="020B0604030504040204" pitchFamily="50" charset="-128"/>
                <a:ea typeface="Meiryo UI" panose="020B0604030504040204" pitchFamily="50" charset="-128"/>
              </a:rPr>
              <a:t>と</a:t>
            </a:r>
            <a:r>
              <a:rPr lang="ja-JP" altLang="en-US" sz="3600" b="1" dirty="0">
                <a:solidFill>
                  <a:srgbClr val="FF0000"/>
                </a:solidFill>
                <a:latin typeface="Meiryo UI" panose="020B0604030504040204" pitchFamily="50" charset="-128"/>
                <a:ea typeface="Meiryo UI" panose="020B0604030504040204" pitchFamily="50" charset="-128"/>
              </a:rPr>
              <a:t>「予防」</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２</a:t>
            </a:r>
            <a:r>
              <a:rPr kumimoji="1" lang="ja-JP" altLang="en-US" dirty="0">
                <a:latin typeface="Meiryo UI" panose="020B0604030504040204" pitchFamily="50" charset="-128"/>
                <a:ea typeface="Meiryo UI" panose="020B0604030504040204" pitchFamily="50" charset="-128"/>
              </a:rPr>
              <a:t>を車の両輪として施策を推進。</a:t>
            </a:r>
            <a:endParaRPr kumimoji="1" lang="en-US" altLang="ja-JP"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１）「共生」とは、認知症の人が、尊厳と希望を持って認知症と共に生きる、また、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認知症があってもなくても同じ社会でともに生きるという意味。</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２）「予防」とは、「認知症にならない」という意味ではなく、「認知症になるのを遅らせ</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る」「認知症になっても進行を緩やかにする」という意味。</a:t>
            </a:r>
          </a:p>
        </p:txBody>
      </p:sp>
      <p:sp>
        <p:nvSpPr>
          <p:cNvPr id="4" name="テキスト ボックス 3">
            <a:extLst>
              <a:ext uri="{FF2B5EF4-FFF2-40B4-BE49-F238E27FC236}">
                <a16:creationId xmlns:a16="http://schemas.microsoft.com/office/drawing/2014/main" id="{81E599F7-F0A2-4E0D-BF35-F854FD4E8DD7}"/>
              </a:ext>
            </a:extLst>
          </p:cNvPr>
          <p:cNvSpPr txBox="1"/>
          <p:nvPr/>
        </p:nvSpPr>
        <p:spPr>
          <a:xfrm>
            <a:off x="2523067" y="1265466"/>
            <a:ext cx="8771466" cy="369332"/>
          </a:xfrm>
          <a:prstGeom prst="rect">
            <a:avLst/>
          </a:prstGeom>
          <a:noFill/>
        </p:spPr>
        <p:txBody>
          <a:bodyPr wrap="square" rtlCol="0">
            <a:spAutoFit/>
          </a:bodyPr>
          <a:lstStyle/>
          <a:p>
            <a:pPr algn="r"/>
            <a:r>
              <a:rPr kumimoji="1" lang="ja-JP" altLang="en-US" dirty="0">
                <a:latin typeface="Meiryo UI" panose="020B0604030504040204" pitchFamily="50" charset="-128"/>
                <a:ea typeface="Meiryo UI" panose="020B0604030504040204" pitchFamily="50" charset="-128"/>
              </a:rPr>
              <a:t>令和元年６月１８日認知症施策推進関係閣僚会議決定）</a:t>
            </a:r>
          </a:p>
        </p:txBody>
      </p:sp>
      <p:sp>
        <p:nvSpPr>
          <p:cNvPr id="5" name="四角形: 角を丸くする 4">
            <a:extLst>
              <a:ext uri="{FF2B5EF4-FFF2-40B4-BE49-F238E27FC236}">
                <a16:creationId xmlns:a16="http://schemas.microsoft.com/office/drawing/2014/main" id="{969AF43B-DF23-40BB-9E12-22E31EAE373D}"/>
              </a:ext>
            </a:extLst>
          </p:cNvPr>
          <p:cNvSpPr/>
          <p:nvPr/>
        </p:nvSpPr>
        <p:spPr>
          <a:xfrm>
            <a:off x="660400" y="4250267"/>
            <a:ext cx="10972799" cy="2148201"/>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452126C5-570A-04B8-E39A-432000646684}"/>
              </a:ext>
            </a:extLst>
          </p:cNvPr>
          <p:cNvSpPr>
            <a:spLocks noGrp="1"/>
          </p:cNvSpPr>
          <p:nvPr>
            <p:ph type="sldNum" sz="quarter" idx="12"/>
          </p:nvPr>
        </p:nvSpPr>
        <p:spPr/>
        <p:txBody>
          <a:bodyPr/>
          <a:lstStyle/>
          <a:p>
            <a:fld id="{7BCE676F-4151-4FB9-8059-CF37FC457274}" type="slidenum">
              <a:rPr kumimoji="1" lang="ja-JP" altLang="en-US" smtClean="0"/>
              <a:t>5</a:t>
            </a:fld>
            <a:endParaRPr kumimoji="1" lang="ja-JP" altLang="en-US"/>
          </a:p>
        </p:txBody>
      </p:sp>
    </p:spTree>
    <p:extLst>
      <p:ext uri="{BB962C8B-B14F-4D97-AF65-F5344CB8AC3E}">
        <p14:creationId xmlns:p14="http://schemas.microsoft.com/office/powerpoint/2010/main" val="217166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a:extLst>
              <a:ext uri="{FF2B5EF4-FFF2-40B4-BE49-F238E27FC236}">
                <a16:creationId xmlns:a16="http://schemas.microsoft.com/office/drawing/2014/main" id="{A21581E7-10AA-489C-8E45-6A03C7B4F752}"/>
              </a:ext>
            </a:extLst>
          </p:cNvPr>
          <p:cNvSpPr>
            <a:spLocks noGrp="1"/>
          </p:cNvSpPr>
          <p:nvPr>
            <p:ph type="title"/>
          </p:nvPr>
        </p:nvSpPr>
        <p:spPr>
          <a:xfrm>
            <a:off x="2551334" y="206212"/>
            <a:ext cx="7051221" cy="777875"/>
          </a:xfrm>
          <a:solidFill>
            <a:schemeClr val="accent5">
              <a:lumMod val="40000"/>
              <a:lumOff val="60000"/>
            </a:schemeClr>
          </a:solidFill>
          <a:ln>
            <a:solidFill>
              <a:schemeClr val="tx1"/>
            </a:solidFill>
            <a:miter lim="800000"/>
            <a:headEnd/>
            <a:tailEnd/>
          </a:ln>
        </p:spPr>
        <p:txBody>
          <a:bodyPr>
            <a:normAutofit/>
          </a:bodyPr>
          <a:lstStyle/>
          <a:p>
            <a:pPr algn="ctr"/>
            <a:r>
              <a:rPr lang="ja-JP" altLang="en-US" sz="3200" b="1" dirty="0">
                <a:latin typeface="Meiryo UI" panose="020B0604030504040204" pitchFamily="50" charset="-128"/>
                <a:ea typeface="Meiryo UI" panose="020B0604030504040204" pitchFamily="50" charset="-128"/>
              </a:rPr>
              <a:t>認知症施策推進大綱の５つの柱</a:t>
            </a:r>
          </a:p>
        </p:txBody>
      </p:sp>
      <p:sp>
        <p:nvSpPr>
          <p:cNvPr id="4" name="吹き出し: 四角形 3">
            <a:extLst>
              <a:ext uri="{FF2B5EF4-FFF2-40B4-BE49-F238E27FC236}">
                <a16:creationId xmlns:a16="http://schemas.microsoft.com/office/drawing/2014/main" id="{90C69B3E-FF36-4A3D-BBA2-1271C15CB0C8}"/>
              </a:ext>
            </a:extLst>
          </p:cNvPr>
          <p:cNvSpPr/>
          <p:nvPr/>
        </p:nvSpPr>
        <p:spPr>
          <a:xfrm>
            <a:off x="498598" y="1137989"/>
            <a:ext cx="11156692" cy="588852"/>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rgbClr val="FF0000"/>
                </a:solidFill>
                <a:latin typeface="Meiryo UI" panose="020B0604030504040204" pitchFamily="50" charset="-128"/>
                <a:ea typeface="Meiryo UI" panose="020B0604030504040204" pitchFamily="50" charset="-128"/>
              </a:rPr>
              <a:t>①　普及啓発・本人発信支援</a:t>
            </a:r>
          </a:p>
        </p:txBody>
      </p:sp>
      <p:sp>
        <p:nvSpPr>
          <p:cNvPr id="10" name="吹き出し: 四角形 9">
            <a:extLst>
              <a:ext uri="{FF2B5EF4-FFF2-40B4-BE49-F238E27FC236}">
                <a16:creationId xmlns:a16="http://schemas.microsoft.com/office/drawing/2014/main" id="{C7B05664-2ADD-4B71-872E-DCF0A45A6D3F}"/>
              </a:ext>
            </a:extLst>
          </p:cNvPr>
          <p:cNvSpPr/>
          <p:nvPr/>
        </p:nvSpPr>
        <p:spPr>
          <a:xfrm>
            <a:off x="498598" y="1880743"/>
            <a:ext cx="11156693" cy="576263"/>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chemeClr val="tx2"/>
                </a:solidFill>
                <a:latin typeface="Meiryo UI" panose="020B0604030504040204" pitchFamily="50" charset="-128"/>
                <a:ea typeface="Meiryo UI" panose="020B0604030504040204" pitchFamily="50" charset="-128"/>
              </a:rPr>
              <a:t>②　予防</a:t>
            </a:r>
            <a:r>
              <a:rPr lang="en-US" altLang="ja-JP" sz="2800" b="1" dirty="0">
                <a:solidFill>
                  <a:schemeClr val="tx2"/>
                </a:solidFill>
                <a:latin typeface="Meiryo UI" panose="020B0604030504040204" pitchFamily="50" charset="-128"/>
                <a:ea typeface="Meiryo UI" panose="020B0604030504040204" pitchFamily="50" charset="-128"/>
              </a:rPr>
              <a:t>(</a:t>
            </a:r>
            <a:r>
              <a:rPr lang="ja-JP" altLang="en-US" sz="2800" b="1" dirty="0">
                <a:solidFill>
                  <a:schemeClr val="tx2"/>
                </a:solidFill>
                <a:latin typeface="Meiryo UI" panose="020B0604030504040204" pitchFamily="50" charset="-128"/>
                <a:ea typeface="Meiryo UI" panose="020B0604030504040204" pitchFamily="50" charset="-128"/>
              </a:rPr>
              <a:t>認知症への「備え」として</a:t>
            </a:r>
            <a:r>
              <a:rPr lang="en-US" altLang="ja-JP" sz="2800" b="1" dirty="0">
                <a:solidFill>
                  <a:schemeClr val="tx2"/>
                </a:solidFill>
                <a:latin typeface="Meiryo UI" panose="020B0604030504040204" pitchFamily="50" charset="-128"/>
                <a:ea typeface="Meiryo UI" panose="020B0604030504040204" pitchFamily="50" charset="-128"/>
              </a:rPr>
              <a:t>)</a:t>
            </a:r>
            <a:endParaRPr lang="ja-JP" altLang="en-US" sz="2800" b="1" dirty="0">
              <a:solidFill>
                <a:schemeClr val="tx2"/>
              </a:solidFill>
              <a:latin typeface="Meiryo UI" panose="020B0604030504040204" pitchFamily="50" charset="-128"/>
              <a:ea typeface="Meiryo UI" panose="020B0604030504040204" pitchFamily="50" charset="-128"/>
            </a:endParaRPr>
          </a:p>
        </p:txBody>
      </p:sp>
      <p:sp>
        <p:nvSpPr>
          <p:cNvPr id="11" name="吹き出し: 四角形 10">
            <a:extLst>
              <a:ext uri="{FF2B5EF4-FFF2-40B4-BE49-F238E27FC236}">
                <a16:creationId xmlns:a16="http://schemas.microsoft.com/office/drawing/2014/main" id="{C4D516A9-3A0C-4E1E-A518-201D21A72998}"/>
              </a:ext>
            </a:extLst>
          </p:cNvPr>
          <p:cNvSpPr/>
          <p:nvPr/>
        </p:nvSpPr>
        <p:spPr>
          <a:xfrm>
            <a:off x="498596" y="2654918"/>
            <a:ext cx="11156694" cy="576263"/>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chemeClr val="tx2"/>
                </a:solidFill>
                <a:latin typeface="Meiryo UI" panose="020B0604030504040204" pitchFamily="50" charset="-128"/>
                <a:ea typeface="Meiryo UI" panose="020B0604030504040204" pitchFamily="50" charset="-128"/>
              </a:rPr>
              <a:t>③　医療・ケア・介護サービス・介護者への支援</a:t>
            </a:r>
          </a:p>
        </p:txBody>
      </p:sp>
      <p:sp>
        <p:nvSpPr>
          <p:cNvPr id="13" name="吹き出し: 四角形 12">
            <a:extLst>
              <a:ext uri="{FF2B5EF4-FFF2-40B4-BE49-F238E27FC236}">
                <a16:creationId xmlns:a16="http://schemas.microsoft.com/office/drawing/2014/main" id="{F663006E-8CC9-43AD-9081-D96188553963}"/>
              </a:ext>
            </a:extLst>
          </p:cNvPr>
          <p:cNvSpPr/>
          <p:nvPr/>
        </p:nvSpPr>
        <p:spPr>
          <a:xfrm>
            <a:off x="498596" y="3385083"/>
            <a:ext cx="11156694" cy="711201"/>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rgbClr val="FF0000"/>
                </a:solidFill>
                <a:latin typeface="Meiryo UI" panose="020B0604030504040204" pitchFamily="50" charset="-128"/>
                <a:ea typeface="Meiryo UI" panose="020B0604030504040204" pitchFamily="50" charset="-128"/>
              </a:rPr>
              <a:t>④　認知症バリアフリーの推進・若年性の人への支援・社会参加支援</a:t>
            </a:r>
          </a:p>
        </p:txBody>
      </p:sp>
      <p:sp>
        <p:nvSpPr>
          <p:cNvPr id="15" name="吹き出し: 四角形 14">
            <a:extLst>
              <a:ext uri="{FF2B5EF4-FFF2-40B4-BE49-F238E27FC236}">
                <a16:creationId xmlns:a16="http://schemas.microsoft.com/office/drawing/2014/main" id="{0A4EA534-5834-4F90-BE6B-7FD9CF0CFB5D}"/>
              </a:ext>
            </a:extLst>
          </p:cNvPr>
          <p:cNvSpPr/>
          <p:nvPr/>
        </p:nvSpPr>
        <p:spPr>
          <a:xfrm>
            <a:off x="498596" y="4250186"/>
            <a:ext cx="11156693" cy="711201"/>
          </a:xfrm>
          <a:prstGeom prst="wedgeRectCallout">
            <a:avLst>
              <a:gd name="adj1" fmla="val -20833"/>
              <a:gd name="adj2" fmla="val 386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solidFill>
                  <a:schemeClr val="tx2"/>
                </a:solidFill>
                <a:latin typeface="Meiryo UI" panose="020B0604030504040204" pitchFamily="50" charset="-128"/>
                <a:ea typeface="Meiryo UI" panose="020B0604030504040204" pitchFamily="50" charset="-128"/>
              </a:rPr>
              <a:t>⑤　研究開発、産業促進及び国際展開</a:t>
            </a:r>
          </a:p>
        </p:txBody>
      </p:sp>
      <p:sp>
        <p:nvSpPr>
          <p:cNvPr id="16" name="タイトル 1">
            <a:extLst>
              <a:ext uri="{FF2B5EF4-FFF2-40B4-BE49-F238E27FC236}">
                <a16:creationId xmlns:a16="http://schemas.microsoft.com/office/drawing/2014/main" id="{4E2F316B-A083-4E12-9DE7-E8BC6701AD8F}"/>
              </a:ext>
            </a:extLst>
          </p:cNvPr>
          <p:cNvSpPr txBox="1">
            <a:spLocks/>
          </p:cNvSpPr>
          <p:nvPr/>
        </p:nvSpPr>
        <p:spPr bwMode="auto">
          <a:xfrm>
            <a:off x="517652" y="5136363"/>
            <a:ext cx="11156693" cy="1539875"/>
          </a:xfrm>
          <a:prstGeom prst="rect">
            <a:avLst/>
          </a:prstGeom>
          <a:solidFill>
            <a:schemeClr val="accent6">
              <a:lumMod val="20000"/>
              <a:lumOff val="80000"/>
            </a:schemeClr>
          </a:solidFill>
          <a:ln>
            <a:solidFill>
              <a:schemeClr val="tx1"/>
            </a:solidFill>
          </a:ln>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defRPr/>
            </a:pPr>
            <a:r>
              <a:rPr lang="en-US" altLang="ja-JP" sz="2800" dirty="0">
                <a:solidFill>
                  <a:schemeClr val="tx2"/>
                </a:solidFill>
                <a:latin typeface="Meiryo UI" panose="020B0604030504040204" pitchFamily="50" charset="-128"/>
                <a:ea typeface="Meiryo UI" panose="020B0604030504040204" pitchFamily="50" charset="-128"/>
              </a:rPr>
              <a:t>※</a:t>
            </a:r>
            <a:r>
              <a:rPr lang="ja-JP" altLang="en-US" sz="2800" dirty="0">
                <a:solidFill>
                  <a:schemeClr val="tx2"/>
                </a:solidFill>
                <a:latin typeface="Meiryo UI" panose="020B0604030504040204" pitchFamily="50" charset="-128"/>
                <a:ea typeface="Meiryo UI" panose="020B0604030504040204" pitchFamily="50" charset="-128"/>
              </a:rPr>
              <a:t>５つの柱にそって施策を推進する</a:t>
            </a:r>
            <a:endParaRPr lang="en-US" altLang="ja-JP" sz="2800" dirty="0">
              <a:solidFill>
                <a:schemeClr val="tx2"/>
              </a:solidFill>
              <a:latin typeface="Meiryo UI" panose="020B0604030504040204" pitchFamily="50" charset="-128"/>
              <a:ea typeface="Meiryo UI" panose="020B0604030504040204" pitchFamily="50" charset="-128"/>
            </a:endParaRPr>
          </a:p>
          <a:p>
            <a:pPr algn="l">
              <a:defRPr/>
            </a:pPr>
            <a:r>
              <a:rPr lang="en-US" altLang="ja-JP" sz="2800" dirty="0">
                <a:solidFill>
                  <a:schemeClr val="tx2"/>
                </a:solidFill>
                <a:latin typeface="Meiryo UI" panose="020B0604030504040204" pitchFamily="50" charset="-128"/>
                <a:ea typeface="Meiryo UI" panose="020B0604030504040204" pitchFamily="50" charset="-128"/>
              </a:rPr>
              <a:t>※</a:t>
            </a:r>
            <a:r>
              <a:rPr lang="ja-JP" altLang="en-US" sz="2800" dirty="0">
                <a:solidFill>
                  <a:schemeClr val="tx2"/>
                </a:solidFill>
                <a:latin typeface="Meiryo UI" panose="020B0604030504040204" pitchFamily="50" charset="-128"/>
                <a:ea typeface="Meiryo UI" panose="020B0604030504040204" pitchFamily="50" charset="-128"/>
              </a:rPr>
              <a:t>これらの施策は、</a:t>
            </a:r>
            <a:r>
              <a:rPr lang="ja-JP" altLang="en-US" sz="2800" dirty="0">
                <a:solidFill>
                  <a:schemeClr val="accent6">
                    <a:lumMod val="75000"/>
                  </a:schemeClr>
                </a:solidFill>
                <a:latin typeface="Meiryo UI" panose="020B0604030504040204" pitchFamily="50" charset="-128"/>
                <a:ea typeface="Meiryo UI" panose="020B0604030504040204" pitchFamily="50" charset="-128"/>
              </a:rPr>
              <a:t>すべて認知症の人の視点に立って、認知症の人やその　</a:t>
            </a:r>
            <a:endParaRPr lang="en-US" altLang="ja-JP" sz="2800" dirty="0">
              <a:solidFill>
                <a:schemeClr val="accent6">
                  <a:lumMod val="75000"/>
                </a:schemeClr>
              </a:solidFill>
              <a:latin typeface="Meiryo UI" panose="020B0604030504040204" pitchFamily="50" charset="-128"/>
              <a:ea typeface="Meiryo UI" panose="020B0604030504040204" pitchFamily="50" charset="-128"/>
            </a:endParaRPr>
          </a:p>
          <a:p>
            <a:pPr algn="l">
              <a:defRPr/>
            </a:pPr>
            <a:r>
              <a:rPr lang="ja-JP" altLang="en-US" sz="2800" dirty="0">
                <a:solidFill>
                  <a:schemeClr val="accent6">
                    <a:lumMod val="75000"/>
                  </a:schemeClr>
                </a:solidFill>
                <a:latin typeface="Meiryo UI" panose="020B0604030504040204" pitchFamily="50" charset="-128"/>
                <a:ea typeface="Meiryo UI" panose="020B0604030504040204" pitchFamily="50" charset="-128"/>
              </a:rPr>
              <a:t>　家族の意見を踏まえて推進</a:t>
            </a:r>
            <a:r>
              <a:rPr lang="ja-JP" altLang="en-US" sz="2800" dirty="0">
                <a:solidFill>
                  <a:schemeClr val="tx2"/>
                </a:solidFill>
                <a:latin typeface="Meiryo UI" panose="020B0604030504040204" pitchFamily="50" charset="-128"/>
                <a:ea typeface="Meiryo UI" panose="020B0604030504040204" pitchFamily="50" charset="-128"/>
              </a:rPr>
              <a:t>することを基本とする</a:t>
            </a:r>
          </a:p>
        </p:txBody>
      </p:sp>
      <p:sp>
        <p:nvSpPr>
          <p:cNvPr id="5" name="スライド番号プレースホルダー 4">
            <a:extLst>
              <a:ext uri="{FF2B5EF4-FFF2-40B4-BE49-F238E27FC236}">
                <a16:creationId xmlns:a16="http://schemas.microsoft.com/office/drawing/2014/main" id="{9F2BC492-93B1-F5C9-8C27-5713290991F8}"/>
              </a:ext>
            </a:extLst>
          </p:cNvPr>
          <p:cNvSpPr>
            <a:spLocks noGrp="1"/>
          </p:cNvSpPr>
          <p:nvPr>
            <p:ph type="sldNum" sz="quarter" idx="12"/>
          </p:nvPr>
        </p:nvSpPr>
        <p:spPr/>
        <p:txBody>
          <a:bodyPr/>
          <a:lstStyle/>
          <a:p>
            <a:fld id="{68C33A13-7CD8-4249-86FF-1CE45D21E4C8}" type="slidenum">
              <a:rPr kumimoji="1" lang="ja-JP" altLang="en-US" smtClean="0"/>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7C2E9F8-4C7D-19DB-1FB2-1A6A79E1916E}"/>
              </a:ext>
            </a:extLst>
          </p:cNvPr>
          <p:cNvSpPr>
            <a:spLocks noGrp="1"/>
          </p:cNvSpPr>
          <p:nvPr>
            <p:ph type="title"/>
          </p:nvPr>
        </p:nvSpPr>
        <p:spPr>
          <a:xfrm>
            <a:off x="1798320" y="415925"/>
            <a:ext cx="9824720" cy="1143000"/>
          </a:xfrm>
        </p:spPr>
        <p:txBody>
          <a:bodyPr>
            <a:normAutofit/>
          </a:bodyPr>
          <a:lstStyle/>
          <a:p>
            <a:pPr>
              <a:defRPr/>
            </a:pPr>
            <a:r>
              <a:rPr lang="ja-JP" altLang="en-US" b="1" dirty="0">
                <a:highlight>
                  <a:srgbClr val="FFFF00"/>
                </a:highlight>
                <a:latin typeface="Meiryo UI" panose="020B0604030504040204" pitchFamily="50" charset="-128"/>
                <a:ea typeface="Meiryo UI" panose="020B0604030504040204" pitchFamily="50" charset="-128"/>
              </a:rPr>
              <a:t>認知症基本法　</a:t>
            </a:r>
            <a:r>
              <a:rPr lang="en-US" altLang="ja-JP" dirty="0">
                <a:highlight>
                  <a:srgbClr val="FFFF00"/>
                </a:highlight>
                <a:latin typeface="Meiryo UI" panose="020B0604030504040204" pitchFamily="50" charset="-128"/>
                <a:ea typeface="Meiryo UI" panose="020B0604030504040204" pitchFamily="50" charset="-128"/>
              </a:rPr>
              <a:t>(2023.6.14</a:t>
            </a:r>
            <a:r>
              <a:rPr lang="ja-JP" altLang="en-US" dirty="0">
                <a:highlight>
                  <a:srgbClr val="FFFF00"/>
                </a:highlight>
                <a:latin typeface="Meiryo UI" panose="020B0604030504040204" pitchFamily="50" charset="-128"/>
                <a:ea typeface="Meiryo UI" panose="020B0604030504040204" pitchFamily="50" charset="-128"/>
              </a:rPr>
              <a:t>成立</a:t>
            </a:r>
            <a:r>
              <a:rPr lang="en-US" altLang="ja-JP" dirty="0">
                <a:highlight>
                  <a:srgbClr val="FFFF00"/>
                </a:highlight>
                <a:latin typeface="Meiryo UI" panose="020B0604030504040204" pitchFamily="50" charset="-128"/>
                <a:ea typeface="Meiryo UI" panose="020B0604030504040204" pitchFamily="50" charset="-128"/>
              </a:rPr>
              <a:t>)</a:t>
            </a:r>
            <a:endParaRPr lang="ja-JP" altLang="en-US" dirty="0">
              <a:highlight>
                <a:srgbClr val="FFFF00"/>
              </a:highlight>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46CD851C-42B1-C6B0-1F04-50E79003CE7D}"/>
              </a:ext>
            </a:extLst>
          </p:cNvPr>
          <p:cNvSpPr txBox="1">
            <a:spLocks/>
          </p:cNvSpPr>
          <p:nvPr/>
        </p:nvSpPr>
        <p:spPr>
          <a:xfrm>
            <a:off x="650240" y="1916113"/>
            <a:ext cx="10972800" cy="4525962"/>
          </a:xfrm>
          <a:prstGeom prst="rect">
            <a:avLst/>
          </a:prstGeom>
          <a:ln>
            <a:solidFill>
              <a:schemeClr val="tx1"/>
            </a:solidFill>
            <a:miter lim="800000"/>
            <a:headEnd/>
            <a:tailEnd/>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a:lnSpc>
                <a:spcPts val="4900"/>
              </a:lnSpc>
            </a:pPr>
            <a:r>
              <a:rPr lang="en-US" altLang="ja-JP" sz="3600" b="0" dirty="0">
                <a:solidFill>
                  <a:srgbClr val="333333"/>
                </a:solidFill>
                <a:latin typeface="Meiryo UI" panose="020B0604030504040204" pitchFamily="50" charset="-128"/>
                <a:ea typeface="Meiryo UI" panose="020B0604030504040204" pitchFamily="50" charset="-128"/>
              </a:rPr>
              <a:t>(</a:t>
            </a:r>
            <a:r>
              <a:rPr lang="ja-JP" altLang="en-US" sz="3600" b="0" dirty="0">
                <a:solidFill>
                  <a:srgbClr val="333333"/>
                </a:solidFill>
                <a:latin typeface="Meiryo UI" panose="020B0604030504040204" pitchFamily="50" charset="-128"/>
                <a:ea typeface="Meiryo UI" panose="020B0604030504040204" pitchFamily="50" charset="-128"/>
              </a:rPr>
              <a:t>目的</a:t>
            </a:r>
            <a:r>
              <a:rPr lang="en-US" altLang="ja-JP" sz="3600" b="0" dirty="0">
                <a:solidFill>
                  <a:srgbClr val="333333"/>
                </a:solidFill>
                <a:latin typeface="Meiryo UI" panose="020B0604030504040204" pitchFamily="50" charset="-128"/>
                <a:ea typeface="Meiryo UI" panose="020B0604030504040204" pitchFamily="50" charset="-128"/>
              </a:rPr>
              <a:t>)</a:t>
            </a:r>
          </a:p>
          <a:p>
            <a:pPr>
              <a:lnSpc>
                <a:spcPts val="4900"/>
              </a:lnSpc>
            </a:pPr>
            <a:r>
              <a:rPr lang="ja-JP" altLang="en-US" sz="3600" b="0" dirty="0">
                <a:solidFill>
                  <a:srgbClr val="333333"/>
                </a:solidFill>
                <a:latin typeface="Meiryo UI" panose="020B0604030504040204" pitchFamily="50" charset="-128"/>
                <a:ea typeface="Meiryo UI" panose="020B0604030504040204" pitchFamily="50" charset="-128"/>
              </a:rPr>
              <a:t>認知症施策を総合的かつ計画的に推進し、もって認知症の人を含めた国民一人一人がその個性と能力を十分に発揮し、相互に人格と個性を尊重しつつ支え合いながら共生する活力ある社会（以下「共生社会」という。）の実現を推進することを目的とする。</a:t>
            </a:r>
            <a:endParaRPr lang="ja-JP" altLang="en-US" sz="3600" b="0"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B4B14592-0F0F-E15B-763C-93A2E2D86658}"/>
              </a:ext>
            </a:extLst>
          </p:cNvPr>
          <p:cNvSpPr>
            <a:spLocks noGrp="1"/>
          </p:cNvSpPr>
          <p:nvPr>
            <p:ph type="sldNum" sz="quarter" idx="12"/>
          </p:nvPr>
        </p:nvSpPr>
        <p:spPr>
          <a:xfrm>
            <a:off x="8610600" y="6356350"/>
            <a:ext cx="2743200" cy="365125"/>
          </a:xfrm>
        </p:spPr>
        <p:txBody>
          <a:bodyPr/>
          <a:lstStyle/>
          <a:p>
            <a:fld id="{7BCE676F-4151-4FB9-8059-CF37FC457274}" type="slidenum">
              <a:rPr kumimoji="1" lang="ja-JP" altLang="en-US" smtClean="0"/>
              <a:t>7</a:t>
            </a:fld>
            <a:endParaRPr kumimoji="1" lang="ja-JP" altLang="en-US" dirty="0"/>
          </a:p>
        </p:txBody>
      </p:sp>
    </p:spTree>
    <p:extLst>
      <p:ext uri="{BB962C8B-B14F-4D97-AF65-F5344CB8AC3E}">
        <p14:creationId xmlns:p14="http://schemas.microsoft.com/office/powerpoint/2010/main" val="294502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B3CCAE53-7837-56E8-EAF8-F9986A292F21}"/>
              </a:ext>
            </a:extLst>
          </p:cNvPr>
          <p:cNvSpPr>
            <a:spLocks noGrp="1"/>
          </p:cNvSpPr>
          <p:nvPr>
            <p:ph type="title"/>
          </p:nvPr>
        </p:nvSpPr>
        <p:spPr>
          <a:xfrm>
            <a:off x="1163735" y="618330"/>
            <a:ext cx="10598785" cy="978588"/>
          </a:xfrm>
        </p:spPr>
        <p:txBody>
          <a:bodyPr>
            <a:noAutofit/>
          </a:bodyPr>
          <a:lstStyle/>
          <a:p>
            <a:pPr>
              <a:lnSpc>
                <a:spcPts val="5000"/>
              </a:lnSpc>
            </a:pPr>
            <a:r>
              <a:rPr lang="ja-JP" altLang="en-US" b="1" dirty="0">
                <a:latin typeface="Meiryo UI" panose="020B0604030504040204" pitchFamily="50" charset="-128"/>
                <a:ea typeface="Meiryo UI" panose="020B0604030504040204" pitchFamily="50" charset="-128"/>
              </a:rPr>
              <a:t>認知症の人の</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ために</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から</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　　　　　　認知症の人と </a:t>
            </a:r>
            <a:r>
              <a:rPr lang="en-US" altLang="ja-JP" b="1" dirty="0">
                <a:latin typeface="Meiryo UI" panose="020B0604030504040204" pitchFamily="50" charset="-128"/>
                <a:ea typeface="Meiryo UI" panose="020B0604030504040204" pitchFamily="50" charset="-128"/>
              </a:rPr>
              <a:t>『</a:t>
            </a:r>
            <a:r>
              <a:rPr lang="ja-JP" altLang="en-US" b="1" dirty="0">
                <a:solidFill>
                  <a:srgbClr val="FF6600"/>
                </a:solidFill>
                <a:latin typeface="Meiryo UI" panose="020B0604030504040204" pitchFamily="50" charset="-128"/>
                <a:ea typeface="Meiryo UI" panose="020B0604030504040204" pitchFamily="50" charset="-128"/>
              </a:rPr>
              <a:t>ともに</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の活動</a:t>
            </a:r>
          </a:p>
        </p:txBody>
      </p:sp>
      <p:sp>
        <p:nvSpPr>
          <p:cNvPr id="9" name="楕円 8">
            <a:extLst>
              <a:ext uri="{FF2B5EF4-FFF2-40B4-BE49-F238E27FC236}">
                <a16:creationId xmlns:a16="http://schemas.microsoft.com/office/drawing/2014/main" id="{4601AE96-2150-57DF-2524-D12630C1C02A}"/>
              </a:ext>
            </a:extLst>
          </p:cNvPr>
          <p:cNvSpPr/>
          <p:nvPr/>
        </p:nvSpPr>
        <p:spPr>
          <a:xfrm>
            <a:off x="4320339" y="2204338"/>
            <a:ext cx="3048255" cy="1981200"/>
          </a:xfrm>
          <a:prstGeom prst="ellipse">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11" name="楕円 10">
            <a:extLst>
              <a:ext uri="{FF2B5EF4-FFF2-40B4-BE49-F238E27FC236}">
                <a16:creationId xmlns:a16="http://schemas.microsoft.com/office/drawing/2014/main" id="{D3ABCB78-AFD8-75B8-871F-F15AE6632502}"/>
              </a:ext>
            </a:extLst>
          </p:cNvPr>
          <p:cNvSpPr/>
          <p:nvPr/>
        </p:nvSpPr>
        <p:spPr>
          <a:xfrm>
            <a:off x="960507" y="2138516"/>
            <a:ext cx="3267074" cy="2208212"/>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25605" name="テキスト ボックス 1">
            <a:extLst>
              <a:ext uri="{FF2B5EF4-FFF2-40B4-BE49-F238E27FC236}">
                <a16:creationId xmlns:a16="http://schemas.microsoft.com/office/drawing/2014/main" id="{BE99517C-D593-F976-7775-50B2303DB262}"/>
              </a:ext>
            </a:extLst>
          </p:cNvPr>
          <p:cNvSpPr txBox="1">
            <a:spLocks noChangeArrowheads="1"/>
          </p:cNvSpPr>
          <p:nvPr/>
        </p:nvSpPr>
        <p:spPr bwMode="auto">
          <a:xfrm>
            <a:off x="1793808" y="4503276"/>
            <a:ext cx="18494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000" dirty="0">
                <a:latin typeface="Meiryo UI" panose="020B0604030504040204" pitchFamily="50" charset="-128"/>
                <a:ea typeface="Meiryo UI" panose="020B0604030504040204" pitchFamily="50" charset="-128"/>
              </a:rPr>
              <a:t>これまで</a:t>
            </a:r>
          </a:p>
        </p:txBody>
      </p:sp>
      <p:sp>
        <p:nvSpPr>
          <p:cNvPr id="25606" name="テキスト ボックス 9">
            <a:extLst>
              <a:ext uri="{FF2B5EF4-FFF2-40B4-BE49-F238E27FC236}">
                <a16:creationId xmlns:a16="http://schemas.microsoft.com/office/drawing/2014/main" id="{6DDD33F1-4D8E-437D-10CA-06E60CA72912}"/>
              </a:ext>
            </a:extLst>
          </p:cNvPr>
          <p:cNvSpPr txBox="1">
            <a:spLocks noChangeArrowheads="1"/>
          </p:cNvSpPr>
          <p:nvPr/>
        </p:nvSpPr>
        <p:spPr bwMode="auto">
          <a:xfrm>
            <a:off x="5141846" y="4445730"/>
            <a:ext cx="19319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000">
                <a:latin typeface="Meiryo UI" panose="020B0604030504040204" pitchFamily="50" charset="-128"/>
                <a:ea typeface="Meiryo UI" panose="020B0604030504040204" pitchFamily="50" charset="-128"/>
              </a:rPr>
              <a:t>これから</a:t>
            </a:r>
          </a:p>
        </p:txBody>
      </p:sp>
      <p:sp>
        <p:nvSpPr>
          <p:cNvPr id="12" name="楕円 11">
            <a:extLst>
              <a:ext uri="{FF2B5EF4-FFF2-40B4-BE49-F238E27FC236}">
                <a16:creationId xmlns:a16="http://schemas.microsoft.com/office/drawing/2014/main" id="{FED9550E-3F7D-C7DE-E976-D10DB1106B2C}"/>
              </a:ext>
            </a:extLst>
          </p:cNvPr>
          <p:cNvSpPr/>
          <p:nvPr/>
        </p:nvSpPr>
        <p:spPr>
          <a:xfrm>
            <a:off x="363541" y="2449667"/>
            <a:ext cx="4302188" cy="1601787"/>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chemeClr val="tx1"/>
                </a:solidFill>
                <a:latin typeface="Meiryo UI" panose="020B0604030504040204" pitchFamily="50" charset="-128"/>
                <a:ea typeface="Meiryo UI" panose="020B0604030504040204" pitchFamily="50" charset="-128"/>
              </a:rPr>
              <a:t>認知症の人の</a:t>
            </a:r>
            <a:endParaRPr lang="en-US" altLang="ja-JP" sz="2800" b="1" dirty="0">
              <a:solidFill>
                <a:schemeClr val="tx1"/>
              </a:solidFill>
              <a:latin typeface="Meiryo UI" panose="020B0604030504040204" pitchFamily="50" charset="-128"/>
              <a:ea typeface="Meiryo UI" panose="020B0604030504040204" pitchFamily="50" charset="-128"/>
            </a:endParaRPr>
          </a:p>
          <a:p>
            <a:pPr algn="ctr">
              <a:defRPr/>
            </a:pPr>
            <a:r>
              <a:rPr lang="ja-JP" altLang="en-US" sz="3200" b="1" dirty="0">
                <a:solidFill>
                  <a:srgbClr val="0070C0"/>
                </a:solidFill>
                <a:latin typeface="Meiryo UI" panose="020B0604030504040204" pitchFamily="50" charset="-128"/>
                <a:ea typeface="Meiryo UI" panose="020B0604030504040204" pitchFamily="50" charset="-128"/>
              </a:rPr>
              <a:t>ために</a:t>
            </a:r>
            <a:endParaRPr lang="en-US" altLang="ja-JP" sz="3200" b="1" dirty="0">
              <a:solidFill>
                <a:srgbClr val="0070C0"/>
              </a:solidFill>
              <a:latin typeface="Meiryo UI" panose="020B0604030504040204" pitchFamily="50" charset="-128"/>
              <a:ea typeface="Meiryo UI" panose="020B0604030504040204" pitchFamily="50" charset="-128"/>
            </a:endParaRPr>
          </a:p>
          <a:p>
            <a:pPr algn="ctr">
              <a:defRPr/>
            </a:pPr>
            <a:r>
              <a:rPr lang="ja-JP" altLang="en-US" sz="2800" b="1" dirty="0">
                <a:solidFill>
                  <a:schemeClr val="tx1"/>
                </a:solidFill>
                <a:latin typeface="Meiryo UI" panose="020B0604030504040204" pitchFamily="50" charset="-128"/>
                <a:ea typeface="Meiryo UI" panose="020B0604030504040204" pitchFamily="50" charset="-128"/>
              </a:rPr>
              <a:t>何かしてあげよう！</a:t>
            </a:r>
          </a:p>
        </p:txBody>
      </p:sp>
      <p:sp>
        <p:nvSpPr>
          <p:cNvPr id="25608" name="テキスト ボックス 12">
            <a:extLst>
              <a:ext uri="{FF2B5EF4-FFF2-40B4-BE49-F238E27FC236}">
                <a16:creationId xmlns:a16="http://schemas.microsoft.com/office/drawing/2014/main" id="{16E125B6-9AB4-9563-7860-A142CF4C0777}"/>
              </a:ext>
            </a:extLst>
          </p:cNvPr>
          <p:cNvSpPr txBox="1">
            <a:spLocks noChangeArrowheads="1"/>
          </p:cNvSpPr>
          <p:nvPr/>
        </p:nvSpPr>
        <p:spPr bwMode="auto">
          <a:xfrm>
            <a:off x="8879340" y="4472065"/>
            <a:ext cx="1392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000" dirty="0">
                <a:latin typeface="Meiryo UI" panose="020B0604030504040204" pitchFamily="50" charset="-128"/>
                <a:ea typeface="Meiryo UI" panose="020B0604030504040204" pitchFamily="50" charset="-128"/>
              </a:rPr>
              <a:t>さらに</a:t>
            </a:r>
          </a:p>
        </p:txBody>
      </p:sp>
      <p:sp>
        <p:nvSpPr>
          <p:cNvPr id="14" name="楕円 13">
            <a:extLst>
              <a:ext uri="{FF2B5EF4-FFF2-40B4-BE49-F238E27FC236}">
                <a16:creationId xmlns:a16="http://schemas.microsoft.com/office/drawing/2014/main" id="{0613B9A5-6DC0-2364-B67E-82DFCBB7592C}"/>
              </a:ext>
            </a:extLst>
          </p:cNvPr>
          <p:cNvSpPr/>
          <p:nvPr/>
        </p:nvSpPr>
        <p:spPr>
          <a:xfrm>
            <a:off x="7461352" y="2189997"/>
            <a:ext cx="3630506" cy="2220913"/>
          </a:xfrm>
          <a:prstGeom prst="ellipse">
            <a:avLst/>
          </a:prstGeom>
          <a:solidFill>
            <a:schemeClr val="bg1"/>
          </a:soli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400" b="1" dirty="0">
              <a:solidFill>
                <a:schemeClr val="tx1"/>
              </a:solidFill>
              <a:latin typeface="Meiryo UI" panose="020B0604030504040204" pitchFamily="50" charset="-128"/>
              <a:ea typeface="Meiryo UI" panose="020B0604030504040204" pitchFamily="50" charset="-128"/>
            </a:endParaRPr>
          </a:p>
        </p:txBody>
      </p:sp>
      <p:sp>
        <p:nvSpPr>
          <p:cNvPr id="25610" name="テキスト ボックス 2">
            <a:extLst>
              <a:ext uri="{FF2B5EF4-FFF2-40B4-BE49-F238E27FC236}">
                <a16:creationId xmlns:a16="http://schemas.microsoft.com/office/drawing/2014/main" id="{7482494B-69A0-D1A2-A989-A97B5FAE541D}"/>
              </a:ext>
            </a:extLst>
          </p:cNvPr>
          <p:cNvSpPr txBox="1">
            <a:spLocks noChangeArrowheads="1"/>
          </p:cNvSpPr>
          <p:nvPr/>
        </p:nvSpPr>
        <p:spPr bwMode="auto">
          <a:xfrm>
            <a:off x="7467061" y="2577406"/>
            <a:ext cx="36247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latin typeface="Meiryo UI" panose="020B0604030504040204" pitchFamily="50" charset="-128"/>
                <a:ea typeface="Meiryo UI" panose="020B0604030504040204" pitchFamily="50" charset="-128"/>
              </a:rPr>
              <a:t>認知症の人と</a:t>
            </a:r>
            <a:endParaRPr lang="en-US" altLang="ja-JP" b="1" dirty="0">
              <a:latin typeface="Meiryo UI" panose="020B0604030504040204" pitchFamily="50" charset="-128"/>
              <a:ea typeface="Meiryo UI" panose="020B0604030504040204" pitchFamily="50" charset="-128"/>
            </a:endParaRPr>
          </a:p>
          <a:p>
            <a:pPr algn="ctr">
              <a:spcBef>
                <a:spcPct val="0"/>
              </a:spcBef>
              <a:buFontTx/>
              <a:buNone/>
            </a:pPr>
            <a:r>
              <a:rPr lang="ja-JP" altLang="en-US" sz="3600" b="1" dirty="0">
                <a:solidFill>
                  <a:srgbClr val="FF6600"/>
                </a:solidFill>
                <a:latin typeface="Meiryo UI" panose="020B0604030504040204" pitchFamily="50" charset="-128"/>
                <a:ea typeface="Meiryo UI" panose="020B0604030504040204" pitchFamily="50" charset="-128"/>
              </a:rPr>
              <a:t>ともに</a:t>
            </a:r>
            <a:endParaRPr lang="en-US" altLang="ja-JP" sz="3600" b="1" dirty="0">
              <a:solidFill>
                <a:srgbClr val="FF6600"/>
              </a:solidFill>
              <a:latin typeface="Meiryo UI" panose="020B0604030504040204" pitchFamily="50" charset="-128"/>
              <a:ea typeface="Meiryo UI" panose="020B0604030504040204" pitchFamily="50" charset="-128"/>
            </a:endParaRPr>
          </a:p>
          <a:p>
            <a:pPr algn="ctr">
              <a:spcBef>
                <a:spcPct val="0"/>
              </a:spcBef>
              <a:buFontTx/>
              <a:buNone/>
            </a:pPr>
            <a:r>
              <a:rPr lang="ja-JP" altLang="en-US" b="1" dirty="0">
                <a:latin typeface="Meiryo UI" panose="020B0604030504040204" pitchFamily="50" charset="-128"/>
                <a:ea typeface="Meiryo UI" panose="020B0604030504040204" pitchFamily="50" charset="-128"/>
              </a:rPr>
              <a:t>　地域をつくろう！</a:t>
            </a:r>
            <a:br>
              <a:rPr lang="en-US" altLang="ja-JP" sz="2800" b="1" dirty="0">
                <a:latin typeface="Meiryo UI" panose="020B0604030504040204" pitchFamily="50" charset="-128"/>
                <a:ea typeface="Meiryo UI" panose="020B0604030504040204" pitchFamily="50" charset="-128"/>
              </a:rPr>
            </a:br>
            <a:endParaRPr lang="ja-JP" altLang="en-US" sz="2800" b="1" dirty="0">
              <a:latin typeface="Meiryo UI" panose="020B0604030504040204" pitchFamily="50" charset="-128"/>
              <a:ea typeface="Meiryo UI" panose="020B0604030504040204" pitchFamily="50" charset="-128"/>
            </a:endParaRPr>
          </a:p>
        </p:txBody>
      </p:sp>
      <p:sp>
        <p:nvSpPr>
          <p:cNvPr id="5" name="矢印: 右 4">
            <a:extLst>
              <a:ext uri="{FF2B5EF4-FFF2-40B4-BE49-F238E27FC236}">
                <a16:creationId xmlns:a16="http://schemas.microsoft.com/office/drawing/2014/main" id="{225FF782-B604-33AF-892B-365DD6A7A509}"/>
              </a:ext>
            </a:extLst>
          </p:cNvPr>
          <p:cNvSpPr/>
          <p:nvPr/>
        </p:nvSpPr>
        <p:spPr>
          <a:xfrm>
            <a:off x="3527928" y="4410804"/>
            <a:ext cx="1353069" cy="623887"/>
          </a:xfrm>
          <a:prstGeom prst="rightArrow">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矢印: 右 14">
            <a:extLst>
              <a:ext uri="{FF2B5EF4-FFF2-40B4-BE49-F238E27FC236}">
                <a16:creationId xmlns:a16="http://schemas.microsoft.com/office/drawing/2014/main" id="{DC58606D-A923-BC26-AFB6-FC2856236BF1}"/>
              </a:ext>
            </a:extLst>
          </p:cNvPr>
          <p:cNvSpPr/>
          <p:nvPr/>
        </p:nvSpPr>
        <p:spPr>
          <a:xfrm>
            <a:off x="6945470" y="4416421"/>
            <a:ext cx="1392238" cy="625475"/>
          </a:xfrm>
          <a:prstGeom prst="rightArrow">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613" name="テキスト ボックス 5">
            <a:extLst>
              <a:ext uri="{FF2B5EF4-FFF2-40B4-BE49-F238E27FC236}">
                <a16:creationId xmlns:a16="http://schemas.microsoft.com/office/drawing/2014/main" id="{31CDE2FF-33BB-6CE9-1CD6-2D113DF030EE}"/>
              </a:ext>
            </a:extLst>
          </p:cNvPr>
          <p:cNvSpPr txBox="1">
            <a:spLocks noChangeArrowheads="1"/>
          </p:cNvSpPr>
          <p:nvPr/>
        </p:nvSpPr>
        <p:spPr bwMode="auto">
          <a:xfrm>
            <a:off x="4413097" y="2564185"/>
            <a:ext cx="286368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latin typeface="Meiryo UI" panose="020B0604030504040204" pitchFamily="50" charset="-128"/>
                <a:ea typeface="Meiryo UI" panose="020B0604030504040204" pitchFamily="50" charset="-128"/>
              </a:rPr>
              <a:t>認知症の人と</a:t>
            </a:r>
            <a:endParaRPr lang="en-US" altLang="ja-JP" sz="2800" b="1" dirty="0">
              <a:latin typeface="Meiryo UI" panose="020B0604030504040204" pitchFamily="50" charset="-128"/>
              <a:ea typeface="Meiryo UI" panose="020B0604030504040204" pitchFamily="50" charset="-128"/>
            </a:endParaRPr>
          </a:p>
          <a:p>
            <a:pPr algn="ctr">
              <a:spcBef>
                <a:spcPct val="0"/>
              </a:spcBef>
              <a:buFontTx/>
              <a:buNone/>
            </a:pPr>
            <a:r>
              <a:rPr lang="ja-JP" altLang="en-US" sz="3600" b="1" dirty="0">
                <a:solidFill>
                  <a:srgbClr val="FF6600"/>
                </a:solidFill>
                <a:latin typeface="Meiryo UI" panose="020B0604030504040204" pitchFamily="50" charset="-128"/>
                <a:ea typeface="Meiryo UI" panose="020B0604030504040204" pitchFamily="50" charset="-128"/>
              </a:rPr>
              <a:t>ともに</a:t>
            </a:r>
            <a:endParaRPr lang="en-US" altLang="ja-JP" sz="3600" b="1" dirty="0">
              <a:solidFill>
                <a:srgbClr val="FF6600"/>
              </a:solidFill>
              <a:latin typeface="Meiryo UI" panose="020B0604030504040204" pitchFamily="50" charset="-128"/>
              <a:ea typeface="Meiryo UI" panose="020B0604030504040204" pitchFamily="50" charset="-128"/>
            </a:endParaRPr>
          </a:p>
          <a:p>
            <a:pPr algn="ctr">
              <a:spcBef>
                <a:spcPct val="0"/>
              </a:spcBef>
              <a:buFontTx/>
              <a:buNone/>
            </a:pPr>
            <a:r>
              <a:rPr lang="ja-JP" altLang="en-US" sz="2800" b="1" dirty="0">
                <a:latin typeface="Meiryo UI" panose="020B0604030504040204" pitchFamily="50" charset="-128"/>
                <a:ea typeface="Meiryo UI" panose="020B0604030504040204" pitchFamily="50" charset="-128"/>
              </a:rPr>
              <a:t>　活動しよう！</a:t>
            </a:r>
          </a:p>
        </p:txBody>
      </p:sp>
      <p:sp>
        <p:nvSpPr>
          <p:cNvPr id="25614" name="テキスト ボックス 15">
            <a:extLst>
              <a:ext uri="{FF2B5EF4-FFF2-40B4-BE49-F238E27FC236}">
                <a16:creationId xmlns:a16="http://schemas.microsoft.com/office/drawing/2014/main" id="{1F6D7D96-7954-3864-AEDB-A4A4A81F52E5}"/>
              </a:ext>
            </a:extLst>
          </p:cNvPr>
          <p:cNvSpPr txBox="1">
            <a:spLocks noChangeArrowheads="1"/>
          </p:cNvSpPr>
          <p:nvPr/>
        </p:nvSpPr>
        <p:spPr bwMode="auto">
          <a:xfrm>
            <a:off x="1163735" y="5299211"/>
            <a:ext cx="326707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dirty="0">
                <a:latin typeface="Meiryo UI" panose="020B0604030504040204" pitchFamily="50" charset="-128"/>
                <a:ea typeface="Meiryo UI" panose="020B0604030504040204" pitchFamily="50" charset="-128"/>
              </a:rPr>
              <a:t>認知症の人を支える</a:t>
            </a:r>
            <a:endParaRPr lang="en-US" altLang="ja-JP" sz="2800" dirty="0">
              <a:latin typeface="Meiryo UI" panose="020B0604030504040204" pitchFamily="50" charset="-128"/>
              <a:ea typeface="Meiryo UI" panose="020B0604030504040204" pitchFamily="50" charset="-128"/>
            </a:endParaRPr>
          </a:p>
        </p:txBody>
      </p:sp>
      <p:sp>
        <p:nvSpPr>
          <p:cNvPr id="25615" name="テキスト ボックス 16">
            <a:extLst>
              <a:ext uri="{FF2B5EF4-FFF2-40B4-BE49-F238E27FC236}">
                <a16:creationId xmlns:a16="http://schemas.microsoft.com/office/drawing/2014/main" id="{F1EBD1CB-2C18-6CBF-2EB0-54DAB5DBB622}"/>
              </a:ext>
            </a:extLst>
          </p:cNvPr>
          <p:cNvSpPr txBox="1">
            <a:spLocks noChangeArrowheads="1"/>
          </p:cNvSpPr>
          <p:nvPr/>
        </p:nvSpPr>
        <p:spPr bwMode="auto">
          <a:xfrm>
            <a:off x="5020607" y="5285563"/>
            <a:ext cx="5883954"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dirty="0">
                <a:latin typeface="Meiryo UI" panose="020B0604030504040204" pitchFamily="50" charset="-128"/>
                <a:ea typeface="Meiryo UI" panose="020B0604030504040204" pitchFamily="50" charset="-128"/>
              </a:rPr>
              <a:t>「支える側」「支えられる側」という関係性を超え、同じ住民同士としてともに考える</a:t>
            </a:r>
          </a:p>
        </p:txBody>
      </p:sp>
      <p:sp>
        <p:nvSpPr>
          <p:cNvPr id="2" name="スライド番号プレースホルダー 3">
            <a:extLst>
              <a:ext uri="{FF2B5EF4-FFF2-40B4-BE49-F238E27FC236}">
                <a16:creationId xmlns:a16="http://schemas.microsoft.com/office/drawing/2014/main" id="{59F92220-B572-111A-E244-A52D25663EA2}"/>
              </a:ext>
            </a:extLst>
          </p:cNvPr>
          <p:cNvSpPr>
            <a:spLocks noGrp="1"/>
          </p:cNvSpPr>
          <p:nvPr>
            <p:ph type="sldNum" sz="quarter" idx="12"/>
          </p:nvPr>
        </p:nvSpPr>
        <p:spPr>
          <a:xfrm>
            <a:off x="8610600" y="6356350"/>
            <a:ext cx="2743200" cy="365125"/>
          </a:xfrm>
        </p:spPr>
        <p:txBody>
          <a:bodyPr/>
          <a:lstStyle/>
          <a:p>
            <a:fld id="{7BCE676F-4151-4FB9-8059-CF37FC457274}" type="slidenum">
              <a:rPr kumimoji="1" lang="ja-JP" altLang="en-US" smtClean="0"/>
              <a:t>8</a:t>
            </a:fld>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E637FACC-5E55-42B5-A251-471CC2B64320}"/>
              </a:ext>
            </a:extLst>
          </p:cNvPr>
          <p:cNvSpPr>
            <a:spLocks noGrp="1"/>
          </p:cNvSpPr>
          <p:nvPr>
            <p:ph type="title"/>
          </p:nvPr>
        </p:nvSpPr>
        <p:spPr>
          <a:xfrm>
            <a:off x="1062134" y="200688"/>
            <a:ext cx="10515600" cy="1325563"/>
          </a:xfrm>
        </p:spPr>
        <p:txBody>
          <a:bodyPr>
            <a:normAutofit/>
          </a:bodyPr>
          <a:lstStyle/>
          <a:p>
            <a:r>
              <a:rPr lang="ja-JP" altLang="en-US" sz="4000" b="1" dirty="0">
                <a:solidFill>
                  <a:srgbClr val="002060"/>
                </a:solidFill>
                <a:latin typeface="Meiryo UI" panose="020B0604030504040204" pitchFamily="50" charset="-128"/>
                <a:ea typeface="Meiryo UI" panose="020B0604030504040204" pitchFamily="50" charset="-128"/>
              </a:rPr>
              <a:t>増え続ける認知症人口</a:t>
            </a:r>
          </a:p>
        </p:txBody>
      </p:sp>
      <p:sp>
        <p:nvSpPr>
          <p:cNvPr id="6" name="コンテンツ プレースホルダー 2">
            <a:extLst>
              <a:ext uri="{FF2B5EF4-FFF2-40B4-BE49-F238E27FC236}">
                <a16:creationId xmlns:a16="http://schemas.microsoft.com/office/drawing/2014/main" id="{C8C383F9-BD15-4186-8E96-85CFF0A0399F}"/>
              </a:ext>
            </a:extLst>
          </p:cNvPr>
          <p:cNvSpPr txBox="1">
            <a:spLocks noGrp="1"/>
          </p:cNvSpPr>
          <p:nvPr>
            <p:ph idx="1"/>
          </p:nvPr>
        </p:nvSpPr>
        <p:spPr>
          <a:xfrm>
            <a:off x="1062134" y="143036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eiryo UI" panose="020B0604030504040204" pitchFamily="50" charset="-128"/>
                <a:ea typeface="Meiryo UI" panose="020B0604030504040204" pitchFamily="50" charset="-128"/>
              </a:rPr>
              <a:t>　京都市の認知症人口</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DE1C4DE3-239E-4483-A43A-B81FE0D6F9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890"/>
          <a:stretch/>
        </p:blipFill>
        <p:spPr>
          <a:xfrm>
            <a:off x="9528700" y="483845"/>
            <a:ext cx="1601166" cy="1491133"/>
          </a:xfrm>
          <a:prstGeom prst="rect">
            <a:avLst/>
          </a:prstGeom>
        </p:spPr>
      </p:pic>
      <p:graphicFrame>
        <p:nvGraphicFramePr>
          <p:cNvPr id="10" name="グラフ 9">
            <a:extLst>
              <a:ext uri="{FF2B5EF4-FFF2-40B4-BE49-F238E27FC236}">
                <a16:creationId xmlns:a16="http://schemas.microsoft.com/office/drawing/2014/main" id="{EEB44EA5-F78A-4348-A3C1-20580C9514B9}"/>
              </a:ext>
            </a:extLst>
          </p:cNvPr>
          <p:cNvGraphicFramePr/>
          <p:nvPr>
            <p:extLst>
              <p:ext uri="{D42A27DB-BD31-4B8C-83A1-F6EECF244321}">
                <p14:modId xmlns:p14="http://schemas.microsoft.com/office/powerpoint/2010/main" val="2109742145"/>
              </p:ext>
            </p:extLst>
          </p:nvPr>
        </p:nvGraphicFramePr>
        <p:xfrm>
          <a:off x="1827693" y="1714172"/>
          <a:ext cx="8088745" cy="4266337"/>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99C05A4F-74B5-409C-B551-EDCB07E1E12A}"/>
              </a:ext>
            </a:extLst>
          </p:cNvPr>
          <p:cNvSpPr txBox="1"/>
          <p:nvPr/>
        </p:nvSpPr>
        <p:spPr>
          <a:xfrm>
            <a:off x="4518050" y="6071201"/>
            <a:ext cx="661181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出所：京都市「第９期京都市民長寿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すこやか</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プラン」</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a:t>
            </a:r>
            <a:r>
              <a:rPr lang="en-US" altLang="ja-JP" sz="1200" dirty="0">
                <a:solidFill>
                  <a:prstClr val="black"/>
                </a:solidFill>
                <a:latin typeface="Calibri" panose="020F0502020204030204"/>
                <a:ea typeface="ＭＳ Ｐゴシック" panose="020B0600070205080204" pitchFamily="50" charset="-128"/>
              </a:rPr>
              <a:t>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月発行より</a:t>
            </a:r>
          </a:p>
        </p:txBody>
      </p:sp>
      <p:grpSp>
        <p:nvGrpSpPr>
          <p:cNvPr id="7" name="グループ化 6">
            <a:extLst>
              <a:ext uri="{FF2B5EF4-FFF2-40B4-BE49-F238E27FC236}">
                <a16:creationId xmlns:a16="http://schemas.microsoft.com/office/drawing/2014/main" id="{6D6DC3C7-A705-4BD6-B2A4-DCCB12148A12}"/>
              </a:ext>
            </a:extLst>
          </p:cNvPr>
          <p:cNvGrpSpPr/>
          <p:nvPr/>
        </p:nvGrpSpPr>
        <p:grpSpPr>
          <a:xfrm>
            <a:off x="1175303" y="1236478"/>
            <a:ext cx="9841393" cy="4717472"/>
            <a:chOff x="1288473" y="1059873"/>
            <a:chExt cx="9841393" cy="4717472"/>
          </a:xfrm>
        </p:grpSpPr>
        <p:sp>
          <p:nvSpPr>
            <p:cNvPr id="3" name="雲 2">
              <a:extLst>
                <a:ext uri="{FF2B5EF4-FFF2-40B4-BE49-F238E27FC236}">
                  <a16:creationId xmlns:a16="http://schemas.microsoft.com/office/drawing/2014/main" id="{157E27E6-D561-425B-926D-E532A46530A4}"/>
                </a:ext>
              </a:extLst>
            </p:cNvPr>
            <p:cNvSpPr/>
            <p:nvPr/>
          </p:nvSpPr>
          <p:spPr>
            <a:xfrm>
              <a:off x="1288473" y="1059873"/>
              <a:ext cx="9841393" cy="4717472"/>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24BD42C3-7104-45C8-965A-7599B66248BE}"/>
                </a:ext>
              </a:extLst>
            </p:cNvPr>
            <p:cNvSpPr txBox="1"/>
            <p:nvPr/>
          </p:nvSpPr>
          <p:spPr>
            <a:xfrm>
              <a:off x="1854247" y="3429000"/>
              <a:ext cx="87098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全国の小学生の数　約</a:t>
              </a: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620</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認知症の人の数　約</a:t>
              </a: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700</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p>
          </p:txBody>
        </p:sp>
        <p:sp>
          <p:nvSpPr>
            <p:cNvPr id="12" name="テキスト ボックス 11">
              <a:extLst>
                <a:ext uri="{FF2B5EF4-FFF2-40B4-BE49-F238E27FC236}">
                  <a16:creationId xmlns:a16="http://schemas.microsoft.com/office/drawing/2014/main" id="{CB772961-C113-47EA-B951-E7F9B1910F49}"/>
                </a:ext>
              </a:extLst>
            </p:cNvPr>
            <p:cNvSpPr txBox="1"/>
            <p:nvPr/>
          </p:nvSpPr>
          <p:spPr>
            <a:xfrm>
              <a:off x="2141333" y="2115808"/>
              <a:ext cx="870984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小学生より、認知症の人の方が多い</a:t>
              </a:r>
              <a:endParaRPr kumimoji="1" lang="en-US" altLang="ja-JP" sz="4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grpSp>
      <p:sp>
        <p:nvSpPr>
          <p:cNvPr id="8" name="スライド番号プレースホルダー 7">
            <a:extLst>
              <a:ext uri="{FF2B5EF4-FFF2-40B4-BE49-F238E27FC236}">
                <a16:creationId xmlns:a16="http://schemas.microsoft.com/office/drawing/2014/main" id="{BB99AF70-619B-F6FF-1D52-323B44E03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E676F-4151-4FB9-8059-CF37FC45727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417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赤味がかったオレンジ">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2352</TotalTime>
  <Words>7189</Words>
  <Application>Microsoft Office PowerPoint</Application>
  <PresentationFormat>ワイド画面</PresentationFormat>
  <Paragraphs>731</Paragraphs>
  <Slides>48</Slides>
  <Notes>46</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48</vt:i4>
      </vt:variant>
    </vt:vector>
  </HeadingPairs>
  <TitlesOfParts>
    <vt:vector size="62" baseType="lpstr">
      <vt:lpstr>Helvetica Neue</vt:lpstr>
      <vt:lpstr>HGPｺﾞｼｯｸM</vt:lpstr>
      <vt:lpstr>Meiryo UI</vt:lpstr>
      <vt:lpstr>UD デジタル 教科書体 NK-B</vt:lpstr>
      <vt:lpstr>UD デジタル 教科書体 NK-R</vt:lpstr>
      <vt:lpstr>游ゴシック</vt:lpstr>
      <vt:lpstr>游明朝</vt:lpstr>
      <vt:lpstr>Arial</vt:lpstr>
      <vt:lpstr>Calibri</vt:lpstr>
      <vt:lpstr>Calibri Light</vt:lpstr>
      <vt:lpstr>Wingdings</vt:lpstr>
      <vt:lpstr>Wingdings 2</vt:lpstr>
      <vt:lpstr>HDOfficeLightV0</vt:lpstr>
      <vt:lpstr>Office テーマ</vt:lpstr>
      <vt:lpstr>PowerPoint プレゼンテーション</vt:lpstr>
      <vt:lpstr>今日のお話</vt:lpstr>
      <vt:lpstr>１　社会的背景（国の施策や流れ）</vt:lpstr>
      <vt:lpstr>認知症に関連した国の施策の動き</vt:lpstr>
      <vt:lpstr>「認知症施策推進大綱」</vt:lpstr>
      <vt:lpstr>認知症施策推進大綱の５つの柱</vt:lpstr>
      <vt:lpstr>認知症基本法　(2023.6.14成立)</vt:lpstr>
      <vt:lpstr>認知症の人の『ために』 から 　　　　　　認知症の人と 『ともに』 の活動</vt:lpstr>
      <vt:lpstr>増え続ける認知症人口</vt:lpstr>
      <vt:lpstr>認知症サポーター養成講座とは</vt:lpstr>
      <vt:lpstr>PowerPoint プレゼンテーション</vt:lpstr>
      <vt:lpstr>PowerPoint プレゼンテーション</vt:lpstr>
      <vt:lpstr>PowerPoint プレゼンテーション</vt:lpstr>
      <vt:lpstr>認知症サポーター活動促進事業に興味のある方は・・・</vt:lpstr>
      <vt:lpstr>PowerPoint プレゼンテーション</vt:lpstr>
      <vt:lpstr>　　当事者から認知症サポーターの皆さんへ</vt:lpstr>
      <vt:lpstr>認知症の人の心理・体験している世界</vt:lpstr>
      <vt:lpstr>「認知症とともに生きるまち」　</vt:lpstr>
      <vt:lpstr>　　　認知症の人とともに生きる家族の思い</vt:lpstr>
      <vt:lpstr>相談窓口：認知症の人と家族の会　京都府支部</vt:lpstr>
      <vt:lpstr>認知症カフェ</vt:lpstr>
      <vt:lpstr>ちょっと　アイスブレイク</vt:lpstr>
      <vt:lpstr>PowerPoint プレゼンテーション</vt:lpstr>
      <vt:lpstr>周りの人にはどのような心がけが必要でしょうか</vt:lpstr>
      <vt:lpstr>　周りの人は、どのようなことに気を留めたらよいでしょうか</vt:lpstr>
      <vt:lpstr>　認知症の人への接し方</vt:lpstr>
      <vt:lpstr>PowerPoint プレゼンテーション</vt:lpstr>
      <vt:lpstr> 認知症とは</vt:lpstr>
      <vt:lpstr>軽度認知障害は明日の私たち、 認知症は明後日の私たちの姿かもしれない。</vt:lpstr>
      <vt:lpstr>　　　　　　　　　認知症の症状</vt:lpstr>
      <vt:lpstr>行動・心理症状（BPSD）を理解する</vt:lpstr>
      <vt:lpstr>　　　行動・心理症状への対応の工夫</vt:lpstr>
      <vt:lpstr>PowerPoint プレゼンテーション</vt:lpstr>
      <vt:lpstr>認知症は他人事ではない</vt:lpstr>
      <vt:lpstr>　　　　　認知症は治るのか</vt:lpstr>
      <vt:lpstr>「まさか、自分は違う」・・・</vt:lpstr>
      <vt:lpstr>早期発見・受診が大切な理由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知っておいてほしい制度や法律①</vt:lpstr>
      <vt:lpstr>知っておいてほしい制度や法律②</vt:lpstr>
      <vt:lpstr>知っておいてほしい制度や法律③</vt:lpstr>
      <vt:lpstr>　　　認知症世界の歩き方　 　　　　認知症のある人の頭の中をのぞいてみたら？</vt:lpstr>
      <vt:lpstr>▶認知症になったからといって、 　　　　　突然、人がかわるわけではない ▶認知症は固定されたものではない ▶置いてきぼりにしないで ▶時間をさしあげる ▶役割を奪わないで ▶笑いの大切さ</vt:lpstr>
      <vt:lpstr>認知症サポーターになられた皆さまへ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認知症高齢者への支援について</dc:title>
  <dc:creator>すこやか</dc:creator>
  <cp:lastModifiedBy>前川 弘美</cp:lastModifiedBy>
  <cp:revision>638</cp:revision>
  <cp:lastPrinted>2024-06-07T02:35:00Z</cp:lastPrinted>
  <dcterms:created xsi:type="dcterms:W3CDTF">2016-05-25T06:47:27Z</dcterms:created>
  <dcterms:modified xsi:type="dcterms:W3CDTF">2024-11-20T08:15:42Z</dcterms:modified>
</cp:coreProperties>
</file>