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16891" r:id="rId4"/>
    <p:sldId id="16885" r:id="rId5"/>
    <p:sldId id="262" r:id="rId6"/>
    <p:sldId id="16890" r:id="rId7"/>
    <p:sldId id="564" r:id="rId8"/>
    <p:sldId id="16886" r:id="rId9"/>
    <p:sldId id="16892" r:id="rId10"/>
    <p:sldId id="16893" r:id="rId11"/>
    <p:sldId id="16884" r:id="rId12"/>
    <p:sldId id="266" r:id="rId13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7FF"/>
    <a:srgbClr val="FF6600"/>
    <a:srgbClr val="FF9900"/>
    <a:srgbClr val="FF99FF"/>
    <a:srgbClr val="FF33CC"/>
    <a:srgbClr val="EEE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4843" autoAdjust="0"/>
  </p:normalViewPr>
  <p:slideViewPr>
    <p:cSldViewPr snapToGrid="0">
      <p:cViewPr varScale="1">
        <p:scale>
          <a:sx n="45" d="100"/>
          <a:sy n="45" d="100"/>
        </p:scale>
        <p:origin x="212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3T07:20:40.669"/>
    </inkml:context>
    <inkml:brush xml:id="br0">
      <inkml:brushProperty name="width" value="0.2" units="cm"/>
      <inkml:brushProperty name="height" value="1.2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15 0,'-6'0,"-3"0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3T07:20:40.669"/>
    </inkml:context>
    <inkml:brush xml:id="br0">
      <inkml:brushProperty name="width" value="0.2" units="cm"/>
      <inkml:brushProperty name="height" value="1.2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15 0,'-6'0,"-3"0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3T07:20:40.669"/>
    </inkml:context>
    <inkml:brush xml:id="br0">
      <inkml:brushProperty name="width" value="0.2" units="cm"/>
      <inkml:brushProperty name="height" value="1.2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15 0,'-6'0,"-3"0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6T03:32:27.568"/>
    </inkml:context>
    <inkml:brush xml:id="br0">
      <inkml:brushProperty name="width" value="0.1" units="cm"/>
      <inkml:brushProperty name="height" value="0.6" units="cm"/>
      <inkml:brushProperty name="color" value="#FF0066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DABD4-FD3D-4631-B84D-C0085335B0DF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572C4-4D0C-4021-8CF2-4C47BC2EF7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22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〇あいさつ</a:t>
            </a:r>
            <a:endParaRPr kumimoji="1" lang="en-US" altLang="ja-JP" dirty="0"/>
          </a:p>
          <a:p>
            <a:r>
              <a:rPr kumimoji="1" lang="ja-JP" altLang="en-US" dirty="0"/>
              <a:t>〇自己紹介</a:t>
            </a:r>
            <a:endParaRPr kumimoji="1" lang="en-US" altLang="ja-JP" dirty="0"/>
          </a:p>
          <a:p>
            <a:r>
              <a:rPr kumimoji="1" lang="ja-JP" altLang="en-US" dirty="0"/>
              <a:t>〇この講座について（講座の目的など）</a:t>
            </a:r>
            <a:endParaRPr kumimoji="1" lang="en-US" altLang="ja-JP" dirty="0"/>
          </a:p>
          <a:p>
            <a:r>
              <a:rPr kumimoji="1" lang="ja-JP" altLang="en-US" dirty="0"/>
              <a:t>〇導入　</a:t>
            </a:r>
            <a:endParaRPr kumimoji="1" lang="en-US" altLang="ja-JP" dirty="0"/>
          </a:p>
          <a:p>
            <a:r>
              <a:rPr kumimoji="1" lang="ja-JP" altLang="en-US" dirty="0"/>
              <a:t>　認知症について話す前に、老い、高齢者（おとしより）について導入　　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572C4-4D0C-4021-8CF2-4C47BC2EF76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695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認知症になってもできることはたくさんあり、仲間とつながり、さまざまな取組がひろがっています。</a:t>
            </a:r>
            <a:endParaRPr kumimoji="1" lang="en-US" altLang="ja-JP" dirty="0"/>
          </a:p>
          <a:p>
            <a:r>
              <a:rPr kumimoji="1" lang="ja-JP" altLang="en-US" b="0" dirty="0"/>
              <a:t>認知症があってもなくても、地域の中でみんなでいっしょにできることを広げていきましょう。</a:t>
            </a:r>
            <a:endParaRPr kumimoji="1" lang="en-US" altLang="ja-JP" b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DDEA5A6-58AC-4F66-A2DD-836BE50EAB92}" type="datetime1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2E6E-DE74-47FD-96AF-4977FF4D002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298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最後に今日のまとめです。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あなたのこと、お友達や家族のことを大切に思う気持ちと同じように、認知症の人やその家族の人など、だれもを一人の人として大切にし、あたたかく接することができる人になってください。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572C4-4D0C-4021-8CF2-4C47BC2EF76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46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みなさんは、高齢者、おとしよりとは、いったい何歳からを指すと思いますか。</a:t>
            </a:r>
            <a:endParaRPr kumimoji="1" lang="en-US" altLang="ja-JP" dirty="0"/>
          </a:p>
          <a:p>
            <a:r>
              <a:rPr kumimoji="1" lang="ja-JP" altLang="en-US" dirty="0"/>
              <a:t>（おとりしよりと思う年齢を聞く）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一般的には、高齢者とは</a:t>
            </a:r>
            <a:r>
              <a:rPr kumimoji="1" lang="en-US" altLang="ja-JP" dirty="0"/>
              <a:t>65</a:t>
            </a:r>
            <a:r>
              <a:rPr kumimoji="1" lang="ja-JP" altLang="en-US" dirty="0"/>
              <a:t>歳以上の人のことをいわれていますが、</a:t>
            </a:r>
            <a:endParaRPr kumimoji="1" lang="en-US" altLang="ja-JP" dirty="0"/>
          </a:p>
          <a:p>
            <a:r>
              <a:rPr kumimoji="1" lang="ja-JP" altLang="en-US" dirty="0"/>
              <a:t>このグラフのように、将来</a:t>
            </a:r>
            <a:r>
              <a:rPr kumimoji="1" lang="en-US" altLang="ja-JP" dirty="0"/>
              <a:t>10</a:t>
            </a:r>
            <a:r>
              <a:rPr kumimoji="1" lang="ja-JP" altLang="en-US" dirty="0"/>
              <a:t>人のうち</a:t>
            </a:r>
            <a:r>
              <a:rPr kumimoji="1" lang="en-US" altLang="ja-JP" dirty="0"/>
              <a:t>4</a:t>
            </a:r>
            <a:r>
              <a:rPr kumimoji="1" lang="ja-JP" altLang="en-US" dirty="0"/>
              <a:t>人は</a:t>
            </a:r>
            <a:r>
              <a:rPr kumimoji="1" lang="en-US" altLang="ja-JP" dirty="0"/>
              <a:t>65</a:t>
            </a:r>
            <a:r>
              <a:rPr kumimoji="1" lang="ja-JP" altLang="en-US" dirty="0"/>
              <a:t>歳以上の人になる、高齢者が多くなる社会を高齢社会といいます。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現在の日本人の平均寿命は男性が</a:t>
            </a:r>
            <a:r>
              <a:rPr kumimoji="1" lang="en-US" altLang="ja-JP" dirty="0"/>
              <a:t>81.05</a:t>
            </a:r>
            <a:r>
              <a:rPr kumimoji="1" lang="ja-JP" altLang="en-US" dirty="0"/>
              <a:t>歳、女性は</a:t>
            </a:r>
            <a:r>
              <a:rPr kumimoji="1" lang="en-US" altLang="ja-JP" dirty="0"/>
              <a:t>87.09</a:t>
            </a:r>
            <a:r>
              <a:rPr kumimoji="1" lang="ja-JP" altLang="en-US" dirty="0"/>
              <a:t>歳で、世界的にも日本は長生き（長寿）の国です。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572C4-4D0C-4021-8CF2-4C47BC2EF76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68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だれでも、年をとりますが、年をとるとどうなるのでしょうか。</a:t>
            </a:r>
            <a:endParaRPr lang="en-US" altLang="ja-JP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Hiragino Kaku Gothic ProN"/>
            </a:endParaRPr>
          </a:p>
          <a:p>
            <a:r>
              <a:rPr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年をとれば、だれでも「老化」し、ある程度身体は弱くなります。</a:t>
            </a:r>
            <a:endParaRPr lang="en-US" altLang="ja-JP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Hiragino Kaku Gothic Pro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「目が悪くなる」「耳が遠くなる」・・・（スライド内容を伝える）などの症状がでてきます。</a:t>
            </a:r>
            <a:endParaRPr kumimoji="1" lang="en-US" altLang="ja-JP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Hiragino Kaku Gothic ProN"/>
            </a:endParaRPr>
          </a:p>
          <a:p>
            <a:r>
              <a:rPr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何十年も同じ身体を使ってきたわけですから当然のことですよね。</a:t>
            </a:r>
            <a:endParaRPr lang="en-US" altLang="ja-JP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Hiragino Kaku Gothic ProN"/>
            </a:endParaRPr>
          </a:p>
          <a:p>
            <a:r>
              <a:rPr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だれでも年をとるし、「老化」もします。</a:t>
            </a:r>
            <a:endParaRPr lang="en-US" altLang="ja-JP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Hiragino Kaku Gothic ProN"/>
            </a:endParaRPr>
          </a:p>
          <a:p>
            <a:r>
              <a:rPr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年はみんな平等にとりますが、「老化」は人それぞれです。</a:t>
            </a:r>
            <a:endParaRPr lang="en-US" altLang="ja-JP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Hiragino Kaku Gothic ProN"/>
            </a:endParaRPr>
          </a:p>
          <a:p>
            <a:r>
              <a:rPr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同じ</a:t>
            </a:r>
            <a:r>
              <a:rPr lang="en-US" altLang="ja-JP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80</a:t>
            </a:r>
            <a:r>
              <a:rPr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歳でも若々しく元気な人もいますし、歩くのがたいへんな人（杖や車いすを使う人など）もいます。</a:t>
            </a:r>
            <a:br>
              <a:rPr lang="ja-JP" altLang="en-US" dirty="0"/>
            </a:br>
            <a:r>
              <a:rPr lang="ja-JP" altLang="en-US" dirty="0"/>
              <a:t>一般的に</a:t>
            </a:r>
            <a:r>
              <a:rPr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 おとしより（高齢者）は、</a:t>
            </a:r>
            <a:r>
              <a:rPr lang="en-US" altLang="ja-JP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65</a:t>
            </a:r>
            <a:r>
              <a:rPr lang="ja-JP" alt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iragino Kaku Gothic ProN"/>
              </a:rPr>
              <a:t>歳以上の人々のことといわれていますが、外見も行動も、また考え方も人それぞれです。</a:t>
            </a:r>
            <a:endParaRPr lang="en-US" altLang="ja-JP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Hiragino Kaku Gothic ProN"/>
            </a:endParaRPr>
          </a:p>
          <a:p>
            <a:endParaRPr kumimoji="1" lang="en-US" altLang="ja-JP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Hiragino Kaku Gothic ProN"/>
            </a:endParaRPr>
          </a:p>
          <a:p>
            <a:r>
              <a:rPr kumimoji="1" lang="ja-JP" altLang="en-US" dirty="0"/>
              <a:t>老化するのは、体だけではありません。脳の中も同じで老化します。</a:t>
            </a:r>
            <a:endParaRPr kumimoji="1" lang="en-US" altLang="ja-JP" dirty="0"/>
          </a:p>
          <a:p>
            <a:r>
              <a:rPr kumimoji="1" lang="ja-JP" altLang="en-US" dirty="0"/>
              <a:t>脳の老化も人それぞれです。</a:t>
            </a:r>
            <a:endParaRPr kumimoji="1" lang="en-US" altLang="ja-JP" dirty="0"/>
          </a:p>
          <a:p>
            <a:r>
              <a:rPr kumimoji="1" lang="ja-JP" altLang="en-US" dirty="0"/>
              <a:t>脳の「老化」がすすむと、「認知症」が現れやすくなると言われています。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今日は、その認知症についてみなさんと一緒に学びたいと思います。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572C4-4D0C-4021-8CF2-4C47BC2EF76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67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脳は、非常にたくさんの細胞からできています。</a:t>
            </a:r>
            <a:endParaRPr kumimoji="1" lang="en-US" altLang="ja-JP" dirty="0"/>
          </a:p>
          <a:p>
            <a:r>
              <a:rPr kumimoji="1" lang="ja-JP" altLang="en-US" dirty="0"/>
              <a:t>脳の中では、細胞から細胞へ情報を伝達し、たくさんのことをおぼえたり、新しいことを考えたり、知識をたくわえたり、覚えたことを思い出したり、様々なはたらきをしています。</a:t>
            </a:r>
            <a:endParaRPr kumimoji="1" lang="en-US" altLang="ja-JP" dirty="0"/>
          </a:p>
          <a:p>
            <a:r>
              <a:rPr kumimoji="1" lang="ja-JP" altLang="en-US" dirty="0"/>
              <a:t>ところが、脳の細胞のはたらきが悪くなると、考えたり、おぼえたりするなどが、だんだん上手くできないようになってきます。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老化や脳の様々な病気によって、脳のはたらきが悪くなり、生活に不便なことがおこる状態を「認知症」といいます。</a:t>
            </a:r>
            <a:endParaRPr kumimoji="1" lang="en-US" altLang="ja-JP" dirty="0"/>
          </a:p>
          <a:p>
            <a:r>
              <a:rPr kumimoji="1" lang="ja-JP" altLang="en-US" dirty="0"/>
              <a:t>一人一人、脳の中で（見えませんが</a:t>
            </a:r>
            <a:r>
              <a:rPr kumimoji="1" lang="en-US" altLang="ja-JP" dirty="0"/>
              <a:t>…</a:t>
            </a:r>
            <a:r>
              <a:rPr kumimoji="1" lang="ja-JP" altLang="en-US" dirty="0"/>
              <a:t>）はたらきの悪い場所や、悪くなる程度が違うので、「認知症」は人それぞれで、違いがあります。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572C4-4D0C-4021-8CF2-4C47BC2EF76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15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ここに、認知症が現れる年齢や、認知症になる人の割合を示しています。</a:t>
            </a:r>
            <a:endParaRPr kumimoji="1" lang="en-US" altLang="ja-JP" dirty="0"/>
          </a:p>
          <a:p>
            <a:r>
              <a:rPr kumimoji="1" lang="ja-JP" altLang="en-US" dirty="0"/>
              <a:t>左の表は、</a:t>
            </a:r>
            <a:r>
              <a:rPr kumimoji="1" lang="en-US" altLang="ja-JP" dirty="0"/>
              <a:t>85</a:t>
            </a:r>
            <a:r>
              <a:rPr kumimoji="1" lang="ja-JP" altLang="en-US" dirty="0"/>
              <a:t>歳以上になると</a:t>
            </a:r>
            <a:r>
              <a:rPr kumimoji="1" lang="en-US" altLang="ja-JP" dirty="0"/>
              <a:t>2</a:t>
            </a:r>
            <a:r>
              <a:rPr kumimoji="1" lang="ja-JP" altLang="en-US" dirty="0"/>
              <a:t>人に１人は、認知症になると示されています。</a:t>
            </a:r>
            <a:endParaRPr kumimoji="1" lang="en-US" altLang="ja-JP" dirty="0"/>
          </a:p>
          <a:p>
            <a:r>
              <a:rPr kumimoji="1" lang="ja-JP" altLang="en-US" dirty="0"/>
              <a:t>最初にみていただいた「平均寿命」を思い出してください。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スライドイン➡　</a:t>
            </a:r>
            <a:r>
              <a:rPr kumimoji="1" lang="en-US" altLang="ja-JP" dirty="0"/>
              <a:t>【</a:t>
            </a:r>
            <a:r>
              <a:rPr kumimoji="1" lang="ja-JP" altLang="en-US" dirty="0"/>
              <a:t>平均寿命</a:t>
            </a:r>
            <a:r>
              <a:rPr kumimoji="1" lang="en-US" altLang="ja-JP" dirty="0"/>
              <a:t>】</a:t>
            </a:r>
            <a:r>
              <a:rPr kumimoji="1" lang="ja-JP" altLang="en-US" dirty="0"/>
              <a:t>（男性：</a:t>
            </a:r>
            <a:r>
              <a:rPr kumimoji="1" lang="en-US" altLang="ja-JP" dirty="0"/>
              <a:t>81.05</a:t>
            </a:r>
            <a:r>
              <a:rPr kumimoji="1" lang="ja-JP" altLang="en-US" dirty="0"/>
              <a:t>歳、女性：</a:t>
            </a:r>
            <a:r>
              <a:rPr kumimoji="1" lang="en-US" altLang="ja-JP" dirty="0"/>
              <a:t>87.09</a:t>
            </a:r>
            <a:r>
              <a:rPr kumimoji="1" lang="ja-JP" altLang="en-US" dirty="0"/>
              <a:t>歳）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表にはありませんが、</a:t>
            </a:r>
            <a:r>
              <a:rPr kumimoji="1" lang="en-US" altLang="ja-JP" dirty="0"/>
              <a:t>90</a:t>
            </a:r>
            <a:r>
              <a:rPr kumimoji="1" lang="ja-JP" altLang="en-US" dirty="0"/>
              <a:t>歳以上になると、ほとんどの人に認知症がみられるとも言われています。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572C4-4D0C-4021-8CF2-4C47BC2EF76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15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ー 1">
            <a:extLst>
              <a:ext uri="{FF2B5EF4-FFF2-40B4-BE49-F238E27FC236}">
                <a16:creationId xmlns:a16="http://schemas.microsoft.com/office/drawing/2014/main" id="{A8E8E80E-425E-45B8-939C-140F1B967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ノート プレースホルダー 2">
            <a:extLst>
              <a:ext uri="{FF2B5EF4-FFF2-40B4-BE49-F238E27FC236}">
                <a16:creationId xmlns:a16="http://schemas.microsoft.com/office/drawing/2014/main" id="{FAB5D1BD-2EB3-483F-B333-58FB83629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dirty="0"/>
              <a:t>認知症の中で、一番多いアルツハイマー型認知症は、原因となる物質（アミロイド</a:t>
            </a:r>
            <a:r>
              <a:rPr lang="en-US" altLang="ja-JP" dirty="0"/>
              <a:t>β</a:t>
            </a:r>
            <a:r>
              <a:rPr lang="ja-JP" altLang="en-US" dirty="0"/>
              <a:t>）が</a:t>
            </a:r>
            <a:r>
              <a:rPr lang="en-US" altLang="ja-JP" dirty="0"/>
              <a:t>20</a:t>
            </a:r>
            <a:r>
              <a:rPr lang="ja-JP" altLang="en-US" dirty="0"/>
              <a:t>年ほどかけて脳の中に溜まるといわれています。</a:t>
            </a:r>
            <a:endParaRPr lang="en-US" altLang="ja-JP" dirty="0"/>
          </a:p>
          <a:p>
            <a:r>
              <a:rPr lang="ja-JP" altLang="en-US" dirty="0"/>
              <a:t>もしかすると、みなさんのお父さんやお母さん世代の</a:t>
            </a:r>
            <a:r>
              <a:rPr lang="en-US" altLang="ja-JP" dirty="0"/>
              <a:t>40</a:t>
            </a:r>
            <a:r>
              <a:rPr lang="ja-JP" altLang="en-US" dirty="0"/>
              <a:t>代～</a:t>
            </a:r>
            <a:r>
              <a:rPr lang="en-US" altLang="ja-JP" dirty="0"/>
              <a:t>50</a:t>
            </a:r>
            <a:r>
              <a:rPr lang="ja-JP" altLang="en-US" dirty="0"/>
              <a:t>代の人でも、たまり始めているかもしれません。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「老化」も「認知症」も、突然に始まる（突然に寝て起きたら年を取っていることはないですよね）ものではありません。</a:t>
            </a:r>
            <a:endParaRPr lang="en-US" altLang="ja-JP" dirty="0"/>
          </a:p>
          <a:p>
            <a:r>
              <a:rPr lang="ja-JP" altLang="en-US" dirty="0"/>
              <a:t>わたしたちは年をとることを止められないので、年をとればだれもに起こる「老化」や「認知症」は、身近なものであるということです。</a:t>
            </a:r>
            <a:endParaRPr lang="en-US" altLang="ja-JP" dirty="0"/>
          </a:p>
        </p:txBody>
      </p:sp>
      <p:sp>
        <p:nvSpPr>
          <p:cNvPr id="17412" name="スライド番号プレースホルダー 3">
            <a:extLst>
              <a:ext uri="{FF2B5EF4-FFF2-40B4-BE49-F238E27FC236}">
                <a16:creationId xmlns:a16="http://schemas.microsoft.com/office/drawing/2014/main" id="{1BE98EC6-0B64-450F-84BC-9D3FCEC69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487" indent="-285573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2287" indent="-228458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99203" indent="-228458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6117" indent="-228458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3032" indent="-22845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69947" indent="-22845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6862" indent="-22845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3776" indent="-22845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17B33-20C1-483C-B65D-E6B5E7E933B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38DC456-1D78-7738-FD86-16D97DC67DE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2024/06/24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82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子どもたちの生活の様子に認知症の症状を当てはめて</a:t>
            </a:r>
            <a:endParaRPr kumimoji="1" lang="en-US" altLang="ja-JP" dirty="0"/>
          </a:p>
          <a:p>
            <a:r>
              <a:rPr kumimoji="1" lang="ja-JP" altLang="en-US" dirty="0"/>
              <a:t>周りの人にどう接してもらうと安心するか等をワークしてもらう。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572C4-4D0C-4021-8CF2-4C47BC2EF76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313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572C4-4D0C-4021-8CF2-4C47BC2EF76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973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572C4-4D0C-4021-8CF2-4C47BC2EF76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81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4FBB06-0FF3-B772-D7D4-F95B50C80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61B8388-6E96-2C34-E555-4431F059D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4691C6-E5C8-0501-8A30-4A1233DD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C5E21E-FC68-DB0F-6020-CE2D7E22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FD3C6E-4C5B-6BAF-CBA5-DEB91C8C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05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6E84F3-5B99-C76A-D9BD-4FB664EB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FC01274-6BBB-D27C-696E-A3B469B51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213F36-AD9A-94D5-56D9-38BA8451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DD51ED-B4B2-BB4B-585D-EB89E914B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BE41EC-EE8B-D4FE-CCC7-23233FA0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3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9B427AC-35B1-9FC8-30FA-1FF467FF7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0BF889-E172-34BA-6945-828BF3163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47D546-AEF9-651B-F3C7-79B3C5859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46FB0E-47A3-FD05-FE79-A6A67236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0086E4-8034-D9FC-A40F-3BFEE4D9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81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36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8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163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12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78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493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88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A9A76B-E418-1806-6574-D1C330B1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3AC8B7-AE36-2010-FA8C-56B3E89B4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CACF6E-E171-E08C-92AE-D614321B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55D62E-EAE0-DC57-3B6F-AD39EEFF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FA428A-7329-6C24-F558-ED7C631D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017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493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411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81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0E7F28-5DDD-53F9-7064-276877D9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19534A-76BB-322B-1268-CE5C29B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70590C-9383-5052-6FE6-D327F1FC9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3F702E-899D-64C4-F83F-38F97985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D326A3-30B1-E773-DB63-727E1D9F3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23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C4FCD1-1667-98AD-8B93-0CFE223B7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BC08DD-0F7D-0DEF-3812-4FF9E1733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C36F84E-B2D5-65D3-4EE8-4BE3C2161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8A4787-19F0-F65A-9886-7542B6F4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E69B0A-8A09-E442-A646-446D4505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26A420-2F71-911F-C3EC-FDD7EFC7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71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5267AA-A77C-F8BB-75BA-EDA0DCC9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08DEE6-C6D4-CFB6-05C7-F1767D291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FD6F74A-9656-D0C2-100C-9888F07FB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F4DDD8-2DA7-CB6E-CEB3-0B029E196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A2FAC29-9309-FAB7-F31B-2536FE5E4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77FAD13-76E7-84EF-E9E7-36BEFD9E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D268C19-0BE5-4E8F-F1ED-FB5DD5E2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293FD5D-C1F4-0A41-50F2-F3D42BC5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17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3796D0-5C48-3DBA-E657-DE0F9563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E285258-5261-226F-513F-D92E8207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461F91-4388-46BC-DF4F-EE5BACEB1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C62A46F-D6E6-68CA-BBE1-085B0927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97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83BAED4-737C-3978-F55B-2CF3F2E61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EF07F24-998E-ACD3-3689-8173BCB9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762A5D-D307-D941-7C73-7BB5D7E0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29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961717-0D61-D69A-B5AB-4EA2A765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FB091A-7A81-482D-6E50-54C0FFA7B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EFBF8B-BF65-D6CD-080E-2E2282052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D33ED2-3679-B233-807B-1429476A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AAA957-FF53-A647-C85D-27932EAD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6C605A-9CEC-8B91-2CA8-ABFBC1DD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3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8E7539-964F-4ED6-E6F4-DF0188AC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ECD37B2-C63B-FFEB-85BF-BB9AC4A43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0D4EBF-1FE4-E992-D405-AE8B1BEAF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336602-6E97-5DB6-0A25-8902D203F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591D-D80F-43ED-97F8-D135B2B334DE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17F605-0C41-94F8-42D3-C1F40294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76023C-1DEA-FBA2-EAA8-118ED93E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22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CD23A59-8C72-2040-8B0C-F10BEEFC1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622B48-B79C-A353-2AE5-C77AB48FC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7604EF-DBC8-3449-C1EE-9C66DAACE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B591D-D80F-43ED-97F8-D135B2B334DE}" type="datetimeFigureOut">
              <a:rPr kumimoji="1" lang="ja-JP" altLang="en-US" smtClean="0"/>
              <a:t>2024/7/12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0A736E-D774-4862-06B5-151231358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56E6F1-6E94-DDEF-3214-6BB79FFEA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A27C0-0A08-40AC-BB76-3D74F6048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63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2023/06/28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E676F-4151-4FB9-8059-CF37FC4572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38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customXml" Target="../ink/ink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Relationship Id="rId5" Type="http://schemas.openxmlformats.org/officeDocument/2006/relationships/image" Target="../media/image30.png"/><Relationship Id="rId10" Type="http://schemas.openxmlformats.org/officeDocument/2006/relationships/image" Target="../media/image120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EEC781D-9B35-98B0-5B25-BB91F399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</a:t>
            </a:r>
            <a:r>
              <a:rPr lang="ja-JP" altLang="en-US" sz="2400" dirty="0">
                <a:solidFill>
                  <a:srgbClr val="FF99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にんちしょう</a:t>
            </a:r>
            <a:b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5400" b="1" dirty="0">
                <a:solidFill>
                  <a:srgbClr val="FF99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認知症って知っていますか</a:t>
            </a:r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51588BA-F5B5-B1C1-6015-D360EB6BE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75155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1028" name="Picture 4" descr="赤穂市／認知症サポーター養成講座">
            <a:extLst>
              <a:ext uri="{FF2B5EF4-FFF2-40B4-BE49-F238E27FC236}">
                <a16:creationId xmlns:a16="http://schemas.microsoft.com/office/drawing/2014/main" id="{9CD9A83D-A50B-5337-12A5-EA663D857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84726"/>
            <a:ext cx="4572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B83ED9-0E5E-6F2A-426B-8EE6C5B663CC}"/>
              </a:ext>
            </a:extLst>
          </p:cNvPr>
          <p:cNvSpPr txBox="1"/>
          <p:nvPr/>
        </p:nvSpPr>
        <p:spPr>
          <a:xfrm>
            <a:off x="838200" y="5738191"/>
            <a:ext cx="10200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年　月　日　　　　　　　　　　　　　小学校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1669A1-B140-DE6B-1AE6-030903E6465A}"/>
              </a:ext>
            </a:extLst>
          </p:cNvPr>
          <p:cNvSpPr txBox="1"/>
          <p:nvPr/>
        </p:nvSpPr>
        <p:spPr>
          <a:xfrm>
            <a:off x="1578664" y="2267778"/>
            <a:ext cx="8719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～認知症サポーター養成講座～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14FC830-9DB3-A2EF-5CB7-83D846F454B1}"/>
              </a:ext>
            </a:extLst>
          </p:cNvPr>
          <p:cNvSpPr/>
          <p:nvPr/>
        </p:nvSpPr>
        <p:spPr>
          <a:xfrm>
            <a:off x="1404993" y="365125"/>
            <a:ext cx="9419890" cy="1325563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28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モコモコ – ページ 10 – ふきだし素材専門サイト「フキダシデザイン」">
            <a:extLst>
              <a:ext uri="{FF2B5EF4-FFF2-40B4-BE49-F238E27FC236}">
                <a16:creationId xmlns:a16="http://schemas.microsoft.com/office/drawing/2014/main" id="{152D279F-A2EE-A1C5-938E-C4324895D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33" y="2269360"/>
            <a:ext cx="9090591" cy="29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タイトル 1">
            <a:extLst>
              <a:ext uri="{FF2B5EF4-FFF2-40B4-BE49-F238E27FC236}">
                <a16:creationId xmlns:a16="http://schemas.microsoft.com/office/drawing/2014/main" id="{7BFA1418-9D2B-1101-A53E-33F70804D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207" y="273064"/>
            <a:ext cx="8952141" cy="2000250"/>
          </a:xfrm>
        </p:spPr>
        <p:txBody>
          <a:bodyPr>
            <a:normAutofit/>
          </a:bodyPr>
          <a:lstStyle/>
          <a:p>
            <a:pPr>
              <a:lnSpc>
                <a:spcPts val="6000"/>
              </a:lnSpc>
            </a:pP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認知症になっても</a:t>
            </a:r>
            <a:br>
              <a:rPr lang="en-US" altLang="ja-JP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  　できることはたくさんあります</a:t>
            </a:r>
            <a:endParaRPr kumimoji="1" lang="ja-JP" altLang="en-US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6" name="Picture 2" descr="関連する画像の詳細をご覧ください。あなたも認知症サポーター養成講座を受けてみませんか / 熊本市ホームページ">
            <a:extLst>
              <a:ext uri="{FF2B5EF4-FFF2-40B4-BE49-F238E27FC236}">
                <a16:creationId xmlns:a16="http://schemas.microsoft.com/office/drawing/2014/main" id="{2DB7DD4C-5522-17FF-7639-AF31C5B5E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28" y="416283"/>
            <a:ext cx="970011" cy="11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5D7B80-B11D-06B4-821E-4F7FBC27356D}"/>
              </a:ext>
            </a:extLst>
          </p:cNvPr>
          <p:cNvSpPr txBox="1"/>
          <p:nvPr/>
        </p:nvSpPr>
        <p:spPr>
          <a:xfrm>
            <a:off x="1539634" y="3138493"/>
            <a:ext cx="8640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</a:rPr>
              <a:t>みなさんといっしょに</a:t>
            </a:r>
            <a:endParaRPr kumimoji="1" lang="en-US" altLang="ja-JP" sz="4000" b="1" dirty="0">
              <a:solidFill>
                <a:srgbClr val="FF0000"/>
              </a:solidFill>
            </a:endParaRPr>
          </a:p>
          <a:p>
            <a:r>
              <a:rPr lang="en-US" altLang="ja-JP" sz="4000" b="1" dirty="0">
                <a:solidFill>
                  <a:srgbClr val="FF0000"/>
                </a:solidFill>
              </a:rPr>
              <a:t>         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楽しくできることはないかな？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3A72307-A4BB-8BFC-B7E9-CEB1D1E07604}"/>
              </a:ext>
            </a:extLst>
          </p:cNvPr>
          <p:cNvSpPr txBox="1"/>
          <p:nvPr/>
        </p:nvSpPr>
        <p:spPr>
          <a:xfrm>
            <a:off x="768626" y="2715065"/>
            <a:ext cx="9606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　　</a:t>
            </a:r>
          </a:p>
        </p:txBody>
      </p:sp>
      <p:pic>
        <p:nvPicPr>
          <p:cNvPr id="4" name="Picture 2" descr="上 子ども 考える イラスト 無料 386625-考える 子供 イラスト 無料">
            <a:extLst>
              <a:ext uri="{FF2B5EF4-FFF2-40B4-BE49-F238E27FC236}">
                <a16:creationId xmlns:a16="http://schemas.microsoft.com/office/drawing/2014/main" id="{4A3F4364-AA45-2954-A4AC-EC7236A1A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86" l="10000" r="91583">
                        <a14:foregroundMark x1="11833" y1="34286" x2="11500" y2="61111"/>
                        <a14:foregroundMark x1="11500" y1="61111" x2="26500" y2="87619"/>
                        <a14:foregroundMark x1="26500" y1="87619" x2="37667" y2="69365"/>
                        <a14:foregroundMark x1="37667" y1="69365" x2="30833" y2="40952"/>
                        <a14:foregroundMark x1="30833" y1="40952" x2="19917" y2="37937"/>
                        <a14:foregroundMark x1="19917" y1="37937" x2="13917" y2="41587"/>
                        <a14:foregroundMark x1="50583" y1="34603" x2="44667" y2="91111"/>
                        <a14:foregroundMark x1="44667" y1="91111" x2="69417" y2="86984"/>
                        <a14:foregroundMark x1="69417" y1="86984" x2="63500" y2="49365"/>
                        <a14:foregroundMark x1="63500" y1="49365" x2="55833" y2="45556"/>
                        <a14:foregroundMark x1="10000" y1="60317" x2="21667" y2="94286"/>
                        <a14:foregroundMark x1="21667" y1="94286" x2="30750" y2="91905"/>
                        <a14:foregroundMark x1="73167" y1="85079" x2="90917" y2="85079"/>
                        <a14:foregroundMark x1="70417" y1="43175" x2="86500" y2="41905"/>
                        <a14:foregroundMark x1="86500" y1="41905" x2="91583" y2="53810"/>
                        <a14:foregroundMark x1="77833" y1="32381" x2="77833" y2="32381"/>
                        <a14:foregroundMark x1="69417" y1="37619" x2="83167" y2="35714"/>
                        <a14:foregroundMark x1="83167" y1="35714" x2="88750" y2="46190"/>
                        <a14:foregroundMark x1="72583" y1="67937" x2="83000" y2="63968"/>
                        <a14:foregroundMark x1="48500" y1="68571" x2="53917" y2="67302"/>
                        <a14:foregroundMark x1="74333" y1="66667" x2="83833" y2="66984"/>
                        <a14:foregroundMark x1="30000" y1="33016" x2="33417" y2="45238"/>
                        <a14:foregroundMark x1="53583" y1="45873" x2="44250" y2="52063"/>
                        <a14:foregroundMark x1="55167" y1="53810" x2="53250" y2="57302"/>
                        <a14:backgroundMark x1="63750" y1="37302" x2="63833" y2="46190"/>
                        <a14:backgroundMark x1="66333" y1="43175" x2="65167" y2="4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24" y="4610270"/>
            <a:ext cx="4034117" cy="20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0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F17153-AFD5-BADE-3100-58A6DD5EE6E6}"/>
              </a:ext>
            </a:extLst>
          </p:cNvPr>
          <p:cNvSpPr txBox="1"/>
          <p:nvPr/>
        </p:nvSpPr>
        <p:spPr>
          <a:xfrm>
            <a:off x="1689077" y="1919580"/>
            <a:ext cx="10227176" cy="1458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認知症の人もみんなと同じ、</a:t>
            </a:r>
            <a:endParaRPr kumimoji="1"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5700"/>
              </a:lnSpc>
            </a:pP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 　</a:t>
            </a:r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たいせつな一人の人です。</a:t>
            </a:r>
            <a:endParaRPr kumimoji="1"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050" name="Picture 2" descr="恋する女の子のイラスト | イラスト, いらすとや かわいい, かわいい">
            <a:extLst>
              <a:ext uri="{FF2B5EF4-FFF2-40B4-BE49-F238E27FC236}">
                <a16:creationId xmlns:a16="http://schemas.microsoft.com/office/drawing/2014/main" id="{EB3AC937-D6ED-271F-EB31-8ADB64173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686" y="4519834"/>
            <a:ext cx="1460708" cy="187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97F7A8DF-B0E5-07CA-F929-E5E0751C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747" y="404791"/>
            <a:ext cx="6991452" cy="1172127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今日のまとめ</a:t>
            </a:r>
          </a:p>
        </p:txBody>
      </p:sp>
      <p:pic>
        <p:nvPicPr>
          <p:cNvPr id="10" name="Picture 4" descr="関連する画像の詳細をご覧ください。あなたも認知症サポーター養成講座を受けてみませんか / 熊本市ホームページ">
            <a:extLst>
              <a:ext uri="{FF2B5EF4-FFF2-40B4-BE49-F238E27FC236}">
                <a16:creationId xmlns:a16="http://schemas.microsoft.com/office/drawing/2014/main" id="{92FBD22D-3E48-60F4-0EF0-914C2049D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2" y="282993"/>
            <a:ext cx="929162" cy="11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32F40E7-925E-20ED-B850-202D66AC59CA}"/>
              </a:ext>
            </a:extLst>
          </p:cNvPr>
          <p:cNvSpPr txBox="1"/>
          <p:nvPr/>
        </p:nvSpPr>
        <p:spPr>
          <a:xfrm>
            <a:off x="1628108" y="4137272"/>
            <a:ext cx="9447246" cy="1480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その人が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困って</a:t>
            </a:r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いることを、</a:t>
            </a:r>
            <a:endParaRPr kumimoji="1"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5800"/>
              </a:lnSpc>
            </a:pPr>
            <a:r>
              <a:rPr lang="en-US" altLang="ja-JP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       </a:t>
            </a:r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お手伝いできたらいいですね。</a:t>
            </a:r>
          </a:p>
        </p:txBody>
      </p:sp>
      <p:pic>
        <p:nvPicPr>
          <p:cNvPr id="12" name="Picture 2" descr="青いハート｜Sui-Sai｜水彩画イラストフリー素材集">
            <a:extLst>
              <a:ext uri="{FF2B5EF4-FFF2-40B4-BE49-F238E27FC236}">
                <a16:creationId xmlns:a16="http://schemas.microsoft.com/office/drawing/2014/main" id="{A8350D93-8215-1DF4-5099-EFB65E1C8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78" t="17907" r="12841" b="9426"/>
          <a:stretch/>
        </p:blipFill>
        <p:spPr bwMode="auto">
          <a:xfrm>
            <a:off x="713709" y="1969885"/>
            <a:ext cx="766482" cy="7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青いハート｜Sui-Sai｜水彩画イラストフリー素材集">
            <a:extLst>
              <a:ext uri="{FF2B5EF4-FFF2-40B4-BE49-F238E27FC236}">
                <a16:creationId xmlns:a16="http://schemas.microsoft.com/office/drawing/2014/main" id="{0B0E5158-2072-A6B3-F341-9A08C6253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78" t="17907" r="12841" b="9426"/>
          <a:stretch/>
        </p:blipFill>
        <p:spPr bwMode="auto">
          <a:xfrm>
            <a:off x="713709" y="4137272"/>
            <a:ext cx="766482" cy="7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64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F7A4E4A-4A01-AB49-A5A3-96D5B8150652}"/>
              </a:ext>
            </a:extLst>
          </p:cNvPr>
          <p:cNvSpPr/>
          <p:nvPr/>
        </p:nvSpPr>
        <p:spPr>
          <a:xfrm>
            <a:off x="7044613" y="2221791"/>
            <a:ext cx="4141694" cy="419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A2414C1-F87E-2F27-28C2-3512A2D7121B}"/>
              </a:ext>
            </a:extLst>
          </p:cNvPr>
          <p:cNvSpPr txBox="1">
            <a:spLocks/>
          </p:cNvSpPr>
          <p:nvPr/>
        </p:nvSpPr>
        <p:spPr>
          <a:xfrm>
            <a:off x="1380565" y="377312"/>
            <a:ext cx="9805742" cy="117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何歳から、高齢者（おとしより）？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F5A1F39-7E6A-FB21-95C3-59D6A11CA7C2}"/>
              </a:ext>
            </a:extLst>
          </p:cNvPr>
          <p:cNvGrpSpPr/>
          <p:nvPr/>
        </p:nvGrpSpPr>
        <p:grpSpPr>
          <a:xfrm>
            <a:off x="507468" y="1549439"/>
            <a:ext cx="12228544" cy="5082659"/>
            <a:chOff x="628490" y="1344502"/>
            <a:chExt cx="12228544" cy="5082659"/>
          </a:xfrm>
        </p:grpSpPr>
        <p:pic>
          <p:nvPicPr>
            <p:cNvPr id="1026" name="Picture 2" descr="データに見る「超高齢社会ニッポン」。出生数はついに100万人を切り、いよいよ“肩車”で高齢者を支える時代が間近に!?｜ニッポンの介護学｜みんな ...">
              <a:extLst>
                <a:ext uri="{FF2B5EF4-FFF2-40B4-BE49-F238E27FC236}">
                  <a16:creationId xmlns:a16="http://schemas.microsoft.com/office/drawing/2014/main" id="{C8BB8F7A-52FC-756F-47DD-085B498DF8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78" r="39269"/>
            <a:stretch/>
          </p:blipFill>
          <p:spPr bwMode="auto">
            <a:xfrm>
              <a:off x="628490" y="1804036"/>
              <a:ext cx="6025928" cy="447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F7D4FCA-5BDF-A169-3640-4C6CBB7F2554}"/>
                </a:ext>
              </a:extLst>
            </p:cNvPr>
            <p:cNvSpPr txBox="1"/>
            <p:nvPr/>
          </p:nvSpPr>
          <p:spPr>
            <a:xfrm>
              <a:off x="1322294" y="6136550"/>
              <a:ext cx="3523130" cy="28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/>
                <a:t>（参考：ニッポンの介護学から）</a:t>
              </a:r>
              <a:endParaRPr kumimoji="1" lang="ja-JP" altLang="en-US" sz="1200" dirty="0"/>
            </a:p>
          </p:txBody>
        </p:sp>
        <p:pic>
          <p:nvPicPr>
            <p:cNvPr id="1028" name="Picture 4" descr="平均寿命2年連続縮む 女87・09歳、男81・05歳 新型コロナ影響｜経済｜全国海外｜京都新聞 ON BUSINESS">
              <a:extLst>
                <a:ext uri="{FF2B5EF4-FFF2-40B4-BE49-F238E27FC236}">
                  <a16:creationId xmlns:a16="http://schemas.microsoft.com/office/drawing/2014/main" id="{4573C681-F1E7-95A1-4053-6C7F49AE96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2"/>
            <a:stretch/>
          </p:blipFill>
          <p:spPr bwMode="auto">
            <a:xfrm>
              <a:off x="7044613" y="1948308"/>
              <a:ext cx="4141694" cy="419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A48E260-8192-3B61-BD1C-692A27478C61}"/>
                </a:ext>
              </a:extLst>
            </p:cNvPr>
            <p:cNvSpPr txBox="1"/>
            <p:nvPr/>
          </p:nvSpPr>
          <p:spPr>
            <a:xfrm>
              <a:off x="1039449" y="1355149"/>
              <a:ext cx="5204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６５歳以上人口の推移</a:t>
              </a:r>
              <a:r>
                <a: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31861F5-622F-A13D-F727-696E37C9608B}"/>
                </a:ext>
              </a:extLst>
            </p:cNvPr>
            <p:cNvSpPr txBox="1"/>
            <p:nvPr/>
          </p:nvSpPr>
          <p:spPr>
            <a:xfrm>
              <a:off x="7653023" y="1344502"/>
              <a:ext cx="5204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日本人の平均寿命</a:t>
              </a:r>
              <a:r>
                <a: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DEEA180-A4F8-7C16-3D3A-16D030214965}"/>
                </a:ext>
              </a:extLst>
            </p:cNvPr>
            <p:cNvSpPr txBox="1"/>
            <p:nvPr/>
          </p:nvSpPr>
          <p:spPr>
            <a:xfrm>
              <a:off x="7548282" y="6145203"/>
              <a:ext cx="3523130" cy="28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/>
                <a:t>（参考：京都新聞</a:t>
              </a:r>
              <a:r>
                <a:rPr lang="en-US" altLang="ja-JP" sz="1200" dirty="0"/>
                <a:t>ONBUSINESS</a:t>
              </a:r>
              <a:r>
                <a:rPr lang="ja-JP" altLang="en-US" sz="1200" dirty="0"/>
                <a:t>）</a:t>
              </a:r>
              <a:endParaRPr kumimoji="1" lang="ja-JP" altLang="en-US" sz="1200" dirty="0"/>
            </a:p>
          </p:txBody>
        </p:sp>
      </p:grpSp>
      <p:pic>
        <p:nvPicPr>
          <p:cNvPr id="3" name="Picture 4" descr="関連する画像の詳細をご覧ください。あなたも認知症サポーター養成講座を受けてみませんか / 熊本市ホームページ">
            <a:extLst>
              <a:ext uri="{FF2B5EF4-FFF2-40B4-BE49-F238E27FC236}">
                <a16:creationId xmlns:a16="http://schemas.microsoft.com/office/drawing/2014/main" id="{BFC1AA8E-3C85-45AA-8CF8-E8F1F2EE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5" y="326255"/>
            <a:ext cx="840535" cy="9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40F5F3-2AC4-7B60-95EE-19C549CB5E78}"/>
              </a:ext>
            </a:extLst>
          </p:cNvPr>
          <p:cNvSpPr txBox="1"/>
          <p:nvPr/>
        </p:nvSpPr>
        <p:spPr>
          <a:xfrm>
            <a:off x="1674132" y="664019"/>
            <a:ext cx="71441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・目</a:t>
            </a: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が・・・</a:t>
            </a: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悪くなる　　</a:t>
            </a:r>
            <a:endParaRPr kumimoji="1"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・耳が・・・遠くなる</a:t>
            </a:r>
            <a:endParaRPr kumimoji="1"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・足やこしが・・・いたくなる</a:t>
            </a:r>
            <a:endParaRPr kumimoji="1"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・動きが・・・ゆっくりになる</a:t>
            </a:r>
            <a:endParaRPr kumimoji="1" lang="en-US" altLang="ja-JP" sz="3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・病気に・・・なりやすくなる</a:t>
            </a:r>
            <a:r>
              <a:rPr lang="ja-JP" altLang="en-US" sz="2000" b="1" dirty="0"/>
              <a:t>　　　　　　　　　　　　　　　　　　　　　　　　　　　　　　　　　　　　　</a:t>
            </a:r>
            <a:endParaRPr kumimoji="1" lang="en-US" altLang="ja-JP" sz="2000" dirty="0"/>
          </a:p>
          <a:p>
            <a:r>
              <a:rPr lang="ja-JP" altLang="en-US" sz="2000" dirty="0"/>
              <a:t>　　　　　　　　　　　　</a:t>
            </a:r>
            <a:endParaRPr lang="en-US" altLang="ja-JP" sz="2000" dirty="0"/>
          </a:p>
          <a:p>
            <a:r>
              <a:rPr lang="ja-JP" altLang="en-US" sz="2000" dirty="0"/>
              <a:t>　　　　　　　　　　　　　　　　　　　　　　</a:t>
            </a:r>
            <a:endParaRPr kumimoji="1" lang="ja-JP" altLang="en-US" sz="2400" b="1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B58B7EA-8913-0615-39A2-5E404F10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091" y="195857"/>
            <a:ext cx="6740931" cy="1172127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年をとると どうなる？</a:t>
            </a:r>
          </a:p>
        </p:txBody>
      </p:sp>
      <p:pic>
        <p:nvPicPr>
          <p:cNvPr id="2052" name="Picture 4" descr="関連する画像の詳細をご覧ください。あなたも認知症サポーター養成講座を受けてみませんか / 熊本市ホームページ">
            <a:extLst>
              <a:ext uri="{FF2B5EF4-FFF2-40B4-BE49-F238E27FC236}">
                <a16:creationId xmlns:a16="http://schemas.microsoft.com/office/drawing/2014/main" id="{8BF130B3-B994-71F3-B554-8BDDCD54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7" y="166255"/>
            <a:ext cx="840535" cy="9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B9C52EFF-0044-B928-B3E8-9C4BA1DB0E35}"/>
                  </a:ext>
                </a:extLst>
              </p14:cNvPr>
              <p14:cNvContentPartPr/>
              <p14:nvPr/>
            </p14:nvContentPartPr>
            <p14:xfrm>
              <a:off x="2114901" y="1417414"/>
              <a:ext cx="5760" cy="36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B9C52EFF-0044-B928-B3E8-9C4BA1DB0E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8901" y="1201414"/>
                <a:ext cx="774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3F0C02-CDFB-4621-A060-C971CC231B9F}"/>
              </a:ext>
            </a:extLst>
          </p:cNvPr>
          <p:cNvSpPr txBox="1"/>
          <p:nvPr/>
        </p:nvSpPr>
        <p:spPr>
          <a:xfrm>
            <a:off x="12470386" y="1920638"/>
            <a:ext cx="735896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0" name="図 9" descr="高齢者夫婦.png">
            <a:extLst>
              <a:ext uri="{FF2B5EF4-FFF2-40B4-BE49-F238E27FC236}">
                <a16:creationId xmlns:a16="http://schemas.microsoft.com/office/drawing/2014/main" id="{B53F38D9-D619-D295-0EE7-E14B402D7ED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5744" y="2249991"/>
            <a:ext cx="2609478" cy="1938033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E9E8A0F-18C5-DB4F-9A91-83AAEED2B129}"/>
              </a:ext>
            </a:extLst>
          </p:cNvPr>
          <p:cNvGrpSpPr/>
          <p:nvPr/>
        </p:nvGrpSpPr>
        <p:grpSpPr>
          <a:xfrm>
            <a:off x="-225469" y="4951705"/>
            <a:ext cx="11753590" cy="1933987"/>
            <a:chOff x="-225469" y="4951705"/>
            <a:chExt cx="11753590" cy="1933987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9320B59-9A42-55CC-4653-43FAB9C66168}"/>
                </a:ext>
              </a:extLst>
            </p:cNvPr>
            <p:cNvSpPr txBox="1"/>
            <p:nvPr/>
          </p:nvSpPr>
          <p:spPr>
            <a:xfrm>
              <a:off x="-225469" y="5131366"/>
              <a:ext cx="1175359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/>
                <a:t>　　　　　　　　　　　　　　　　　　　　　</a:t>
              </a:r>
              <a:r>
                <a:rPr lang="ja-JP" altLang="en-US" sz="3200" b="1" dirty="0"/>
                <a:t>にんちしょう</a:t>
              </a:r>
              <a:endParaRPr lang="en-US" altLang="ja-JP" sz="3200" b="1" dirty="0"/>
            </a:p>
            <a:p>
              <a:r>
                <a:rPr lang="ja-JP" altLang="en-US" sz="3200" dirty="0"/>
                <a:t>　　　　</a:t>
              </a:r>
              <a:r>
                <a:rPr lang="ja-JP" altLang="en-US" sz="4000" b="1" dirty="0"/>
                <a:t>年をとるとなりやすくなる</a:t>
              </a:r>
              <a:r>
                <a:rPr lang="en-US" altLang="ja-JP" sz="4400" b="1" dirty="0"/>
                <a:t>…</a:t>
              </a:r>
              <a:r>
                <a:rPr lang="ja-JP" altLang="en-US" sz="4400" b="1" dirty="0">
                  <a:solidFill>
                    <a:srgbClr val="FF0000"/>
                  </a:solidFill>
                </a:rPr>
                <a:t>「認知症」</a:t>
              </a:r>
              <a:endParaRPr kumimoji="1" lang="en-US" altLang="ja-JP" sz="3200" b="1" dirty="0"/>
            </a:p>
            <a:p>
              <a:endParaRPr kumimoji="1" lang="ja-JP" altLang="en-US" sz="3200" b="1" dirty="0"/>
            </a:p>
          </p:txBody>
        </p:sp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07EB7B5D-6DCE-03A9-72F9-09CC1EA7395C}"/>
                </a:ext>
              </a:extLst>
            </p:cNvPr>
            <p:cNvSpPr/>
            <p:nvPr/>
          </p:nvSpPr>
          <p:spPr>
            <a:xfrm>
              <a:off x="1250827" y="4951705"/>
              <a:ext cx="9989353" cy="1549303"/>
            </a:xfrm>
            <a:prstGeom prst="roundRect">
              <a:avLst/>
            </a:prstGeom>
            <a:noFill/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655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40F5F3-2AC4-7B60-95EE-19C549CB5E78}"/>
              </a:ext>
            </a:extLst>
          </p:cNvPr>
          <p:cNvSpPr txBox="1"/>
          <p:nvPr/>
        </p:nvSpPr>
        <p:spPr>
          <a:xfrm>
            <a:off x="834887" y="998778"/>
            <a:ext cx="1100220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800" dirty="0"/>
          </a:p>
          <a:p>
            <a:r>
              <a:rPr kumimoji="1" lang="ja-JP" altLang="en-US" sz="3200" b="1" dirty="0"/>
              <a:t>　病気によって脳のはたらきが悪くなる。</a:t>
            </a:r>
            <a:endParaRPr kumimoji="1" lang="en-US" altLang="ja-JP" sz="3200" b="1" dirty="0"/>
          </a:p>
          <a:p>
            <a:endParaRPr lang="en-US" altLang="ja-JP" sz="2800" b="1" dirty="0"/>
          </a:p>
          <a:p>
            <a:r>
              <a:rPr kumimoji="1" lang="ja-JP" altLang="en-US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〇おぼえられない　わすれてしまう　</a:t>
            </a:r>
            <a:endParaRPr kumimoji="1" lang="en-US" altLang="ja-JP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〇日づけや場所がわからなくなる　　　　　　　</a:t>
            </a:r>
            <a:endParaRPr lang="en-US" altLang="ja-JP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3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 〇考えるスピードがおそくなる　　　など</a:t>
            </a:r>
            <a:endParaRPr kumimoji="1" lang="en-US" altLang="ja-JP" sz="3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800" b="1" dirty="0"/>
              <a:t>　　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　　　　</a:t>
            </a:r>
            <a:endParaRPr kumimoji="1" lang="en-US" altLang="ja-JP" sz="2800" b="1" dirty="0"/>
          </a:p>
          <a:p>
            <a:r>
              <a:rPr lang="ja-JP" altLang="en-US" sz="28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</a:t>
            </a:r>
            <a:r>
              <a:rPr kumimoji="1" lang="ja-JP" altLang="en-US" sz="36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生活のこまりごとがおきることがあります。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　　　　</a:t>
            </a:r>
            <a:r>
              <a:rPr kumimoji="1" lang="ja-JP" altLang="en-US" sz="3200" dirty="0">
                <a:solidFill>
                  <a:srgbClr val="FF0000"/>
                </a:solidFill>
              </a:rPr>
              <a:t>　　　　　　　　　　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6148" name="Picture 4" descr="脳波のイラスト | かわいいフリー素材集 いらすとや">
            <a:extLst>
              <a:ext uri="{FF2B5EF4-FFF2-40B4-BE49-F238E27FC236}">
                <a16:creationId xmlns:a16="http://schemas.microsoft.com/office/drawing/2014/main" id="{5C1AAA95-EF7B-C8E8-246C-3AE215A94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511" y="2763329"/>
            <a:ext cx="2523947" cy="27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B58B7EA-8913-0615-39A2-5E404F10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29" y="257689"/>
            <a:ext cx="5054748" cy="1172127"/>
          </a:xfrm>
        </p:spPr>
        <p:txBody>
          <a:bodyPr/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認知症とは？</a:t>
            </a:r>
          </a:p>
        </p:txBody>
      </p:sp>
      <p:pic>
        <p:nvPicPr>
          <p:cNvPr id="2052" name="Picture 4" descr="関連する画像の詳細をご覧ください。あなたも認知症サポーター養成講座を受けてみませんか / 熊本市ホームページ">
            <a:extLst>
              <a:ext uri="{FF2B5EF4-FFF2-40B4-BE49-F238E27FC236}">
                <a16:creationId xmlns:a16="http://schemas.microsoft.com/office/drawing/2014/main" id="{8BF130B3-B994-71F3-B554-8BDDCD54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0" y="158698"/>
            <a:ext cx="863304" cy="10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B9C52EFF-0044-B928-B3E8-9C4BA1DB0E35}"/>
                  </a:ext>
                </a:extLst>
              </p14:cNvPr>
              <p14:cNvContentPartPr/>
              <p14:nvPr/>
            </p14:nvContentPartPr>
            <p14:xfrm>
              <a:off x="2114901" y="1417414"/>
              <a:ext cx="5760" cy="36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B9C52EFF-0044-B928-B3E8-9C4BA1DB0E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8901" y="1201414"/>
                <a:ext cx="774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3F0C02-CDFB-4621-A060-C971CC231B9F}"/>
              </a:ext>
            </a:extLst>
          </p:cNvPr>
          <p:cNvSpPr txBox="1"/>
          <p:nvPr/>
        </p:nvSpPr>
        <p:spPr>
          <a:xfrm>
            <a:off x="12470386" y="1920638"/>
            <a:ext cx="735896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3B811B7D-763D-867C-6B8D-2E7230033C04}"/>
              </a:ext>
            </a:extLst>
          </p:cNvPr>
          <p:cNvSpPr/>
          <p:nvPr/>
        </p:nvSpPr>
        <p:spPr>
          <a:xfrm>
            <a:off x="1240077" y="5686816"/>
            <a:ext cx="863304" cy="5761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 descr="神経伝達物質とは？ニューロンとの関係や種類、覚え方をマスターしよう｜高校生向け受験応援メディア「受験のミカタ」">
            <a:extLst>
              <a:ext uri="{FF2B5EF4-FFF2-40B4-BE49-F238E27FC236}">
                <a16:creationId xmlns:a16="http://schemas.microsoft.com/office/drawing/2014/main" id="{47F22D95-C262-F6D0-5D56-986DE76CF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22" b="31730" l="4700" r="97400">
                        <a14:foregroundMark x1="3400" y1="14089" x2="4700" y2="23482"/>
                        <a14:foregroundMark x1="4700" y1="23482" x2="20500" y2="29782"/>
                        <a14:foregroundMark x1="20500" y1="29782" x2="27700" y2="21306"/>
                        <a14:foregroundMark x1="27700" y1="21306" x2="27800" y2="10080"/>
                        <a14:foregroundMark x1="27800" y1="10080" x2="24900" y2="8247"/>
                        <a14:foregroundMark x1="79700" y1="11340" x2="74800" y2="18786"/>
                        <a14:foregroundMark x1="74800" y1="18786" x2="88200" y2="32990"/>
                        <a14:foregroundMark x1="88200" y1="32990" x2="95100" y2="19244"/>
                        <a14:foregroundMark x1="95100" y1="19244" x2="84900" y2="9851"/>
                        <a14:foregroundMark x1="84900" y1="9851" x2="78200" y2="9393"/>
                        <a14:foregroundMark x1="87800" y1="20733" x2="84900" y2="19817"/>
                        <a14:foregroundMark x1="95300" y1="20962" x2="95500" y2="23711"/>
                        <a14:foregroundMark x1="93800" y1="22108" x2="97400" y2="19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534"/>
          <a:stretch/>
        </p:blipFill>
        <p:spPr bwMode="auto">
          <a:xfrm>
            <a:off x="8355552" y="2110236"/>
            <a:ext cx="2629864" cy="81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E704DA-05B4-7BE5-87CB-E11A36F09064}"/>
              </a:ext>
            </a:extLst>
          </p:cNvPr>
          <p:cNvSpPr txBox="1"/>
          <p:nvPr/>
        </p:nvSpPr>
        <p:spPr>
          <a:xfrm>
            <a:off x="1839031" y="158698"/>
            <a:ext cx="252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にんちしょう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631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人に1人の割合で認知症に…！2025年の将来推計と予防のポイント｜介護の教科書｜みんなの介護">
            <a:extLst>
              <a:ext uri="{FF2B5EF4-FFF2-40B4-BE49-F238E27FC236}">
                <a16:creationId xmlns:a16="http://schemas.microsoft.com/office/drawing/2014/main" id="{78FFC1CC-013C-8597-F067-F4983E9F8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5" r="8889" b="40654"/>
          <a:stretch/>
        </p:blipFill>
        <p:spPr bwMode="auto">
          <a:xfrm>
            <a:off x="569419" y="437029"/>
            <a:ext cx="5499848" cy="30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人に1人の割合で認知症に…！2025年の将来推計と予防のポイント｜介護の教科書｜みんなの介護">
            <a:extLst>
              <a:ext uri="{FF2B5EF4-FFF2-40B4-BE49-F238E27FC236}">
                <a16:creationId xmlns:a16="http://schemas.microsoft.com/office/drawing/2014/main" id="{6BE0CFBC-46D9-0B1A-A2C9-464F90560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75" b="97778" l="2167" r="76000">
                        <a14:foregroundMark x1="4667" y1="65079" x2="2167" y2="80635"/>
                        <a14:foregroundMark x1="2167" y1="80635" x2="11833" y2="91111"/>
                        <a14:foregroundMark x1="11833" y1="91111" x2="18333" y2="80635"/>
                        <a14:foregroundMark x1="3500" y1="72063" x2="2333" y2="95556"/>
                        <a14:foregroundMark x1="7833" y1="80635" x2="25167" y2="73968"/>
                        <a14:foregroundMark x1="28667" y1="15873" x2="24500" y2="90159"/>
                        <a14:foregroundMark x1="34000" y1="3175" x2="70667" y2="11111"/>
                        <a14:foregroundMark x1="70667" y1="11111" x2="66667" y2="79683"/>
                        <a14:foregroundMark x1="35500" y1="6349" x2="67500" y2="6349"/>
                        <a14:foregroundMark x1="36333" y1="8254" x2="63500" y2="18095"/>
                        <a14:foregroundMark x1="46167" y1="3175" x2="71167" y2="3175"/>
                        <a14:foregroundMark x1="34667" y1="4444" x2="38167" y2="7302"/>
                        <a14:foregroundMark x1="36000" y1="8571" x2="35833" y2="15873"/>
                        <a14:foregroundMark x1="34333" y1="4127" x2="43167" y2="9524"/>
                        <a14:foregroundMark x1="22333" y1="13968" x2="28500" y2="47937"/>
                        <a14:foregroundMark x1="28500" y1="47937" x2="28667" y2="56825"/>
                        <a14:foregroundMark x1="26000" y1="20317" x2="28333" y2="31111"/>
                        <a14:foregroundMark x1="23500" y1="17460" x2="26333" y2="24762"/>
                        <a14:foregroundMark x1="24500" y1="19365" x2="28333" y2="19365"/>
                        <a14:foregroundMark x1="29000" y1="87302" x2="69667" y2="83175"/>
                        <a14:foregroundMark x1="69667" y1="83175" x2="54833" y2="92063"/>
                        <a14:foregroundMark x1="54833" y1="92063" x2="35333" y2="88254"/>
                        <a14:foregroundMark x1="31833" y1="14286" x2="30000" y2="87937"/>
                        <a14:foregroundMark x1="32000" y1="23810" x2="30833" y2="86667"/>
                        <a14:foregroundMark x1="32500" y1="22857" x2="31833" y2="89206"/>
                        <a14:foregroundMark x1="34833" y1="92698" x2="76000" y2="92698"/>
                        <a14:foregroundMark x1="71500" y1="87937" x2="70667" y2="92698"/>
                        <a14:foregroundMark x1="66333" y1="89841" x2="72667" y2="89206"/>
                        <a14:foregroundMark x1="74333" y1="88254" x2="73500" y2="94603"/>
                        <a14:foregroundMark x1="31167" y1="87302" x2="41167" y2="92381"/>
                        <a14:foregroundMark x1="74167" y1="90159" x2="74167" y2="90159"/>
                        <a14:foregroundMark x1="29500" y1="91111" x2="36333" y2="91429"/>
                        <a14:foregroundMark x1="34833" y1="94603" x2="34833" y2="94603"/>
                        <a14:foregroundMark x1="31833" y1="92063" x2="40000" y2="92063"/>
                        <a14:foregroundMark x1="29167" y1="92698" x2="50333" y2="92698"/>
                        <a14:foregroundMark x1="28667" y1="92698" x2="67500" y2="94603"/>
                        <a14:foregroundMark x1="66000" y1="93651" x2="74000" y2="94603"/>
                        <a14:foregroundMark x1="26667" y1="93333" x2="45500" y2="97778"/>
                        <a14:foregroundMark x1="42833" y1="31111" x2="53500" y2="29206"/>
                        <a14:foregroundMark x1="53500" y1="29206" x2="61000" y2="29206"/>
                        <a14:foregroundMark x1="37500" y1="27937" x2="54000" y2="33651"/>
                        <a14:foregroundMark x1="54000" y1="33651" x2="46000" y2="36825"/>
                        <a14:foregroundMark x1="41000" y1="31111" x2="53667" y2="29841"/>
                        <a14:foregroundMark x1="53667" y1="29841" x2="64833" y2="45714"/>
                        <a14:foregroundMark x1="64833" y1="45714" x2="39667" y2="53333"/>
                        <a14:foregroundMark x1="39667" y1="53333" x2="43000" y2="30159"/>
                        <a14:foregroundMark x1="43000" y1="30159" x2="49167" y2="28254"/>
                        <a14:foregroundMark x1="39500" y1="63810" x2="56500" y2="24762"/>
                        <a14:foregroundMark x1="56500" y1="24762" x2="58333" y2="50476"/>
                        <a14:foregroundMark x1="58333" y1="50476" x2="27667" y2="71746"/>
                        <a14:foregroundMark x1="27667" y1="71746" x2="24333" y2="66349"/>
                        <a14:foregroundMark x1="35167" y1="55556" x2="40333" y2="62857"/>
                        <a14:foregroundMark x1="14333" y1="61587" x2="35167" y2="63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431"/>
          <a:stretch/>
        </p:blipFill>
        <p:spPr bwMode="auto">
          <a:xfrm>
            <a:off x="3319343" y="1102660"/>
            <a:ext cx="8449074" cy="541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DF104DA-F3A4-E23F-B54A-BE230302268F}"/>
              </a:ext>
            </a:extLst>
          </p:cNvPr>
          <p:cNvGrpSpPr/>
          <p:nvPr/>
        </p:nvGrpSpPr>
        <p:grpSpPr>
          <a:xfrm>
            <a:off x="423583" y="3812242"/>
            <a:ext cx="4249272" cy="2386169"/>
            <a:chOff x="423583" y="3812242"/>
            <a:chExt cx="4249272" cy="2386169"/>
          </a:xfrm>
        </p:grpSpPr>
        <p:pic>
          <p:nvPicPr>
            <p:cNvPr id="2" name="図 1" descr="高齢者夫婦.png">
              <a:extLst>
                <a:ext uri="{FF2B5EF4-FFF2-40B4-BE49-F238E27FC236}">
                  <a16:creationId xmlns:a16="http://schemas.microsoft.com/office/drawing/2014/main" id="{742E45A0-C0E1-72CB-D21C-F757D44AD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6383" y="4458573"/>
              <a:ext cx="2342617" cy="1739838"/>
            </a:xfrm>
            <a:prstGeom prst="rect">
              <a:avLst/>
            </a:prstGeom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5EC727BF-D2AB-C7A9-FB9F-C4C942D52760}"/>
                </a:ext>
              </a:extLst>
            </p:cNvPr>
            <p:cNvSpPr txBox="1"/>
            <p:nvPr/>
          </p:nvSpPr>
          <p:spPr>
            <a:xfrm>
              <a:off x="423583" y="3812242"/>
              <a:ext cx="4249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平均寿命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（男性：</a:t>
              </a:r>
              <a:r>
                <a: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81.05</a:t>
              </a:r>
              <a:r>
                <a: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　女性：</a:t>
              </a:r>
              <a:r>
                <a: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87.09</a:t>
              </a:r>
              <a:r>
                <a: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歳）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449391-0259-23AF-2D03-FD1D4F5D98E9}"/>
              </a:ext>
            </a:extLst>
          </p:cNvPr>
          <p:cNvSpPr txBox="1"/>
          <p:nvPr/>
        </p:nvSpPr>
        <p:spPr>
          <a:xfrm>
            <a:off x="8839201" y="6380845"/>
            <a:ext cx="3523130" cy="281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（参考：ニッポンの介護学から）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832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【完全版】小さくなった胸を戻す方法【原因と対策】 - LIYO MEMO リヨメモ">
            <a:extLst>
              <a:ext uri="{FF2B5EF4-FFF2-40B4-BE49-F238E27FC236}">
                <a16:creationId xmlns:a16="http://schemas.microsoft.com/office/drawing/2014/main" id="{4692561F-10FE-8A93-9A50-B888EC69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42" y="5458014"/>
            <a:ext cx="965736" cy="72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C10EA9D8-D757-4384-ABB4-0D0E7563A449}"/>
              </a:ext>
            </a:extLst>
          </p:cNvPr>
          <p:cNvCxnSpPr>
            <a:cxnSpLocks/>
          </p:cNvCxnSpPr>
          <p:nvPr/>
        </p:nvCxnSpPr>
        <p:spPr>
          <a:xfrm flipV="1">
            <a:off x="1408903" y="1548481"/>
            <a:ext cx="0" cy="451673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2E16BFC-AEDF-4E37-BA6C-0618431489B5}"/>
              </a:ext>
            </a:extLst>
          </p:cNvPr>
          <p:cNvCxnSpPr>
            <a:cxnSpLocks/>
          </p:cNvCxnSpPr>
          <p:nvPr/>
        </p:nvCxnSpPr>
        <p:spPr>
          <a:xfrm>
            <a:off x="6268303" y="1368481"/>
            <a:ext cx="0" cy="3492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FC37BD5-0AEE-4CED-8342-067E46B58F29}"/>
              </a:ext>
            </a:extLst>
          </p:cNvPr>
          <p:cNvCxnSpPr>
            <a:cxnSpLocks/>
          </p:cNvCxnSpPr>
          <p:nvPr/>
        </p:nvCxnSpPr>
        <p:spPr>
          <a:xfrm>
            <a:off x="7944942" y="1368481"/>
            <a:ext cx="0" cy="3456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B99BDD4-72AE-49DA-8251-5C40F08D269E}"/>
              </a:ext>
            </a:extLst>
          </p:cNvPr>
          <p:cNvCxnSpPr>
            <a:cxnSpLocks/>
          </p:cNvCxnSpPr>
          <p:nvPr/>
        </p:nvCxnSpPr>
        <p:spPr>
          <a:xfrm>
            <a:off x="9467375" y="1444361"/>
            <a:ext cx="0" cy="3384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88F0E3-7892-DF64-1362-6B37AC69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7915" y="641401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E676F-4151-4FB9-8059-CF37FC45727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62B94F39-BA17-DFBB-951B-4EF93744C284}"/>
              </a:ext>
            </a:extLst>
          </p:cNvPr>
          <p:cNvSpPr txBox="1">
            <a:spLocks/>
          </p:cNvSpPr>
          <p:nvPr/>
        </p:nvSpPr>
        <p:spPr>
          <a:xfrm>
            <a:off x="1466321" y="196354"/>
            <a:ext cx="7679462" cy="117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年をとると どうなる？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4812C3BB-5D75-01C2-38B3-F3DF6ED7E52F}"/>
              </a:ext>
            </a:extLst>
          </p:cNvPr>
          <p:cNvGrpSpPr/>
          <p:nvPr/>
        </p:nvGrpSpPr>
        <p:grpSpPr>
          <a:xfrm>
            <a:off x="7688925" y="1517090"/>
            <a:ext cx="1432934" cy="833717"/>
            <a:chOff x="9598701" y="5392271"/>
            <a:chExt cx="1432934" cy="833717"/>
          </a:xfrm>
        </p:grpSpPr>
        <p:sp>
          <p:nvSpPr>
            <p:cNvPr id="17" name="フローチャート : 代替処理 16">
              <a:extLst>
                <a:ext uri="{FF2B5EF4-FFF2-40B4-BE49-F238E27FC236}">
                  <a16:creationId xmlns:a16="http://schemas.microsoft.com/office/drawing/2014/main" id="{0E8B233B-4494-49BF-9320-1BDA6FBC030D}"/>
                </a:ext>
              </a:extLst>
            </p:cNvPr>
            <p:cNvSpPr/>
            <p:nvPr/>
          </p:nvSpPr>
          <p:spPr>
            <a:xfrm>
              <a:off x="9598701" y="5392271"/>
              <a:ext cx="1423687" cy="833717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認知症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A5036145-9833-EA60-2185-B0C3170E8400}"/>
                </a:ext>
              </a:extLst>
            </p:cNvPr>
            <p:cNvSpPr txBox="1"/>
            <p:nvPr/>
          </p:nvSpPr>
          <p:spPr>
            <a:xfrm>
              <a:off x="9655553" y="5428405"/>
              <a:ext cx="1376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にんちしょう</a:t>
              </a:r>
            </a:p>
          </p:txBody>
        </p:sp>
      </p:grpSp>
      <p:pic>
        <p:nvPicPr>
          <p:cNvPr id="44" name="図 43">
            <a:extLst>
              <a:ext uri="{FF2B5EF4-FFF2-40B4-BE49-F238E27FC236}">
                <a16:creationId xmlns:a16="http://schemas.microsoft.com/office/drawing/2014/main" id="{CBDD246F-2DC0-51CD-156D-57BE6C5E9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237" y="2756514"/>
            <a:ext cx="5413781" cy="2332756"/>
          </a:xfrm>
          <a:prstGeom prst="rect">
            <a:avLst/>
          </a:prstGeom>
        </p:spPr>
      </p:pic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A374D979-82EE-1830-9CD6-17F4F5925F4E}"/>
              </a:ext>
            </a:extLst>
          </p:cNvPr>
          <p:cNvGrpSpPr/>
          <p:nvPr/>
        </p:nvGrpSpPr>
        <p:grpSpPr>
          <a:xfrm>
            <a:off x="1723594" y="1312262"/>
            <a:ext cx="5658374" cy="1172127"/>
            <a:chOff x="1837179" y="2807313"/>
            <a:chExt cx="5658374" cy="1172127"/>
          </a:xfrm>
        </p:grpSpPr>
        <p:sp>
          <p:nvSpPr>
            <p:cNvPr id="3" name="左右矢印 2">
              <a:extLst>
                <a:ext uri="{FF2B5EF4-FFF2-40B4-BE49-F238E27FC236}">
                  <a16:creationId xmlns:a16="http://schemas.microsoft.com/office/drawing/2014/main" id="{D77CDEC4-9446-48B4-9B2A-3E0C462DEF2C}"/>
                </a:ext>
              </a:extLst>
            </p:cNvPr>
            <p:cNvSpPr/>
            <p:nvPr/>
          </p:nvSpPr>
          <p:spPr>
            <a:xfrm>
              <a:off x="1837179" y="2807313"/>
              <a:ext cx="5658374" cy="1172127"/>
            </a:xfrm>
            <a:prstGeom prst="leftRightArrow">
              <a:avLst>
                <a:gd name="adj1" fmla="val 61472"/>
                <a:gd name="adj2" fmla="val 4824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発症まで２０年以上かかる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D52DDFFD-8824-65BF-5426-79D11B0D7907}"/>
                </a:ext>
              </a:extLst>
            </p:cNvPr>
            <p:cNvSpPr txBox="1"/>
            <p:nvPr/>
          </p:nvSpPr>
          <p:spPr>
            <a:xfrm>
              <a:off x="3079347" y="3059668"/>
              <a:ext cx="1307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はっしょう</a:t>
              </a:r>
            </a:p>
          </p:txBody>
        </p:sp>
      </p:grpSp>
      <p:pic>
        <p:nvPicPr>
          <p:cNvPr id="1044" name="Picture 20" descr="慢性疾患の患者さんは、病院を『学習塾』のように活用しましょう♪ - すなおのひろば">
            <a:extLst>
              <a:ext uri="{FF2B5EF4-FFF2-40B4-BE49-F238E27FC236}">
                <a16:creationId xmlns:a16="http://schemas.microsoft.com/office/drawing/2014/main" id="{8E7A7E9A-ED16-7387-1363-E388DFC3E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763" y="4787675"/>
            <a:ext cx="1656256" cy="14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見守りサービス（高齢者向け） | 札幌のアパート・マンション管理会社 TOM">
            <a:extLst>
              <a:ext uri="{FF2B5EF4-FFF2-40B4-BE49-F238E27FC236}">
                <a16:creationId xmlns:a16="http://schemas.microsoft.com/office/drawing/2014/main" id="{80175153-8144-6C2F-976B-CD0053A37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61" y="4974273"/>
            <a:ext cx="1103007" cy="11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会員になるためには – 公益社団法人常総市シルバー人材センター">
            <a:extLst>
              <a:ext uri="{FF2B5EF4-FFF2-40B4-BE49-F238E27FC236}">
                <a16:creationId xmlns:a16="http://schemas.microsoft.com/office/drawing/2014/main" id="{ED64F5D2-EC86-EAAF-BD65-68247545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48" y="5011601"/>
            <a:ext cx="1023009" cy="11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08D44E8F-70B4-0C0C-DC71-B4BF4636FC5B}"/>
              </a:ext>
            </a:extLst>
          </p:cNvPr>
          <p:cNvGrpSpPr/>
          <p:nvPr/>
        </p:nvGrpSpPr>
        <p:grpSpPr>
          <a:xfrm>
            <a:off x="3536534" y="4926719"/>
            <a:ext cx="1035611" cy="1206271"/>
            <a:chOff x="3379929" y="4931475"/>
            <a:chExt cx="1304102" cy="1689860"/>
          </a:xfrm>
        </p:grpSpPr>
        <p:pic>
          <p:nvPicPr>
            <p:cNvPr id="1050" name="Picture 26" descr="いろいろな角度から見た男性会社員のイラスト | かわいいフリー素材集 いらすとや">
              <a:extLst>
                <a:ext uri="{FF2B5EF4-FFF2-40B4-BE49-F238E27FC236}">
                  <a16:creationId xmlns:a16="http://schemas.microsoft.com/office/drawing/2014/main" id="{B3B1185C-3C7A-A458-E61B-2C009DBC8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459" y="5021794"/>
              <a:ext cx="897572" cy="1583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清純派の定義は何ですか？ | ガールズちゃんねる - Girls Channel">
              <a:extLst>
                <a:ext uri="{FF2B5EF4-FFF2-40B4-BE49-F238E27FC236}">
                  <a16:creationId xmlns:a16="http://schemas.microsoft.com/office/drawing/2014/main" id="{DBA3201A-6BC0-D220-2F2F-150A30ADD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929" y="4931475"/>
              <a:ext cx="787819" cy="1689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D2D22D32-0B7E-4EA1-CE8F-0173BA40A098}"/>
              </a:ext>
            </a:extLst>
          </p:cNvPr>
          <p:cNvGrpSpPr/>
          <p:nvPr/>
        </p:nvGrpSpPr>
        <p:grpSpPr>
          <a:xfrm>
            <a:off x="2386989" y="5242639"/>
            <a:ext cx="1047515" cy="902162"/>
            <a:chOff x="1800685" y="5067051"/>
            <a:chExt cx="1157332" cy="1183564"/>
          </a:xfrm>
        </p:grpSpPr>
        <p:pic>
          <p:nvPicPr>
            <p:cNvPr id="1054" name="Picture 30" descr="立っている女の子のイラスト（ポーズ） | 無料イラスト かわいいフリー素材集 いらすとや">
              <a:extLst>
                <a:ext uri="{FF2B5EF4-FFF2-40B4-BE49-F238E27FC236}">
                  <a16:creationId xmlns:a16="http://schemas.microsoft.com/office/drawing/2014/main" id="{F59C08D8-E7D2-714A-74B1-385F6D8F4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32613" y="5067051"/>
              <a:ext cx="625404" cy="1168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ラジコンを走らせたくても公園に子供が・・・">
              <a:extLst>
                <a:ext uri="{FF2B5EF4-FFF2-40B4-BE49-F238E27FC236}">
                  <a16:creationId xmlns:a16="http://schemas.microsoft.com/office/drawing/2014/main" id="{BD77321B-1DA9-CB8C-9E9D-DA5ED5440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685" y="5078488"/>
              <a:ext cx="627577" cy="1172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DDE4108-20D7-4B4B-95B1-B2B1402E4E58}"/>
              </a:ext>
            </a:extLst>
          </p:cNvPr>
          <p:cNvCxnSpPr>
            <a:cxnSpLocks/>
          </p:cNvCxnSpPr>
          <p:nvPr/>
        </p:nvCxnSpPr>
        <p:spPr>
          <a:xfrm flipV="1">
            <a:off x="1408903" y="6216394"/>
            <a:ext cx="8489864" cy="5930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タイトル 1">
            <a:extLst>
              <a:ext uri="{FF2B5EF4-FFF2-40B4-BE49-F238E27FC236}">
                <a16:creationId xmlns:a16="http://schemas.microsoft.com/office/drawing/2014/main" id="{6689A611-FEFF-54F3-96B6-B83791593CAE}"/>
              </a:ext>
            </a:extLst>
          </p:cNvPr>
          <p:cNvSpPr txBox="1">
            <a:spLocks/>
          </p:cNvSpPr>
          <p:nvPr/>
        </p:nvSpPr>
        <p:spPr>
          <a:xfrm>
            <a:off x="161738" y="6146043"/>
            <a:ext cx="1752695" cy="5156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年をとると　</a:t>
            </a:r>
          </a:p>
        </p:txBody>
      </p:sp>
      <p:pic>
        <p:nvPicPr>
          <p:cNvPr id="2" name="Picture 4" descr="関連する画像の詳細をご覧ください。あなたも認知症サポーター養成講座を受けてみませんか / 熊本市ホームページ">
            <a:extLst>
              <a:ext uri="{FF2B5EF4-FFF2-40B4-BE49-F238E27FC236}">
                <a16:creationId xmlns:a16="http://schemas.microsoft.com/office/drawing/2014/main" id="{1681A18D-ADD5-2CE5-8772-E43BF0EF2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7" y="166255"/>
            <a:ext cx="840535" cy="9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6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BFF66D05-2793-76C5-B890-87C9EBE85958}"/>
              </a:ext>
            </a:extLst>
          </p:cNvPr>
          <p:cNvSpPr/>
          <p:nvPr/>
        </p:nvSpPr>
        <p:spPr>
          <a:xfrm>
            <a:off x="589202" y="5087749"/>
            <a:ext cx="11017538" cy="1487258"/>
          </a:xfrm>
          <a:prstGeom prst="roundRect">
            <a:avLst>
              <a:gd name="adj" fmla="val 3294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34EA17AE-A54A-9064-282E-7387C1FC7A6F}"/>
              </a:ext>
            </a:extLst>
          </p:cNvPr>
          <p:cNvSpPr/>
          <p:nvPr/>
        </p:nvSpPr>
        <p:spPr>
          <a:xfrm>
            <a:off x="4819455" y="3429000"/>
            <a:ext cx="6350228" cy="1505538"/>
          </a:xfrm>
          <a:prstGeom prst="ellipse">
            <a:avLst/>
          </a:prstGeom>
          <a:solidFill>
            <a:srgbClr val="EBF7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9E8B74D-EDDE-B6D3-1F02-584B4E84CAFD}"/>
              </a:ext>
            </a:extLst>
          </p:cNvPr>
          <p:cNvSpPr/>
          <p:nvPr/>
        </p:nvSpPr>
        <p:spPr>
          <a:xfrm>
            <a:off x="712694" y="2551438"/>
            <a:ext cx="6010475" cy="1307974"/>
          </a:xfrm>
          <a:prstGeom prst="ellipse">
            <a:avLst/>
          </a:prstGeom>
          <a:solidFill>
            <a:srgbClr val="EBF7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B58B7EA-8913-0615-39A2-5E404F10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04" y="404694"/>
            <a:ext cx="6991452" cy="1172127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想像してみよう</a:t>
            </a:r>
          </a:p>
        </p:txBody>
      </p:sp>
      <p:pic>
        <p:nvPicPr>
          <p:cNvPr id="2052" name="Picture 4" descr="関連する画像の詳細をご覧ください。あなたも認知症サポーター養成講座を受けてみませんか / 熊本市ホームページ">
            <a:extLst>
              <a:ext uri="{FF2B5EF4-FFF2-40B4-BE49-F238E27FC236}">
                <a16:creationId xmlns:a16="http://schemas.microsoft.com/office/drawing/2014/main" id="{8BF130B3-B994-71F3-B554-8BDDCD54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62" y="282993"/>
            <a:ext cx="929162" cy="11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B9C52EFF-0044-B928-B3E8-9C4BA1DB0E35}"/>
                  </a:ext>
                </a:extLst>
              </p14:cNvPr>
              <p14:cNvContentPartPr/>
              <p14:nvPr/>
            </p14:nvContentPartPr>
            <p14:xfrm>
              <a:off x="2114901" y="1417414"/>
              <a:ext cx="5760" cy="36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B9C52EFF-0044-B928-B3E8-9C4BA1DB0E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8901" y="1201414"/>
                <a:ext cx="77400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3F0C02-CDFB-4621-A060-C971CC231B9F}"/>
              </a:ext>
            </a:extLst>
          </p:cNvPr>
          <p:cNvSpPr txBox="1"/>
          <p:nvPr/>
        </p:nvSpPr>
        <p:spPr>
          <a:xfrm>
            <a:off x="12470386" y="1920638"/>
            <a:ext cx="735896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6" name="インク 5">
                <a:extLst>
                  <a:ext uri="{FF2B5EF4-FFF2-40B4-BE49-F238E27FC236}">
                    <a16:creationId xmlns:a16="http://schemas.microsoft.com/office/drawing/2014/main" id="{E67B34CC-CCDA-EACE-A080-AE90F45D025D}"/>
                  </a:ext>
                </a:extLst>
              </p14:cNvPr>
              <p14:cNvContentPartPr/>
              <p14:nvPr/>
            </p14:nvContentPartPr>
            <p14:xfrm>
              <a:off x="5120114" y="3713068"/>
              <a:ext cx="360" cy="360"/>
            </p14:xfrm>
          </p:contentPart>
        </mc:Choice>
        <mc:Fallback xmlns="">
          <p:pic>
            <p:nvPicPr>
              <p:cNvPr id="6" name="インク 5">
                <a:extLst>
                  <a:ext uri="{FF2B5EF4-FFF2-40B4-BE49-F238E27FC236}">
                    <a16:creationId xmlns:a16="http://schemas.microsoft.com/office/drawing/2014/main" id="{E67B34CC-CCDA-EACE-A080-AE90F45D025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2474" y="3605428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56B63A-476C-8A6A-5BED-CBB190FCE0F1}"/>
              </a:ext>
            </a:extLst>
          </p:cNvPr>
          <p:cNvSpPr txBox="1"/>
          <p:nvPr/>
        </p:nvSpPr>
        <p:spPr>
          <a:xfrm>
            <a:off x="2081078" y="282993"/>
            <a:ext cx="252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そうぞう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6C6F9E-8044-2391-D2F9-3ABE7993E197}"/>
              </a:ext>
            </a:extLst>
          </p:cNvPr>
          <p:cNvSpPr txBox="1"/>
          <p:nvPr/>
        </p:nvSpPr>
        <p:spPr>
          <a:xfrm>
            <a:off x="1328043" y="1516399"/>
            <a:ext cx="9767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あなたが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次のように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困っているとき、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まわりの人に、どうしてもらえると安心しますか？　また嬉しいですか？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3DEF2B-82BB-183E-B3B4-18ABE3F32DF1}"/>
              </a:ext>
            </a:extLst>
          </p:cNvPr>
          <p:cNvSpPr txBox="1"/>
          <p:nvPr/>
        </p:nvSpPr>
        <p:spPr>
          <a:xfrm>
            <a:off x="1033474" y="2727359"/>
            <a:ext cx="6640315" cy="97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友だちとの遊びの約束を忘れてしまい、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友だちを怒らせてしまった・・・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E22C235-EAB7-FF8F-6C17-E9964798FAC6}"/>
              </a:ext>
            </a:extLst>
          </p:cNvPr>
          <p:cNvSpPr txBox="1"/>
          <p:nvPr/>
        </p:nvSpPr>
        <p:spPr>
          <a:xfrm>
            <a:off x="5421133" y="3713068"/>
            <a:ext cx="6486626" cy="97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友だちの家に遊びに行くとき、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600"/>
              </a:lnSpc>
            </a:pP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途中で、行く道がわからなくなった・・・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407A187-ED30-49C0-8D45-388C802F761C}"/>
              </a:ext>
            </a:extLst>
          </p:cNvPr>
          <p:cNvSpPr txBox="1"/>
          <p:nvPr/>
        </p:nvSpPr>
        <p:spPr>
          <a:xfrm>
            <a:off x="849562" y="5146701"/>
            <a:ext cx="11017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何回も同じことで失敗してしまうときに、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友だちや家族から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「なんで、失敗するの！」「また失敗してる～」と言われると、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どんな気持ちになりますか。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23994404-7E88-6F7F-55E1-A5CEAE1AC7CF}"/>
              </a:ext>
            </a:extLst>
          </p:cNvPr>
          <p:cNvSpPr txBox="1">
            <a:spLocks/>
          </p:cNvSpPr>
          <p:nvPr/>
        </p:nvSpPr>
        <p:spPr>
          <a:xfrm>
            <a:off x="5756984" y="382735"/>
            <a:ext cx="6991452" cy="117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（あなたは、どうする？）</a:t>
            </a:r>
          </a:p>
        </p:txBody>
      </p:sp>
    </p:spTree>
    <p:extLst>
      <p:ext uri="{BB962C8B-B14F-4D97-AF65-F5344CB8AC3E}">
        <p14:creationId xmlns:p14="http://schemas.microsoft.com/office/powerpoint/2010/main" val="411488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466964E4-F3C2-BF31-07C2-46018C9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274" y="875341"/>
            <a:ext cx="6991452" cy="117212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みんなで考えよう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7284F5CC-5389-1213-C993-0C810A337955}"/>
              </a:ext>
            </a:extLst>
          </p:cNvPr>
          <p:cNvSpPr txBox="1">
            <a:spLocks/>
          </p:cNvSpPr>
          <p:nvPr/>
        </p:nvSpPr>
        <p:spPr>
          <a:xfrm>
            <a:off x="2600274" y="1813121"/>
            <a:ext cx="6991452" cy="117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（グループワーク）</a:t>
            </a:r>
          </a:p>
        </p:txBody>
      </p:sp>
      <p:pic>
        <p:nvPicPr>
          <p:cNvPr id="1028" name="Picture 4" descr="ブレインストーミングで勉強しよう│勉強法の大辞典＜ベンテン！＞">
            <a:extLst>
              <a:ext uri="{FF2B5EF4-FFF2-40B4-BE49-F238E27FC236}">
                <a16:creationId xmlns:a16="http://schemas.microsoft.com/office/drawing/2014/main" id="{37160080-BFAC-7C9B-03D4-E72A39CB6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70" y="3146611"/>
            <a:ext cx="3393141" cy="308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5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D37C3B17-4653-6A18-CB8C-CDFA7A153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250" y="1561140"/>
            <a:ext cx="6991452" cy="2177142"/>
          </a:xfrm>
        </p:spPr>
        <p:txBody>
          <a:bodyPr>
            <a:normAutofit/>
          </a:bodyPr>
          <a:lstStyle/>
          <a:p>
            <a:pPr algn="ctr"/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認知症の人から</a:t>
            </a:r>
            <a:br>
              <a:rPr lang="en-US" altLang="ja-JP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メッセージ</a:t>
            </a:r>
            <a:endParaRPr kumimoji="1" lang="ja-JP" altLang="en-US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231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赤味がかったオレンジ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1306</Words>
  <Application>Microsoft Office PowerPoint</Application>
  <PresentationFormat>ワイド画面</PresentationFormat>
  <Paragraphs>136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24" baseType="lpstr">
      <vt:lpstr>HGPｺﾞｼｯｸE</vt:lpstr>
      <vt:lpstr>HGP創英角ﾎﾟｯﾌﾟ体</vt:lpstr>
      <vt:lpstr>HG丸ｺﾞｼｯｸM-PRO</vt:lpstr>
      <vt:lpstr>Hiragino Kaku Gothic ProN</vt:lpstr>
      <vt:lpstr>Meiryo UI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1_Office テーマ</vt:lpstr>
      <vt:lpstr>　　　　　にんちしょう 　　認知症って知っていますか</vt:lpstr>
      <vt:lpstr>PowerPoint プレゼンテーション</vt:lpstr>
      <vt:lpstr>年をとると どうなる？</vt:lpstr>
      <vt:lpstr>認知症とは？</vt:lpstr>
      <vt:lpstr>PowerPoint プレゼンテーション</vt:lpstr>
      <vt:lpstr>PowerPoint プレゼンテーション</vt:lpstr>
      <vt:lpstr>想像してみよう</vt:lpstr>
      <vt:lpstr>みんなで考えよう</vt:lpstr>
      <vt:lpstr>認知症の人から メッセージ</vt:lpstr>
      <vt:lpstr>認知症になっても 　　  　できることはたくさんあります</vt:lpstr>
      <vt:lpstr>今日のまとめ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認知症サポーターになろう</dc:title>
  <dc:creator>永田 潤平</dc:creator>
  <cp:lastModifiedBy>すこやか</cp:lastModifiedBy>
  <cp:revision>72</cp:revision>
  <cp:lastPrinted>2024-06-17T05:01:52Z</cp:lastPrinted>
  <dcterms:created xsi:type="dcterms:W3CDTF">2024-01-23T02:59:28Z</dcterms:created>
  <dcterms:modified xsi:type="dcterms:W3CDTF">2024-07-12T07:30:46Z</dcterms:modified>
</cp:coreProperties>
</file>