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 id="2147483714" r:id="rId2"/>
    <p:sldMasterId id="2147483726" r:id="rId3"/>
    <p:sldMasterId id="2147483738" r:id="rId4"/>
  </p:sldMasterIdLst>
  <p:notesMasterIdLst>
    <p:notesMasterId r:id="rId47"/>
  </p:notesMasterIdLst>
  <p:handoutMasterIdLst>
    <p:handoutMasterId r:id="rId48"/>
  </p:handoutMasterIdLst>
  <p:sldIdLst>
    <p:sldId id="256" r:id="rId5"/>
    <p:sldId id="16882" r:id="rId6"/>
    <p:sldId id="326" r:id="rId7"/>
    <p:sldId id="16906" r:id="rId8"/>
    <p:sldId id="16912" r:id="rId9"/>
    <p:sldId id="422" r:id="rId10"/>
    <p:sldId id="16871" r:id="rId11"/>
    <p:sldId id="365" r:id="rId12"/>
    <p:sldId id="16892" r:id="rId13"/>
    <p:sldId id="360" r:id="rId14"/>
    <p:sldId id="16911" r:id="rId15"/>
    <p:sldId id="995" r:id="rId16"/>
    <p:sldId id="342" r:id="rId17"/>
    <p:sldId id="997" r:id="rId18"/>
    <p:sldId id="291" r:id="rId19"/>
    <p:sldId id="16909" r:id="rId20"/>
    <p:sldId id="994" r:id="rId21"/>
    <p:sldId id="565" r:id="rId22"/>
    <p:sldId id="346" r:id="rId23"/>
    <p:sldId id="16908" r:id="rId24"/>
    <p:sldId id="16898" r:id="rId25"/>
    <p:sldId id="272" r:id="rId26"/>
    <p:sldId id="16890" r:id="rId27"/>
    <p:sldId id="1000" r:id="rId28"/>
    <p:sldId id="16878" r:id="rId29"/>
    <p:sldId id="16879" r:id="rId30"/>
    <p:sldId id="16899" r:id="rId31"/>
    <p:sldId id="16902" r:id="rId32"/>
    <p:sldId id="16907" r:id="rId33"/>
    <p:sldId id="16913" r:id="rId34"/>
    <p:sldId id="569" r:id="rId35"/>
    <p:sldId id="996" r:id="rId36"/>
    <p:sldId id="349" r:id="rId37"/>
    <p:sldId id="16885" r:id="rId38"/>
    <p:sldId id="16910" r:id="rId39"/>
    <p:sldId id="16914" r:id="rId40"/>
    <p:sldId id="16887" r:id="rId41"/>
    <p:sldId id="1003" r:id="rId42"/>
    <p:sldId id="1004" r:id="rId43"/>
    <p:sldId id="1005" r:id="rId44"/>
    <p:sldId id="16901" r:id="rId45"/>
    <p:sldId id="1006" r:id="rId46"/>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FF6600"/>
    <a:srgbClr val="FFE5FF"/>
    <a:srgbClr val="FF00FF"/>
    <a:srgbClr val="CC00FF"/>
    <a:srgbClr val="FFFF99"/>
    <a:srgbClr val="FF66CC"/>
    <a:srgbClr val="FFCCFF"/>
    <a:srgbClr val="00FF00"/>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テーマ スタイル 2 - アクセント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53403" autoAdjust="0"/>
  </p:normalViewPr>
  <p:slideViewPr>
    <p:cSldViewPr snapToGrid="0">
      <p:cViewPr varScale="1">
        <p:scale>
          <a:sx n="44" d="100"/>
          <a:sy n="44" d="100"/>
        </p:scale>
        <p:origin x="2112" y="43"/>
      </p:cViewPr>
      <p:guideLst>
        <p:guide orient="horz" pos="2160"/>
        <p:guide pos="3840"/>
      </p:guideLst>
    </p:cSldViewPr>
  </p:slideViewPr>
  <p:notesTextViewPr>
    <p:cViewPr>
      <p:scale>
        <a:sx n="1" d="1"/>
        <a:sy n="1" d="1"/>
      </p:scale>
      <p:origin x="0" y="0"/>
    </p:cViewPr>
  </p:notesTextViewPr>
  <p:notesViewPr>
    <p:cSldViewPr snapToGrid="0">
      <p:cViewPr varScale="1">
        <p:scale>
          <a:sx n="81" d="100"/>
          <a:sy n="81" d="100"/>
        </p:scale>
        <p:origin x="1973" y="5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7.6552534448818904E-2"/>
          <c:y val="0.17698836263605053"/>
          <c:w val="0.89844746555118116"/>
          <c:h val="0.76179141475200451"/>
        </c:manualLayout>
      </c:layout>
      <c:lineChart>
        <c:grouping val="standard"/>
        <c:varyColors val="0"/>
        <c:ser>
          <c:idx val="0"/>
          <c:order val="0"/>
          <c:tx>
            <c:strRef>
              <c:f>Sheet1!$B$1</c:f>
              <c:strCache>
                <c:ptCount val="1"/>
                <c:pt idx="0">
                  <c:v>認知症有病率に基づく認知症高齢者数</c:v>
                </c:pt>
              </c:strCache>
            </c:strRef>
          </c:tx>
          <c:spPr>
            <a:ln w="28575" cap="rnd">
              <a:solidFill>
                <a:schemeClr val="accent1"/>
              </a:solidFill>
              <a:round/>
            </a:ln>
            <a:effectLst/>
          </c:spPr>
          <c:marker>
            <c:symbol val="circle"/>
            <c:size val="14"/>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2020年</c:v>
                </c:pt>
                <c:pt idx="1">
                  <c:v>2025年</c:v>
                </c:pt>
                <c:pt idx="2">
                  <c:v>2040年</c:v>
                </c:pt>
              </c:strCache>
            </c:strRef>
          </c:cat>
          <c:val>
            <c:numRef>
              <c:f>Sheet1!$B$2:$B$4</c:f>
              <c:numCache>
                <c:formatCode>#,##0_ </c:formatCode>
                <c:ptCount val="3"/>
                <c:pt idx="0">
                  <c:v>75000</c:v>
                </c:pt>
                <c:pt idx="1">
                  <c:v>86000</c:v>
                </c:pt>
                <c:pt idx="2">
                  <c:v>110000</c:v>
                </c:pt>
              </c:numCache>
            </c:numRef>
          </c:val>
          <c:smooth val="0"/>
          <c:extLst>
            <c:ext xmlns:c16="http://schemas.microsoft.com/office/drawing/2014/chart" uri="{C3380CC4-5D6E-409C-BE32-E72D297353CC}">
              <c16:uniqueId val="{00000000-C6A9-4AE0-B3BE-897E856E4AAF}"/>
            </c:ext>
          </c:extLst>
        </c:ser>
        <c:dLbls>
          <c:showLegendKey val="0"/>
          <c:showVal val="0"/>
          <c:showCatName val="0"/>
          <c:showSerName val="0"/>
          <c:showPercent val="0"/>
          <c:showBubbleSize val="0"/>
        </c:dLbls>
        <c:marker val="1"/>
        <c:smooth val="0"/>
        <c:axId val="674098488"/>
        <c:axId val="674098816"/>
      </c:lineChart>
      <c:catAx>
        <c:axId val="67409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74098816"/>
        <c:crosses val="autoZero"/>
        <c:auto val="1"/>
        <c:lblAlgn val="ctr"/>
        <c:lblOffset val="100"/>
        <c:noMultiLvlLbl val="0"/>
      </c:catAx>
      <c:valAx>
        <c:axId val="674098816"/>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6740984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ja-JP"/>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7.6552534448818904E-2"/>
          <c:y val="0.17698836263605053"/>
          <c:w val="0.89844746555118116"/>
          <c:h val="0.76179141475200451"/>
        </c:manualLayout>
      </c:layout>
      <c:lineChart>
        <c:grouping val="standard"/>
        <c:varyColors val="0"/>
        <c:ser>
          <c:idx val="0"/>
          <c:order val="0"/>
          <c:tx>
            <c:strRef>
              <c:f>Sheet1!$B$1</c:f>
              <c:strCache>
                <c:ptCount val="1"/>
                <c:pt idx="0">
                  <c:v>認知症有病率に基づく認知症高齢者数</c:v>
                </c:pt>
              </c:strCache>
            </c:strRef>
          </c:tx>
          <c:spPr>
            <a:ln w="28575" cap="rnd">
              <a:solidFill>
                <a:schemeClr val="accent1"/>
              </a:solidFill>
              <a:round/>
            </a:ln>
            <a:effectLst/>
          </c:spPr>
          <c:marker>
            <c:symbol val="circle"/>
            <c:size val="14"/>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2020年</c:v>
                </c:pt>
                <c:pt idx="1">
                  <c:v>2025年</c:v>
                </c:pt>
                <c:pt idx="2">
                  <c:v>2040年</c:v>
                </c:pt>
              </c:strCache>
            </c:strRef>
          </c:cat>
          <c:val>
            <c:numRef>
              <c:f>Sheet1!$B$2:$B$4</c:f>
              <c:numCache>
                <c:formatCode>#,##0_ </c:formatCode>
                <c:ptCount val="3"/>
                <c:pt idx="0">
                  <c:v>75000</c:v>
                </c:pt>
                <c:pt idx="1">
                  <c:v>86000</c:v>
                </c:pt>
                <c:pt idx="2">
                  <c:v>110000</c:v>
                </c:pt>
              </c:numCache>
            </c:numRef>
          </c:val>
          <c:smooth val="0"/>
          <c:extLst>
            <c:ext xmlns:c16="http://schemas.microsoft.com/office/drawing/2014/chart" uri="{C3380CC4-5D6E-409C-BE32-E72D297353CC}">
              <c16:uniqueId val="{00000000-C6A9-4AE0-B3BE-897E856E4AAF}"/>
            </c:ext>
          </c:extLst>
        </c:ser>
        <c:dLbls>
          <c:showLegendKey val="0"/>
          <c:showVal val="0"/>
          <c:showCatName val="0"/>
          <c:showSerName val="0"/>
          <c:showPercent val="0"/>
          <c:showBubbleSize val="0"/>
        </c:dLbls>
        <c:marker val="1"/>
        <c:smooth val="0"/>
        <c:axId val="674098488"/>
        <c:axId val="674098816"/>
      </c:lineChart>
      <c:catAx>
        <c:axId val="674098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674098816"/>
        <c:crosses val="autoZero"/>
        <c:auto val="1"/>
        <c:lblAlgn val="ctr"/>
        <c:lblOffset val="100"/>
        <c:noMultiLvlLbl val="0"/>
      </c:catAx>
      <c:valAx>
        <c:axId val="674098816"/>
        <c:scaling>
          <c:orientation val="minMax"/>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ja-JP"/>
          </a:p>
        </c:txPr>
        <c:crossAx val="6740984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5EF8CA-1FE2-42A1-8828-AECB776B7DC1}"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kumimoji="1" lang="ja-JP" altLang="en-US"/>
        </a:p>
      </dgm:t>
    </dgm:pt>
    <dgm:pt modelId="{697ACBB1-4BDB-4828-BDEE-0EA6F94E3860}">
      <dgm:prSet phldrT="[テキスト]"/>
      <dgm:spPr/>
      <dgm:t>
        <a:bodyPr/>
        <a:lstStyle/>
        <a:p>
          <a:r>
            <a:rPr kumimoji="1" lang="ja-JP" altLang="en-US" dirty="0">
              <a:latin typeface="Meiryo UI" panose="020B0604030504040204" pitchFamily="50" charset="-128"/>
              <a:ea typeface="Meiryo UI" panose="020B0604030504040204" pitchFamily="50" charset="-128"/>
            </a:rPr>
            <a:t>とまどい・　否定</a:t>
          </a:r>
        </a:p>
      </dgm:t>
    </dgm:pt>
    <dgm:pt modelId="{A66C29C8-CB5B-4B7B-B341-B3C10A44A4FF}" type="parTrans" cxnId="{E3615B9B-20D8-43BA-9E41-1DCF9454F9C9}">
      <dgm:prSet/>
      <dgm:spPr/>
      <dgm:t>
        <a:bodyPr/>
        <a:lstStyle/>
        <a:p>
          <a:endParaRPr kumimoji="1" lang="ja-JP" altLang="en-US">
            <a:latin typeface="Meiryo UI" panose="020B0604030504040204" pitchFamily="50" charset="-128"/>
            <a:ea typeface="Meiryo UI" panose="020B0604030504040204" pitchFamily="50" charset="-128"/>
          </a:endParaRPr>
        </a:p>
      </dgm:t>
    </dgm:pt>
    <dgm:pt modelId="{7955056D-6F14-426B-91BC-888B13640327}" type="sibTrans" cxnId="{E3615B9B-20D8-43BA-9E41-1DCF9454F9C9}">
      <dgm:prSet/>
      <dgm:spPr/>
      <dgm:t>
        <a:bodyPr/>
        <a:lstStyle/>
        <a:p>
          <a:endParaRPr kumimoji="1" lang="ja-JP" altLang="en-US">
            <a:latin typeface="Meiryo UI" panose="020B0604030504040204" pitchFamily="50" charset="-128"/>
            <a:ea typeface="Meiryo UI" panose="020B0604030504040204" pitchFamily="50" charset="-128"/>
          </a:endParaRPr>
        </a:p>
      </dgm:t>
    </dgm:pt>
    <dgm:pt modelId="{465AABA9-BAEC-411B-A43E-3892C0F29942}">
      <dgm:prSet phldrT="[テキスト]">
        <dgm:style>
          <a:lnRef idx="1">
            <a:schemeClr val="accent2"/>
          </a:lnRef>
          <a:fillRef idx="2">
            <a:schemeClr val="accent2"/>
          </a:fillRef>
          <a:effectRef idx="1">
            <a:schemeClr val="accent2"/>
          </a:effectRef>
          <a:fontRef idx="minor">
            <a:schemeClr val="dk1"/>
          </a:fontRef>
        </dgm:style>
      </dgm:prSet>
      <dgm:spPr/>
      <dgm:t>
        <a:bodyPr/>
        <a:lstStyle/>
        <a:p>
          <a:r>
            <a:rPr kumimoji="1" lang="ja-JP" altLang="en-US" dirty="0">
              <a:latin typeface="Meiryo UI" panose="020B0604030504040204" pitchFamily="50" charset="-128"/>
              <a:ea typeface="Meiryo UI" panose="020B0604030504040204" pitchFamily="50" charset="-128"/>
            </a:rPr>
            <a:t>混乱・</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怒り・拒絶</a:t>
          </a:r>
        </a:p>
      </dgm:t>
    </dgm:pt>
    <dgm:pt modelId="{1846A69B-FAE8-409A-9B66-832866DC8F0D}" type="parTrans" cxnId="{2ABA59E1-1BDF-4C7F-9D67-15A9A81D99DE}">
      <dgm:prSet/>
      <dgm:spPr/>
      <dgm:t>
        <a:bodyPr/>
        <a:lstStyle/>
        <a:p>
          <a:endParaRPr kumimoji="1" lang="ja-JP" altLang="en-US">
            <a:latin typeface="Meiryo UI" panose="020B0604030504040204" pitchFamily="50" charset="-128"/>
            <a:ea typeface="Meiryo UI" panose="020B0604030504040204" pitchFamily="50" charset="-128"/>
          </a:endParaRPr>
        </a:p>
      </dgm:t>
    </dgm:pt>
    <dgm:pt modelId="{3018C060-B75E-473F-9E03-32EA63B661F4}" type="sibTrans" cxnId="{2ABA59E1-1BDF-4C7F-9D67-15A9A81D99DE}">
      <dgm:prSet/>
      <dgm:spPr/>
      <dgm:t>
        <a:bodyPr/>
        <a:lstStyle/>
        <a:p>
          <a:endParaRPr kumimoji="1" lang="ja-JP" altLang="en-US">
            <a:latin typeface="Meiryo UI" panose="020B0604030504040204" pitchFamily="50" charset="-128"/>
            <a:ea typeface="Meiryo UI" panose="020B0604030504040204" pitchFamily="50" charset="-128"/>
          </a:endParaRPr>
        </a:p>
      </dgm:t>
    </dgm:pt>
    <dgm:pt modelId="{F27D1C7F-4C58-457F-A9AA-F87C8C17AA94}">
      <dgm:prSet phldrT="[テキスト]"/>
      <dgm:spPr/>
      <dgm:t>
        <a:bodyPr/>
        <a:lstStyle/>
        <a:p>
          <a:r>
            <a:rPr kumimoji="1" lang="ja-JP" altLang="en-US" dirty="0">
              <a:latin typeface="Meiryo UI" panose="020B0604030504040204" pitchFamily="50" charset="-128"/>
              <a:ea typeface="Meiryo UI" panose="020B0604030504040204" pitchFamily="50" charset="-128"/>
            </a:rPr>
            <a:t>割り切り</a:t>
          </a:r>
        </a:p>
      </dgm:t>
    </dgm:pt>
    <dgm:pt modelId="{A2EE2B8D-9D54-43BC-983F-00D6351D7635}" type="parTrans" cxnId="{32E97A0B-133E-428A-82B3-DF74A60DED4D}">
      <dgm:prSet/>
      <dgm:spPr/>
      <dgm:t>
        <a:bodyPr/>
        <a:lstStyle/>
        <a:p>
          <a:endParaRPr kumimoji="1" lang="ja-JP" altLang="en-US">
            <a:latin typeface="Meiryo UI" panose="020B0604030504040204" pitchFamily="50" charset="-128"/>
            <a:ea typeface="Meiryo UI" panose="020B0604030504040204" pitchFamily="50" charset="-128"/>
          </a:endParaRPr>
        </a:p>
      </dgm:t>
    </dgm:pt>
    <dgm:pt modelId="{1DAB6021-022E-4D7B-AE99-9C119330DB29}" type="sibTrans" cxnId="{32E97A0B-133E-428A-82B3-DF74A60DED4D}">
      <dgm:prSet/>
      <dgm:spPr/>
      <dgm:t>
        <a:bodyPr/>
        <a:lstStyle/>
        <a:p>
          <a:endParaRPr kumimoji="1" lang="ja-JP" altLang="en-US">
            <a:latin typeface="Meiryo UI" panose="020B0604030504040204" pitchFamily="50" charset="-128"/>
            <a:ea typeface="Meiryo UI" panose="020B0604030504040204" pitchFamily="50" charset="-128"/>
          </a:endParaRPr>
        </a:p>
      </dgm:t>
    </dgm:pt>
    <dgm:pt modelId="{2FA0A5B0-53D1-4C10-A032-3E1918DE0FAB}">
      <dgm:prSet phldrT="[テキスト]">
        <dgm:style>
          <a:lnRef idx="1">
            <a:schemeClr val="accent2"/>
          </a:lnRef>
          <a:fillRef idx="2">
            <a:schemeClr val="accent2"/>
          </a:fillRef>
          <a:effectRef idx="1">
            <a:schemeClr val="accent2"/>
          </a:effectRef>
          <a:fontRef idx="minor">
            <a:schemeClr val="dk1"/>
          </a:fontRef>
        </dgm:style>
      </dgm:prSet>
      <dgm:spPr/>
      <dgm:t>
        <a:bodyPr/>
        <a:lstStyle/>
        <a:p>
          <a:r>
            <a:rPr kumimoji="1" lang="ja-JP" altLang="en-US" dirty="0">
              <a:latin typeface="Meiryo UI" panose="020B0604030504040204" pitchFamily="50" charset="-128"/>
              <a:ea typeface="Meiryo UI" panose="020B0604030504040204" pitchFamily="50" charset="-128"/>
            </a:rPr>
            <a:t>受容</a:t>
          </a:r>
        </a:p>
      </dgm:t>
    </dgm:pt>
    <dgm:pt modelId="{7366FA9D-A1A6-4564-8B76-45B5A5D3CD88}" type="parTrans" cxnId="{4FFA3CD9-164D-4CA1-A1EE-CF85B31785F8}">
      <dgm:prSet/>
      <dgm:spPr/>
      <dgm:t>
        <a:bodyPr/>
        <a:lstStyle/>
        <a:p>
          <a:endParaRPr kumimoji="1" lang="ja-JP" altLang="en-US">
            <a:latin typeface="Meiryo UI" panose="020B0604030504040204" pitchFamily="50" charset="-128"/>
            <a:ea typeface="Meiryo UI" panose="020B0604030504040204" pitchFamily="50" charset="-128"/>
          </a:endParaRPr>
        </a:p>
      </dgm:t>
    </dgm:pt>
    <dgm:pt modelId="{D763AEAD-8995-4C10-9B8B-E6C971DBD6CB}" type="sibTrans" cxnId="{4FFA3CD9-164D-4CA1-A1EE-CF85B31785F8}">
      <dgm:prSet/>
      <dgm:spPr/>
      <dgm:t>
        <a:bodyPr/>
        <a:lstStyle/>
        <a:p>
          <a:endParaRPr kumimoji="1" lang="ja-JP" altLang="en-US">
            <a:latin typeface="Meiryo UI" panose="020B0604030504040204" pitchFamily="50" charset="-128"/>
            <a:ea typeface="Meiryo UI" panose="020B0604030504040204" pitchFamily="50" charset="-128"/>
          </a:endParaRPr>
        </a:p>
      </dgm:t>
    </dgm:pt>
    <dgm:pt modelId="{C0C9324D-715A-434B-A901-AA57FD55E144}" type="pres">
      <dgm:prSet presAssocID="{B95EF8CA-1FE2-42A1-8828-AECB776B7DC1}" presName="Name0" presStyleCnt="0">
        <dgm:presLayoutVars>
          <dgm:dir/>
          <dgm:animLvl val="lvl"/>
          <dgm:resizeHandles val="exact"/>
        </dgm:presLayoutVars>
      </dgm:prSet>
      <dgm:spPr/>
    </dgm:pt>
    <dgm:pt modelId="{8F258C6D-C91E-4FA8-9D5E-FB2B729B8B1C}" type="pres">
      <dgm:prSet presAssocID="{697ACBB1-4BDB-4828-BDEE-0EA6F94E3860}" presName="parTxOnly" presStyleLbl="node1" presStyleIdx="0" presStyleCnt="4">
        <dgm:presLayoutVars>
          <dgm:chMax val="0"/>
          <dgm:chPref val="0"/>
          <dgm:bulletEnabled val="1"/>
        </dgm:presLayoutVars>
      </dgm:prSet>
      <dgm:spPr/>
    </dgm:pt>
    <dgm:pt modelId="{092EACA9-6B86-493E-AAA8-55A8F1798A98}" type="pres">
      <dgm:prSet presAssocID="{7955056D-6F14-426B-91BC-888B13640327}" presName="parTxOnlySpace" presStyleCnt="0"/>
      <dgm:spPr/>
    </dgm:pt>
    <dgm:pt modelId="{7FC477BC-FD4F-4FD7-8DC3-1605A9A95F87}" type="pres">
      <dgm:prSet presAssocID="{465AABA9-BAEC-411B-A43E-3892C0F29942}" presName="parTxOnly" presStyleLbl="node1" presStyleIdx="1" presStyleCnt="4">
        <dgm:presLayoutVars>
          <dgm:chMax val="0"/>
          <dgm:chPref val="0"/>
          <dgm:bulletEnabled val="1"/>
        </dgm:presLayoutVars>
      </dgm:prSet>
      <dgm:spPr/>
    </dgm:pt>
    <dgm:pt modelId="{41E00FB4-F996-4ACD-AE85-0FAF8896E1EE}" type="pres">
      <dgm:prSet presAssocID="{3018C060-B75E-473F-9E03-32EA63B661F4}" presName="parTxOnlySpace" presStyleCnt="0"/>
      <dgm:spPr/>
    </dgm:pt>
    <dgm:pt modelId="{0A2D5795-07CA-4083-BBDE-638FF70AAF0E}" type="pres">
      <dgm:prSet presAssocID="{F27D1C7F-4C58-457F-A9AA-F87C8C17AA94}" presName="parTxOnly" presStyleLbl="node1" presStyleIdx="2" presStyleCnt="4">
        <dgm:presLayoutVars>
          <dgm:chMax val="0"/>
          <dgm:chPref val="0"/>
          <dgm:bulletEnabled val="1"/>
        </dgm:presLayoutVars>
      </dgm:prSet>
      <dgm:spPr/>
    </dgm:pt>
    <dgm:pt modelId="{A166E070-4C97-42F1-87A3-260D44CA3FC7}" type="pres">
      <dgm:prSet presAssocID="{1DAB6021-022E-4D7B-AE99-9C119330DB29}" presName="parTxOnlySpace" presStyleCnt="0"/>
      <dgm:spPr/>
    </dgm:pt>
    <dgm:pt modelId="{7ADB56BD-060C-431B-B5E7-039D56A31449}" type="pres">
      <dgm:prSet presAssocID="{2FA0A5B0-53D1-4C10-A032-3E1918DE0FAB}" presName="parTxOnly" presStyleLbl="node1" presStyleIdx="3" presStyleCnt="4">
        <dgm:presLayoutVars>
          <dgm:chMax val="0"/>
          <dgm:chPref val="0"/>
          <dgm:bulletEnabled val="1"/>
        </dgm:presLayoutVars>
      </dgm:prSet>
      <dgm:spPr/>
    </dgm:pt>
  </dgm:ptLst>
  <dgm:cxnLst>
    <dgm:cxn modelId="{32E97A0B-133E-428A-82B3-DF74A60DED4D}" srcId="{B95EF8CA-1FE2-42A1-8828-AECB776B7DC1}" destId="{F27D1C7F-4C58-457F-A9AA-F87C8C17AA94}" srcOrd="2" destOrd="0" parTransId="{A2EE2B8D-9D54-43BC-983F-00D6351D7635}" sibTransId="{1DAB6021-022E-4D7B-AE99-9C119330DB29}"/>
    <dgm:cxn modelId="{88C3F881-CB11-4DD9-9418-381D4BAABF29}" type="presOf" srcId="{697ACBB1-4BDB-4828-BDEE-0EA6F94E3860}" destId="{8F258C6D-C91E-4FA8-9D5E-FB2B729B8B1C}" srcOrd="0" destOrd="0" presId="urn:microsoft.com/office/officeart/2005/8/layout/chevron1"/>
    <dgm:cxn modelId="{D8DA5988-55B3-42D7-A2CD-A0DD3F958632}" type="presOf" srcId="{F27D1C7F-4C58-457F-A9AA-F87C8C17AA94}" destId="{0A2D5795-07CA-4083-BBDE-638FF70AAF0E}" srcOrd="0" destOrd="0" presId="urn:microsoft.com/office/officeart/2005/8/layout/chevron1"/>
    <dgm:cxn modelId="{E3615B9B-20D8-43BA-9E41-1DCF9454F9C9}" srcId="{B95EF8CA-1FE2-42A1-8828-AECB776B7DC1}" destId="{697ACBB1-4BDB-4828-BDEE-0EA6F94E3860}" srcOrd="0" destOrd="0" parTransId="{A66C29C8-CB5B-4B7B-B341-B3C10A44A4FF}" sibTransId="{7955056D-6F14-426B-91BC-888B13640327}"/>
    <dgm:cxn modelId="{3D67D3A6-B85D-4B57-9010-9282A60FE932}" type="presOf" srcId="{2FA0A5B0-53D1-4C10-A032-3E1918DE0FAB}" destId="{7ADB56BD-060C-431B-B5E7-039D56A31449}" srcOrd="0" destOrd="0" presId="urn:microsoft.com/office/officeart/2005/8/layout/chevron1"/>
    <dgm:cxn modelId="{091F52BD-E115-48DC-B608-862D3449DD68}" type="presOf" srcId="{B95EF8CA-1FE2-42A1-8828-AECB776B7DC1}" destId="{C0C9324D-715A-434B-A901-AA57FD55E144}" srcOrd="0" destOrd="0" presId="urn:microsoft.com/office/officeart/2005/8/layout/chevron1"/>
    <dgm:cxn modelId="{4FFA3CD9-164D-4CA1-A1EE-CF85B31785F8}" srcId="{B95EF8CA-1FE2-42A1-8828-AECB776B7DC1}" destId="{2FA0A5B0-53D1-4C10-A032-3E1918DE0FAB}" srcOrd="3" destOrd="0" parTransId="{7366FA9D-A1A6-4564-8B76-45B5A5D3CD88}" sibTransId="{D763AEAD-8995-4C10-9B8B-E6C971DBD6CB}"/>
    <dgm:cxn modelId="{2ABA59E1-1BDF-4C7F-9D67-15A9A81D99DE}" srcId="{B95EF8CA-1FE2-42A1-8828-AECB776B7DC1}" destId="{465AABA9-BAEC-411B-A43E-3892C0F29942}" srcOrd="1" destOrd="0" parTransId="{1846A69B-FAE8-409A-9B66-832866DC8F0D}" sibTransId="{3018C060-B75E-473F-9E03-32EA63B661F4}"/>
    <dgm:cxn modelId="{A87E5DF3-77E0-4FFA-A5D9-0A881F0D18D3}" type="presOf" srcId="{465AABA9-BAEC-411B-A43E-3892C0F29942}" destId="{7FC477BC-FD4F-4FD7-8DC3-1605A9A95F87}" srcOrd="0" destOrd="0" presId="urn:microsoft.com/office/officeart/2005/8/layout/chevron1"/>
    <dgm:cxn modelId="{9BD5B8C4-0D8F-44F8-9DFF-E0E2513E0A69}" type="presParOf" srcId="{C0C9324D-715A-434B-A901-AA57FD55E144}" destId="{8F258C6D-C91E-4FA8-9D5E-FB2B729B8B1C}" srcOrd="0" destOrd="0" presId="urn:microsoft.com/office/officeart/2005/8/layout/chevron1"/>
    <dgm:cxn modelId="{ADC8A831-3AD8-4FF9-94ED-0E39DCC868F8}" type="presParOf" srcId="{C0C9324D-715A-434B-A901-AA57FD55E144}" destId="{092EACA9-6B86-493E-AAA8-55A8F1798A98}" srcOrd="1" destOrd="0" presId="urn:microsoft.com/office/officeart/2005/8/layout/chevron1"/>
    <dgm:cxn modelId="{2FF59B37-9BB4-403B-95F8-213AF18BCEAF}" type="presParOf" srcId="{C0C9324D-715A-434B-A901-AA57FD55E144}" destId="{7FC477BC-FD4F-4FD7-8DC3-1605A9A95F87}" srcOrd="2" destOrd="0" presId="urn:microsoft.com/office/officeart/2005/8/layout/chevron1"/>
    <dgm:cxn modelId="{DCD60D98-5019-4B21-856D-FFC05F8E08C2}" type="presParOf" srcId="{C0C9324D-715A-434B-A901-AA57FD55E144}" destId="{41E00FB4-F996-4ACD-AE85-0FAF8896E1EE}" srcOrd="3" destOrd="0" presId="urn:microsoft.com/office/officeart/2005/8/layout/chevron1"/>
    <dgm:cxn modelId="{CF276F9B-EE09-4DF3-899C-F162F57E60A7}" type="presParOf" srcId="{C0C9324D-715A-434B-A901-AA57FD55E144}" destId="{0A2D5795-07CA-4083-BBDE-638FF70AAF0E}" srcOrd="4" destOrd="0" presId="urn:microsoft.com/office/officeart/2005/8/layout/chevron1"/>
    <dgm:cxn modelId="{7B4626AC-AED0-453B-8749-BB97FA0E9E94}" type="presParOf" srcId="{C0C9324D-715A-434B-A901-AA57FD55E144}" destId="{A166E070-4C97-42F1-87A3-260D44CA3FC7}" srcOrd="5" destOrd="0" presId="urn:microsoft.com/office/officeart/2005/8/layout/chevron1"/>
    <dgm:cxn modelId="{82ED82E9-AD42-4C71-8A9C-42F3A138E899}" type="presParOf" srcId="{C0C9324D-715A-434B-A901-AA57FD55E144}" destId="{7ADB56BD-060C-431B-B5E7-039D56A31449}" srcOrd="6" destOrd="0" presId="urn:microsoft.com/office/officeart/2005/8/layout/chevro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258C6D-C91E-4FA8-9D5E-FB2B729B8B1C}">
      <dsp:nvSpPr>
        <dsp:cNvPr id="0" name=""/>
        <dsp:cNvSpPr/>
      </dsp:nvSpPr>
      <dsp:spPr>
        <a:xfrm>
          <a:off x="5364" y="832332"/>
          <a:ext cx="3122837" cy="1249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kumimoji="1" lang="ja-JP" altLang="en-US" sz="3000" kern="1200" dirty="0">
              <a:latin typeface="Meiryo UI" panose="020B0604030504040204" pitchFamily="50" charset="-128"/>
              <a:ea typeface="Meiryo UI" panose="020B0604030504040204" pitchFamily="50" charset="-128"/>
            </a:rPr>
            <a:t>とまどい・　否定</a:t>
          </a:r>
        </a:p>
      </dsp:txBody>
      <dsp:txXfrm>
        <a:off x="629931" y="832332"/>
        <a:ext cx="1873703" cy="1249134"/>
      </dsp:txXfrm>
    </dsp:sp>
    <dsp:sp modelId="{7FC477BC-FD4F-4FD7-8DC3-1605A9A95F87}">
      <dsp:nvSpPr>
        <dsp:cNvPr id="0" name=""/>
        <dsp:cNvSpPr/>
      </dsp:nvSpPr>
      <dsp:spPr>
        <a:xfrm>
          <a:off x="2815918" y="832332"/>
          <a:ext cx="3122837" cy="1249134"/>
        </a:xfrm>
        <a:prstGeom prst="chevron">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kumimoji="1" lang="ja-JP" altLang="en-US" sz="3000" kern="1200" dirty="0">
              <a:latin typeface="Meiryo UI" panose="020B0604030504040204" pitchFamily="50" charset="-128"/>
              <a:ea typeface="Meiryo UI" panose="020B0604030504040204" pitchFamily="50" charset="-128"/>
            </a:rPr>
            <a:t>混乱・</a:t>
          </a:r>
          <a:br>
            <a:rPr kumimoji="1" lang="en-US" altLang="ja-JP" sz="3000" kern="1200" dirty="0">
              <a:latin typeface="Meiryo UI" panose="020B0604030504040204" pitchFamily="50" charset="-128"/>
              <a:ea typeface="Meiryo UI" panose="020B0604030504040204" pitchFamily="50" charset="-128"/>
            </a:rPr>
          </a:br>
          <a:r>
            <a:rPr kumimoji="1" lang="ja-JP" altLang="en-US" sz="3000" kern="1200" dirty="0">
              <a:latin typeface="Meiryo UI" panose="020B0604030504040204" pitchFamily="50" charset="-128"/>
              <a:ea typeface="Meiryo UI" panose="020B0604030504040204" pitchFamily="50" charset="-128"/>
            </a:rPr>
            <a:t>怒り・拒絶</a:t>
          </a:r>
        </a:p>
      </dsp:txBody>
      <dsp:txXfrm>
        <a:off x="3440485" y="832332"/>
        <a:ext cx="1873703" cy="1249134"/>
      </dsp:txXfrm>
    </dsp:sp>
    <dsp:sp modelId="{0A2D5795-07CA-4083-BBDE-638FF70AAF0E}">
      <dsp:nvSpPr>
        <dsp:cNvPr id="0" name=""/>
        <dsp:cNvSpPr/>
      </dsp:nvSpPr>
      <dsp:spPr>
        <a:xfrm>
          <a:off x="5626472" y="832332"/>
          <a:ext cx="3122837" cy="124913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kumimoji="1" lang="ja-JP" altLang="en-US" sz="3000" kern="1200" dirty="0">
              <a:latin typeface="Meiryo UI" panose="020B0604030504040204" pitchFamily="50" charset="-128"/>
              <a:ea typeface="Meiryo UI" panose="020B0604030504040204" pitchFamily="50" charset="-128"/>
            </a:rPr>
            <a:t>割り切り</a:t>
          </a:r>
        </a:p>
      </dsp:txBody>
      <dsp:txXfrm>
        <a:off x="6251039" y="832332"/>
        <a:ext cx="1873703" cy="1249134"/>
      </dsp:txXfrm>
    </dsp:sp>
    <dsp:sp modelId="{7ADB56BD-060C-431B-B5E7-039D56A31449}">
      <dsp:nvSpPr>
        <dsp:cNvPr id="0" name=""/>
        <dsp:cNvSpPr/>
      </dsp:nvSpPr>
      <dsp:spPr>
        <a:xfrm>
          <a:off x="8437025" y="832332"/>
          <a:ext cx="3122837" cy="1249134"/>
        </a:xfrm>
        <a:prstGeom prst="chevron">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0015" tIns="40005" rIns="40005" bIns="40005" numCol="1" spcCol="1270" anchor="ctr" anchorCtr="0">
          <a:noAutofit/>
        </a:bodyPr>
        <a:lstStyle/>
        <a:p>
          <a:pPr marL="0" lvl="0" indent="0" algn="ctr" defTabSz="1333500">
            <a:lnSpc>
              <a:spcPct val="90000"/>
            </a:lnSpc>
            <a:spcBef>
              <a:spcPct val="0"/>
            </a:spcBef>
            <a:spcAft>
              <a:spcPct val="35000"/>
            </a:spcAft>
            <a:buNone/>
          </a:pPr>
          <a:r>
            <a:rPr kumimoji="1" lang="ja-JP" altLang="en-US" sz="3000" kern="1200" dirty="0">
              <a:latin typeface="Meiryo UI" panose="020B0604030504040204" pitchFamily="50" charset="-128"/>
              <a:ea typeface="Meiryo UI" panose="020B0604030504040204" pitchFamily="50" charset="-128"/>
            </a:rPr>
            <a:t>受容</a:t>
          </a:r>
        </a:p>
      </dsp:txBody>
      <dsp:txXfrm>
        <a:off x="9061592" y="832332"/>
        <a:ext cx="1873703" cy="1249134"/>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0.08231</cdr:x>
      <cdr:y>0.05261</cdr:y>
    </cdr:from>
    <cdr:to>
      <cdr:x>0.12212</cdr:x>
      <cdr:y>0.11573</cdr:y>
    </cdr:to>
    <cdr:sp macro="" textlink="">
      <cdr:nvSpPr>
        <cdr:cNvPr id="2" name="大かっこ 1">
          <a:extLst xmlns:a="http://schemas.openxmlformats.org/drawingml/2006/main">
            <a:ext uri="{FF2B5EF4-FFF2-40B4-BE49-F238E27FC236}">
              <a16:creationId xmlns:a16="http://schemas.microsoft.com/office/drawing/2014/main" id="{124AA7DD-BD9F-4AC9-B698-BA03868C6DC5}"/>
            </a:ext>
          </a:extLst>
        </cdr:cNvPr>
        <cdr:cNvSpPr/>
      </cdr:nvSpPr>
      <cdr:spPr>
        <a:xfrm xmlns:a="http://schemas.openxmlformats.org/drawingml/2006/main">
          <a:off x="668997" y="211015"/>
          <a:ext cx="323557" cy="253219"/>
        </a:xfrm>
        <a:prstGeom xmlns:a="http://schemas.openxmlformats.org/drawingml/2006/main" prst="bracketPair">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r>
            <a:rPr lang="ja-JP" altLang="en-US" dirty="0"/>
            <a:t>人</a:t>
          </a:r>
          <a:endParaRPr lang="ja-JP" dirty="0"/>
        </a:p>
      </cdr:txBody>
    </cdr:sp>
  </cdr:relSizeAnchor>
</c:userShapes>
</file>

<file path=ppt/drawings/drawing2.xml><?xml version="1.0" encoding="utf-8"?>
<c:userShapes xmlns:c="http://schemas.openxmlformats.org/drawingml/2006/chart">
  <cdr:relSizeAnchor xmlns:cdr="http://schemas.openxmlformats.org/drawingml/2006/chartDrawing">
    <cdr:from>
      <cdr:x>0.08231</cdr:x>
      <cdr:y>0.05261</cdr:y>
    </cdr:from>
    <cdr:to>
      <cdr:x>0.12212</cdr:x>
      <cdr:y>0.11573</cdr:y>
    </cdr:to>
    <cdr:sp macro="" textlink="">
      <cdr:nvSpPr>
        <cdr:cNvPr id="2" name="大かっこ 1">
          <a:extLst xmlns:a="http://schemas.openxmlformats.org/drawingml/2006/main">
            <a:ext uri="{FF2B5EF4-FFF2-40B4-BE49-F238E27FC236}">
              <a16:creationId xmlns:a16="http://schemas.microsoft.com/office/drawing/2014/main" id="{124AA7DD-BD9F-4AC9-B698-BA03868C6DC5}"/>
            </a:ext>
          </a:extLst>
        </cdr:cNvPr>
        <cdr:cNvSpPr/>
      </cdr:nvSpPr>
      <cdr:spPr>
        <a:xfrm xmlns:a="http://schemas.openxmlformats.org/drawingml/2006/main">
          <a:off x="668997" y="211015"/>
          <a:ext cx="323557" cy="253219"/>
        </a:xfrm>
        <a:prstGeom xmlns:a="http://schemas.openxmlformats.org/drawingml/2006/main" prst="bracketPair">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r>
            <a:rPr lang="ja-JP" altLang="en-US" dirty="0"/>
            <a:t>人</a:t>
          </a:r>
          <a:endParaRPr lang="ja-JP"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0" y="6"/>
            <a:ext cx="2918621" cy="494812"/>
          </a:xfrm>
          <a:prstGeom prst="rect">
            <a:avLst/>
          </a:prstGeom>
        </p:spPr>
        <p:txBody>
          <a:bodyPr vert="horz" lIns="90604" tIns="45298" rIns="90604" bIns="45298" rtlCol="0"/>
          <a:lstStyle>
            <a:lvl1pPr algn="l">
              <a:defRPr sz="1200"/>
            </a:lvl1pPr>
          </a:lstStyle>
          <a:p>
            <a:endParaRPr kumimoji="1" lang="ja-JP" altLang="en-US" dirty="0"/>
          </a:p>
        </p:txBody>
      </p:sp>
      <p:sp>
        <p:nvSpPr>
          <p:cNvPr id="3" name="日付プレースホルダー 2"/>
          <p:cNvSpPr>
            <a:spLocks noGrp="1"/>
          </p:cNvSpPr>
          <p:nvPr>
            <p:ph type="dt" sz="quarter" idx="1"/>
          </p:nvPr>
        </p:nvSpPr>
        <p:spPr>
          <a:xfrm>
            <a:off x="3815581" y="6"/>
            <a:ext cx="2918621" cy="494812"/>
          </a:xfrm>
          <a:prstGeom prst="rect">
            <a:avLst/>
          </a:prstGeom>
        </p:spPr>
        <p:txBody>
          <a:bodyPr vert="horz" lIns="90604" tIns="45298" rIns="90604" bIns="45298" rtlCol="0"/>
          <a:lstStyle>
            <a:lvl1pPr algn="r">
              <a:defRPr sz="1200"/>
            </a:lvl1pPr>
          </a:lstStyle>
          <a:p>
            <a:r>
              <a:rPr kumimoji="1" lang="en-US" altLang="ja-JP"/>
              <a:t>2025/09/12</a:t>
            </a:r>
            <a:endParaRPr kumimoji="1" lang="ja-JP" altLang="en-US" dirty="0"/>
          </a:p>
        </p:txBody>
      </p:sp>
      <p:sp>
        <p:nvSpPr>
          <p:cNvPr id="4" name="フッター プレースホルダー 3"/>
          <p:cNvSpPr>
            <a:spLocks noGrp="1"/>
          </p:cNvSpPr>
          <p:nvPr>
            <p:ph type="ftr" sz="quarter" idx="2"/>
          </p:nvPr>
        </p:nvSpPr>
        <p:spPr>
          <a:xfrm>
            <a:off x="10" y="9371507"/>
            <a:ext cx="2918621" cy="494812"/>
          </a:xfrm>
          <a:prstGeom prst="rect">
            <a:avLst/>
          </a:prstGeom>
        </p:spPr>
        <p:txBody>
          <a:bodyPr vert="horz" lIns="90604" tIns="45298" rIns="90604" bIns="4529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581" y="9371507"/>
            <a:ext cx="2918621" cy="494812"/>
          </a:xfrm>
          <a:prstGeom prst="rect">
            <a:avLst/>
          </a:prstGeom>
        </p:spPr>
        <p:txBody>
          <a:bodyPr vert="horz" lIns="90604" tIns="45298" rIns="90604" bIns="45298" rtlCol="0" anchor="b"/>
          <a:lstStyle>
            <a:lvl1pPr algn="r">
              <a:defRPr sz="1200"/>
            </a:lvl1pPr>
          </a:lstStyle>
          <a:p>
            <a:fld id="{28028A06-FA02-4EC6-AF6F-928613ADAA68}" type="slidenum">
              <a:rPr kumimoji="1" lang="ja-JP" altLang="en-US" smtClean="0"/>
              <a:t>‹#›</a:t>
            </a:fld>
            <a:endParaRPr kumimoji="1" lang="ja-JP" altLang="en-US"/>
          </a:p>
        </p:txBody>
      </p:sp>
    </p:spTree>
    <p:extLst>
      <p:ext uri="{BB962C8B-B14F-4D97-AF65-F5344CB8AC3E}">
        <p14:creationId xmlns:p14="http://schemas.microsoft.com/office/powerpoint/2010/main" val="3509969079"/>
      </p:ext>
    </p:extLst>
  </p:cSld>
  <p:clrMap bg1="lt1" tx1="dk1" bg2="lt2" tx2="dk2" accent1="accent1" accent2="accent2" accent3="accent3" accent4="accent4" accent5="accent5" accent6="accent6" hlink="hlink" folHlink="folHlink"/>
  <p:hf sldNum="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9" y="3"/>
            <a:ext cx="2918621" cy="494812"/>
          </a:xfrm>
          <a:prstGeom prst="rect">
            <a:avLst/>
          </a:prstGeom>
        </p:spPr>
        <p:txBody>
          <a:bodyPr vert="horz" lIns="90611" tIns="45302" rIns="90611" bIns="45302" rtlCol="0"/>
          <a:lstStyle>
            <a:lvl1pPr algn="l">
              <a:defRPr sz="1200"/>
            </a:lvl1pPr>
          </a:lstStyle>
          <a:p>
            <a:r>
              <a:rPr kumimoji="1" lang="ja-JP" altLang="en-US"/>
              <a:t>京都市長寿すこやかセンター（企業用）</a:t>
            </a:r>
          </a:p>
        </p:txBody>
      </p:sp>
      <p:sp>
        <p:nvSpPr>
          <p:cNvPr id="3" name="日付プレースホルダー 2"/>
          <p:cNvSpPr>
            <a:spLocks noGrp="1"/>
          </p:cNvSpPr>
          <p:nvPr>
            <p:ph type="dt" idx="1"/>
          </p:nvPr>
        </p:nvSpPr>
        <p:spPr>
          <a:xfrm>
            <a:off x="3815580" y="3"/>
            <a:ext cx="2918621" cy="494812"/>
          </a:xfrm>
          <a:prstGeom prst="rect">
            <a:avLst/>
          </a:prstGeom>
        </p:spPr>
        <p:txBody>
          <a:bodyPr vert="horz" lIns="90611" tIns="45302" rIns="90611" bIns="45302" rtlCol="0"/>
          <a:lstStyle>
            <a:lvl1pPr algn="r">
              <a:defRPr sz="1200"/>
            </a:lvl1pPr>
          </a:lstStyle>
          <a:p>
            <a:r>
              <a:rPr kumimoji="1" lang="en-US" altLang="ja-JP"/>
              <a:t>2025/09/12</a:t>
            </a:r>
            <a:endParaRPr kumimoji="1" lang="ja-JP" altLang="en-US"/>
          </a:p>
        </p:txBody>
      </p:sp>
      <p:sp>
        <p:nvSpPr>
          <p:cNvPr id="4" name="スライド イメージ プレースホルダー 3"/>
          <p:cNvSpPr>
            <a:spLocks noGrp="1" noRot="1" noChangeAspect="1"/>
          </p:cNvSpPr>
          <p:nvPr>
            <p:ph type="sldImg" idx="2"/>
          </p:nvPr>
        </p:nvSpPr>
        <p:spPr>
          <a:xfrm>
            <a:off x="407988" y="1231900"/>
            <a:ext cx="5919787" cy="3330575"/>
          </a:xfrm>
          <a:prstGeom prst="rect">
            <a:avLst/>
          </a:prstGeom>
          <a:noFill/>
          <a:ln w="12700">
            <a:solidFill>
              <a:prstClr val="black"/>
            </a:solidFill>
          </a:ln>
        </p:spPr>
        <p:txBody>
          <a:bodyPr vert="horz" lIns="90611" tIns="45302" rIns="90611" bIns="45302" rtlCol="0" anchor="ctr"/>
          <a:lstStyle/>
          <a:p>
            <a:endParaRPr lang="ja-JP" altLang="en-US"/>
          </a:p>
        </p:txBody>
      </p:sp>
      <p:sp>
        <p:nvSpPr>
          <p:cNvPr id="5" name="ノート プレースホルダー 4"/>
          <p:cNvSpPr>
            <a:spLocks noGrp="1"/>
          </p:cNvSpPr>
          <p:nvPr>
            <p:ph type="body" sz="quarter" idx="3"/>
          </p:nvPr>
        </p:nvSpPr>
        <p:spPr>
          <a:xfrm>
            <a:off x="673894" y="4747997"/>
            <a:ext cx="5387982" cy="3884436"/>
          </a:xfrm>
          <a:prstGeom prst="rect">
            <a:avLst/>
          </a:prstGeom>
        </p:spPr>
        <p:txBody>
          <a:bodyPr vert="horz" lIns="90611" tIns="45302" rIns="90611" bIns="4530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9" y="9371504"/>
            <a:ext cx="2918621" cy="494812"/>
          </a:xfrm>
          <a:prstGeom prst="rect">
            <a:avLst/>
          </a:prstGeom>
        </p:spPr>
        <p:txBody>
          <a:bodyPr vert="horz" lIns="90611" tIns="45302" rIns="90611" bIns="4530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80" y="9371504"/>
            <a:ext cx="2918621" cy="494812"/>
          </a:xfrm>
          <a:prstGeom prst="rect">
            <a:avLst/>
          </a:prstGeom>
        </p:spPr>
        <p:txBody>
          <a:bodyPr vert="horz" lIns="90611" tIns="45302" rIns="90611" bIns="45302" rtlCol="0" anchor="b"/>
          <a:lstStyle>
            <a:lvl1pPr algn="r">
              <a:defRPr sz="1200"/>
            </a:lvl1pPr>
          </a:lstStyle>
          <a:p>
            <a:fld id="{DD602E6E-DE74-47FD-96AF-4977FF4D0025}" type="slidenum">
              <a:rPr kumimoji="1" lang="ja-JP" altLang="en-US" smtClean="0"/>
              <a:t>‹#›</a:t>
            </a:fld>
            <a:endParaRPr kumimoji="1" lang="ja-JP" altLang="en-US"/>
          </a:p>
        </p:txBody>
      </p:sp>
    </p:spTree>
    <p:extLst>
      <p:ext uri="{BB962C8B-B14F-4D97-AF65-F5344CB8AC3E}">
        <p14:creationId xmlns:p14="http://schemas.microsoft.com/office/powerpoint/2010/main" val="3399916922"/>
      </p:ext>
    </p:extLst>
  </p:cSld>
  <p:clrMap bg1="lt1" tx1="dk1" bg2="lt2" tx2="dk2" accent1="accent1" accent2="accent2" accent3="accent3" accent4="accent4" accent5="accent5" accent6="accent6" hlink="hlink" folHlink="folHlink"/>
  <p:hf sldNum="0"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キャラバン・メイトの○○と申します。よろしくお願い申し上げます。</a:t>
            </a:r>
            <a:endParaRPr kumimoji="1" lang="en-US" altLang="ja-JP" dirty="0"/>
          </a:p>
          <a:p>
            <a:r>
              <a:rPr kumimoji="1" lang="ja-JP" altLang="en-US" dirty="0"/>
              <a:t>まずは簡単な自己紹介をさせていただきたいと思います。</a:t>
            </a:r>
            <a:endParaRPr kumimoji="1" lang="en-US" altLang="ja-JP" dirty="0"/>
          </a:p>
          <a:p>
            <a:endParaRPr kumimoji="1" lang="ja-JP" altLang="en-US" dirty="0"/>
          </a:p>
          <a:p>
            <a:r>
              <a:rPr kumimoji="1" lang="ja-JP" altLang="en-US" dirty="0"/>
              <a:t>（自己紹介・・・）</a:t>
            </a:r>
            <a:endParaRPr kumimoji="1" lang="en-US" altLang="ja-JP" dirty="0"/>
          </a:p>
          <a:p>
            <a:endParaRPr kumimoji="1" lang="en-US" altLang="ja-JP" dirty="0"/>
          </a:p>
          <a:p>
            <a:r>
              <a:rPr kumimoji="1" lang="ja-JP" altLang="en-US" dirty="0"/>
              <a:t>今日は、一人でも多くの方に、認知症について知って頂く機会になればと思い、お話させていただきます。</a:t>
            </a:r>
            <a:endParaRPr kumimoji="1" lang="en-US" altLang="ja-JP" dirty="0"/>
          </a:p>
          <a:p>
            <a:r>
              <a:rPr kumimoji="1" lang="ja-JP" altLang="en-US" dirty="0"/>
              <a:t>よろしくお願いいたします。</a:t>
            </a:r>
          </a:p>
          <a:p>
            <a:endParaRPr kumimoji="1" lang="ja-JP" altLang="en-US" dirty="0"/>
          </a:p>
        </p:txBody>
      </p:sp>
      <p:sp>
        <p:nvSpPr>
          <p:cNvPr id="5" name="日付プレースホルダー 4">
            <a:extLst>
              <a:ext uri="{FF2B5EF4-FFF2-40B4-BE49-F238E27FC236}">
                <a16:creationId xmlns:a16="http://schemas.microsoft.com/office/drawing/2014/main" id="{56810195-1F14-3699-C85C-DAB084A3BEA4}"/>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32390C90-7925-4F9D-5FA3-45E47184C218}"/>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838577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1900"/>
            <a:ext cx="5919787" cy="3330575"/>
          </a:xfrm>
        </p:spPr>
      </p:sp>
      <p:sp>
        <p:nvSpPr>
          <p:cNvPr id="3" name="ノート プレースホルダー 2"/>
          <p:cNvSpPr>
            <a:spLocks noGrp="1"/>
          </p:cNvSpPr>
          <p:nvPr>
            <p:ph type="body" idx="1"/>
          </p:nvPr>
        </p:nvSpPr>
        <p:spPr/>
        <p:txBody>
          <a:bodyPr/>
          <a:lstStyle/>
          <a:p>
            <a:r>
              <a:rPr kumimoji="1" lang="ja-JP" altLang="en-US" dirty="0"/>
              <a:t>そして、この認知症サポーター養成講座は、認知症について正しい理解を持つ人たちを１人でも多く増やし、誰もが暮らしやすい地域をつくっていくことを目的としています。</a:t>
            </a:r>
          </a:p>
          <a:p>
            <a:endParaRPr kumimoji="1" lang="ja-JP" altLang="en-US" dirty="0"/>
          </a:p>
          <a:p>
            <a:endParaRPr kumimoji="1" lang="en-US" altLang="ja-JP" dirty="0"/>
          </a:p>
        </p:txBody>
      </p:sp>
      <p:sp>
        <p:nvSpPr>
          <p:cNvPr id="6" name="日付プレースホルダー 5">
            <a:extLst>
              <a:ext uri="{FF2B5EF4-FFF2-40B4-BE49-F238E27FC236}">
                <a16:creationId xmlns:a16="http://schemas.microsoft.com/office/drawing/2014/main" id="{A3E6A95E-5601-6D86-A709-EEB033F6E547}"/>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0589E46D-C5ED-0326-7E80-2A45DCE40A6C}"/>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629867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rPr>
              <a:t>2025/09/12</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ヘッダー プレースホルダー 5">
            <a:extLst>
              <a:ext uri="{FF2B5EF4-FFF2-40B4-BE49-F238E27FC236}">
                <a16:creationId xmlns:a16="http://schemas.microsoft.com/office/drawing/2014/main" id="{D3270BF6-1401-0230-B505-736CDC12F13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980941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では、その認知症について、</a:t>
            </a:r>
          </a:p>
          <a:p>
            <a:r>
              <a:rPr kumimoji="1" lang="ja-JP" altLang="en-US" dirty="0"/>
              <a:t>ここに一般的な定義をあげています。</a:t>
            </a:r>
            <a:endParaRPr kumimoji="1" lang="en-US" altLang="ja-JP" dirty="0"/>
          </a:p>
          <a:p>
            <a:endParaRPr kumimoji="1" lang="en-US" altLang="ja-JP" dirty="0"/>
          </a:p>
          <a:p>
            <a:r>
              <a:rPr kumimoji="1" lang="ja-JP" altLang="en-US" dirty="0"/>
              <a:t>いったん正常に発達した知的機能が持続的に低下し、複数の認知障害があるために社会生活に支障をきたすようになった状態。</a:t>
            </a:r>
          </a:p>
          <a:p>
            <a:r>
              <a:rPr kumimoji="1" lang="ja-JP" altLang="en-US" dirty="0"/>
              <a:t>およそ６ヶ月以上継続している状態を指します。</a:t>
            </a:r>
          </a:p>
          <a:p>
            <a:endParaRPr kumimoji="1" lang="ja-JP" altLang="en-US" dirty="0"/>
          </a:p>
          <a:p>
            <a:r>
              <a:rPr kumimoji="1" lang="ja-JP" altLang="en-US" dirty="0"/>
              <a:t>現在では日常的に“認知症”という言葉を使っていますが、実は“認知症”は病名ではなく、その状態を示す言葉です。</a:t>
            </a:r>
          </a:p>
          <a:p>
            <a:r>
              <a:rPr kumimoji="1" lang="ja-JP" altLang="en-US" dirty="0"/>
              <a:t>風邪に例えると、「のどが痛い」「熱が出た」「鼻水が出る」などの症状から、総称して「風邪」と呼ぶことと同じです。</a:t>
            </a:r>
          </a:p>
          <a:p>
            <a:endParaRPr kumimoji="1" lang="ja-JP" altLang="en-US" dirty="0"/>
          </a:p>
        </p:txBody>
      </p:sp>
      <p:sp>
        <p:nvSpPr>
          <p:cNvPr id="6" name="日付プレースホルダー 5">
            <a:extLst>
              <a:ext uri="{FF2B5EF4-FFF2-40B4-BE49-F238E27FC236}">
                <a16:creationId xmlns:a16="http://schemas.microsoft.com/office/drawing/2014/main" id="{468F1C0D-65CB-3479-5706-DD2602B21632}"/>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0EFC921C-EE00-6443-37AC-4F9ACDFB144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956268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認知症は、その原因となる病気により、いくつかに分類されます。</a:t>
            </a:r>
          </a:p>
          <a:p>
            <a:r>
              <a:rPr kumimoji="1" lang="ja-JP" altLang="en-US" dirty="0"/>
              <a:t>認知症の原因となる病気の半分以上を占める“アルツハイマー型認知症”の他にも“脳血管性認知症”や“レビー小体型認知症”などがあります。</a:t>
            </a:r>
          </a:p>
          <a:p>
            <a:endParaRPr kumimoji="1" lang="ja-JP" altLang="en-US" dirty="0"/>
          </a:p>
          <a:p>
            <a:r>
              <a:rPr kumimoji="1" lang="ja-JP" altLang="en-US" dirty="0"/>
              <a:t>認知症は状態を示す言葉なので、その原因となる疾患により、</a:t>
            </a:r>
          </a:p>
          <a:p>
            <a:r>
              <a:rPr kumimoji="1" lang="ja-JP" altLang="en-US" dirty="0"/>
              <a:t>出現する症状も様々です。</a:t>
            </a:r>
          </a:p>
          <a:p>
            <a:r>
              <a:rPr kumimoji="1" lang="ja-JP" altLang="en-US" dirty="0"/>
              <a:t>認知症＝もの忘れ　ではないということです。</a:t>
            </a:r>
          </a:p>
        </p:txBody>
      </p:sp>
      <p:sp>
        <p:nvSpPr>
          <p:cNvPr id="6" name="日付プレースホルダー 5">
            <a:extLst>
              <a:ext uri="{FF2B5EF4-FFF2-40B4-BE49-F238E27FC236}">
                <a16:creationId xmlns:a16="http://schemas.microsoft.com/office/drawing/2014/main" id="{D39D4993-1A37-8D0B-5EDC-E9C2F313BE30}"/>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B8A18735-6AEE-A063-AB63-C970D73DF219}"/>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399059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認知症には、大きく分けて２つの症状があり、</a:t>
            </a:r>
            <a:endParaRPr kumimoji="1" lang="en-US" altLang="ja-JP" dirty="0"/>
          </a:p>
          <a:p>
            <a:r>
              <a:rPr kumimoji="1" lang="ja-JP" altLang="en-US" dirty="0"/>
              <a:t>脳におこっている病気そのものによって直接的に起こる「中核症状」と、二次的症状の</a:t>
            </a:r>
            <a:r>
              <a:rPr kumimoji="1" lang="en-US" altLang="ja-JP" dirty="0"/>
              <a:t>BPSD</a:t>
            </a:r>
            <a:r>
              <a:rPr kumimoji="1" lang="ja-JP" altLang="en-US" dirty="0"/>
              <a:t>といわれる行動・心理症状があります。</a:t>
            </a:r>
            <a:endParaRPr kumimoji="1" lang="en-US" altLang="ja-JP" dirty="0"/>
          </a:p>
          <a:p>
            <a:endParaRPr kumimoji="1" lang="en-US" altLang="ja-JP" dirty="0"/>
          </a:p>
          <a:p>
            <a:r>
              <a:rPr kumimoji="1" lang="ja-JP" altLang="en-US" dirty="0"/>
              <a:t>●中核症状は</a:t>
            </a:r>
            <a:endParaRPr kumimoji="1" lang="en-US" altLang="ja-JP" dirty="0"/>
          </a:p>
          <a:p>
            <a:r>
              <a:rPr kumimoji="1" lang="ja-JP" altLang="en-US" dirty="0"/>
              <a:t>認知症になれば、誰にでも起こる脳の病気からくる症状で、</a:t>
            </a:r>
            <a:endParaRPr kumimoji="1" lang="en-US" altLang="ja-JP" dirty="0"/>
          </a:p>
          <a:p>
            <a:r>
              <a:rPr kumimoji="1" lang="ja-JP" altLang="en-US" dirty="0"/>
              <a:t>記憶の障害や、判断能力の低下、時間場所名前がわからなくなる見当識の障害などがあります。</a:t>
            </a:r>
            <a:endParaRPr kumimoji="1" lang="en-US" altLang="ja-JP" dirty="0"/>
          </a:p>
          <a:p>
            <a:endParaRPr kumimoji="1" lang="en-US" altLang="ja-JP" dirty="0"/>
          </a:p>
          <a:p>
            <a:r>
              <a:rPr kumimoji="1" lang="ja-JP" altLang="en-US" dirty="0"/>
              <a:t>●</a:t>
            </a:r>
            <a:r>
              <a:rPr kumimoji="1" lang="en-US" altLang="ja-JP" dirty="0"/>
              <a:t>BPSD</a:t>
            </a:r>
            <a:r>
              <a:rPr kumimoji="1" lang="ja-JP" altLang="en-US" dirty="0"/>
              <a:t>（行動・心理症状）は　</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中核症状を背景に、性格や環境、人間関係などが絡み合って起きるため、症状は人それぞれ異なり、また接する人や時間帯によっても大きく変わります。</a:t>
            </a:r>
          </a:p>
          <a:p>
            <a:r>
              <a:rPr kumimoji="1" lang="ja-JP" altLang="en-US" dirty="0"/>
              <a:t>妄想を抱いたり、不安感や無気力を感じたりといった感情障害などの精神症状と、</a:t>
            </a:r>
            <a:endParaRPr kumimoji="1" lang="en-US" altLang="ja-JP" dirty="0"/>
          </a:p>
          <a:p>
            <a:r>
              <a:rPr kumimoji="1" lang="ja-JP" altLang="en-US" dirty="0"/>
              <a:t>徘徊、興奮、攻撃、暴力などの行動の異常などをいいます。</a:t>
            </a:r>
            <a:endParaRPr kumimoji="1" lang="en-US" altLang="ja-JP" dirty="0"/>
          </a:p>
          <a:p>
            <a:r>
              <a:rPr kumimoji="1" lang="en-US" altLang="ja-JP" dirty="0"/>
              <a:t>BPSD</a:t>
            </a:r>
            <a:r>
              <a:rPr kumimoji="1" lang="ja-JP" altLang="en-US" dirty="0"/>
              <a:t>（行動・心理症状）については、次の「高齢者や認知症の人への傾聴・接遇」で詳しく学んでいただきます。</a:t>
            </a:r>
            <a:endParaRPr kumimoji="1" lang="en-US" altLang="ja-JP" dirty="0"/>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rPr>
              <a:t>2025/09/12</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ヘッダー プレースホルダー 5">
            <a:extLst>
              <a:ext uri="{FF2B5EF4-FFF2-40B4-BE49-F238E27FC236}">
                <a16:creationId xmlns:a16="http://schemas.microsoft.com/office/drawing/2014/main" id="{7C9104DA-60FC-60ED-A1DE-D110602E88EB}"/>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258135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5450" y="428625"/>
            <a:ext cx="4125913" cy="2322513"/>
          </a:xfrm>
        </p:spPr>
      </p:sp>
      <p:sp>
        <p:nvSpPr>
          <p:cNvPr id="3" name="ノート プレースホルダー 2"/>
          <p:cNvSpPr>
            <a:spLocks noGrp="1"/>
          </p:cNvSpPr>
          <p:nvPr>
            <p:ph type="body" idx="1"/>
          </p:nvPr>
        </p:nvSpPr>
        <p:spPr>
          <a:xfrm>
            <a:off x="423863" y="2881311"/>
            <a:ext cx="5959475" cy="692626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まず、中核症状についてお伝えします。中核症状は、「認知機能障害」と言い換えられ、例えば、このような症状が起こります。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r>
              <a:rPr kumimoji="1" lang="ja-JP" altLang="en-US" dirty="0"/>
              <a:t>○記憶の障害は、自分の体験した出来事の記憶が抜け落ちてしまったり、直前のことが記憶できなくなる症状です。</a:t>
            </a:r>
          </a:p>
          <a:p>
            <a:r>
              <a:rPr kumimoji="1" lang="ja-JP" altLang="en-US" dirty="0"/>
              <a:t>友達とした約束や、地域の集まりの日付などが覚えられなくなったり、さっきかかってきた電話が覚えていられない、何度も同じことを言うなどがあります。 </a:t>
            </a:r>
            <a:endParaRPr kumimoji="1" lang="en-US" altLang="ja-JP" dirty="0"/>
          </a:p>
          <a:p>
            <a:endParaRPr kumimoji="1" lang="en-US" altLang="ja-JP" dirty="0"/>
          </a:p>
          <a:p>
            <a:r>
              <a:rPr kumimoji="1" lang="ja-JP" altLang="en-US" dirty="0"/>
              <a:t>○理解力・判断力の低下は、ものごとを理解したり、判断することに時間がかかるなどの支障がでてきます。</a:t>
            </a:r>
          </a:p>
          <a:p>
            <a:r>
              <a:rPr kumimoji="1" lang="ja-JP" altLang="en-US" dirty="0"/>
              <a:t>例えば、レジで支払う時に小銭の数を数えて正しく出すことなど、今までは簡単にできていたことがスムーズにできなくなってしまうなどがあります。</a:t>
            </a:r>
          </a:p>
          <a:p>
            <a:r>
              <a:rPr kumimoji="1" lang="ja-JP" altLang="en-US" dirty="0"/>
              <a:t>また、</a:t>
            </a:r>
            <a:r>
              <a:rPr kumimoji="1" lang="en-US" altLang="ja-JP" dirty="0"/>
              <a:t>ATM</a:t>
            </a:r>
            <a:r>
              <a:rPr kumimoji="1" lang="ja-JP" altLang="en-US" dirty="0"/>
              <a:t>等での支払いでは、どうやって支払うのか、機械の操作を理解するまでに時間がかかることもあるかもしれません。</a:t>
            </a:r>
            <a:endParaRPr kumimoji="1" lang="en-US" altLang="ja-JP" dirty="0"/>
          </a:p>
          <a:p>
            <a:endParaRPr kumimoji="1" lang="en-US" altLang="ja-JP" dirty="0"/>
          </a:p>
          <a:p>
            <a:r>
              <a:rPr kumimoji="1" lang="ja-JP" altLang="en-US" dirty="0"/>
              <a:t>○実行機能の低下は、計画をたてたり、段取りをする実行機能に支障が出ることで、体の機能に障害がなくても、作業全体ができなくなることがあります。</a:t>
            </a:r>
            <a:endParaRPr kumimoji="1" lang="en-US" altLang="ja-JP" dirty="0"/>
          </a:p>
          <a:p>
            <a:r>
              <a:rPr kumimoji="1" lang="ja-JP" altLang="en-US" dirty="0"/>
              <a:t>バスに乗っているとき、降りるバス停が来るまでに、早めに小銭を準備してというような、今まで何気なくしていたことに支障がでることもあります。</a:t>
            </a:r>
          </a:p>
          <a:p>
            <a:r>
              <a:rPr kumimoji="1" lang="ja-JP" altLang="en-US" dirty="0"/>
              <a:t>今までは何も考えずにできていた、「段取りをしてスムーズに行動する」ということが難しくなることで、簡単なことを行うだけでもとても体力をつかい、疲れやすくもなります。</a:t>
            </a:r>
            <a:endParaRPr kumimoji="1" lang="en-US" altLang="ja-JP" dirty="0"/>
          </a:p>
          <a:p>
            <a:endParaRPr kumimoji="1" lang="en-US" altLang="ja-JP" dirty="0"/>
          </a:p>
          <a:p>
            <a:r>
              <a:rPr kumimoji="1" lang="ja-JP" altLang="en-US" dirty="0"/>
              <a:t>○見当識の障害は、時間や場所を把握する脳の機能が低下し、時間や場所がわかりにくくなる症状です。</a:t>
            </a:r>
          </a:p>
          <a:p>
            <a:r>
              <a:rPr kumimoji="1" lang="ja-JP" altLang="en-US" dirty="0"/>
              <a:t>時間の感覚がわからなくなることで朝と夜を間違ってしまったり、季節がわかりにくくなることがあります。</a:t>
            </a:r>
            <a:endParaRPr kumimoji="1" lang="en-US" altLang="ja-JP" dirty="0"/>
          </a:p>
          <a:p>
            <a:r>
              <a:rPr kumimoji="1" lang="ja-JP" altLang="en-US" dirty="0"/>
              <a:t>また、場所の見当識が障害されることで、慣れた場所でも道に迷ってしまったり、さらに病気がすすむと、人に対する見当識障害も起こり、まわりの人が誰だかわからなくなることも起こってきます。</a:t>
            </a:r>
          </a:p>
          <a:p>
            <a:endParaRPr kumimoji="1" lang="en-US" altLang="ja-JP" dirty="0"/>
          </a:p>
          <a:p>
            <a:r>
              <a:rPr kumimoji="1" lang="ja-JP" altLang="en-US" dirty="0"/>
              <a:t>障害された脳の部位によって、これ以外の症状も出てくる場合があります。</a:t>
            </a:r>
          </a:p>
          <a:p>
            <a:endParaRPr kumimoji="1" lang="ja-JP" altLang="en-US" dirty="0"/>
          </a:p>
          <a:p>
            <a:r>
              <a:rPr kumimoji="1" lang="ja-JP" altLang="en-US" dirty="0"/>
              <a:t>例えば、空間を認識することも苦手になると言われています。</a:t>
            </a:r>
            <a:endParaRPr kumimoji="1" lang="en-US" altLang="ja-JP" dirty="0"/>
          </a:p>
          <a:p>
            <a:r>
              <a:rPr kumimoji="1" lang="ja-JP" altLang="en-US" dirty="0"/>
              <a:t>空間認知が低下した方から、バスの乗り降りをする時の階段をすごく高く認識してしまい、怖くてなかなか降りられなかったと聞いたことがあります。</a:t>
            </a:r>
            <a:endParaRPr kumimoji="1" lang="en-US" altLang="ja-JP" dirty="0"/>
          </a:p>
          <a:p>
            <a:r>
              <a:rPr kumimoji="1" lang="ja-JP" altLang="en-US" dirty="0"/>
              <a:t>この障害がある方にとって、バスだけでなく、日常生活の様々な場面において、同じ経験をされているかもしれません。</a:t>
            </a:r>
            <a:endParaRPr kumimoji="1" lang="en-US" altLang="ja-JP" dirty="0"/>
          </a:p>
          <a:p>
            <a:r>
              <a:rPr kumimoji="1" lang="ja-JP" altLang="en-US" dirty="0"/>
              <a:t>また介護サービスを利用されている方の場合、デイサービスの送迎車も同じなのかもしれません。</a:t>
            </a:r>
          </a:p>
          <a:p>
            <a:r>
              <a:rPr kumimoji="1" lang="ja-JP" altLang="en-US" dirty="0"/>
              <a:t>この他にも、服の袖が通しにくかったり、スーパーで買い物した品物をエコバック等の袋につめることが難しいというような症状がおこる方もおられます。</a:t>
            </a:r>
          </a:p>
          <a:p>
            <a:r>
              <a:rPr kumimoji="1" lang="ja-JP" altLang="en-US" dirty="0"/>
              <a:t> </a:t>
            </a:r>
          </a:p>
          <a:p>
            <a:r>
              <a:rPr kumimoji="1" lang="ja-JP" altLang="en-US" dirty="0"/>
              <a:t>このような認知症の中核症状が出てくることで、認知症の人は生活をするうえで、様々な障害（生活のしづらさ）を抱えることになります。</a:t>
            </a:r>
          </a:p>
          <a:p>
            <a:endParaRPr kumimoji="1" lang="ja-JP" altLang="en-US" dirty="0"/>
          </a:p>
        </p:txBody>
      </p:sp>
      <p:sp>
        <p:nvSpPr>
          <p:cNvPr id="5" name="日付プレースホルダー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rPr>
              <a:t>2025/09/12</a:t>
            </a:r>
            <a:endParaRPr kumimoji="1" lang="ja-JP" altLang="en-US" sz="1200" b="0" i="0" u="none" strike="noStrike" kern="1200" cap="none" spc="0" normalizeH="0" baseline="0" noProof="0">
              <a:ln>
                <a:noFill/>
              </a:ln>
              <a:solidFill>
                <a:prstClr val="black"/>
              </a:solidFill>
              <a:effectLst/>
              <a:uLnTx/>
              <a:uFillTx/>
              <a:latin typeface="Calibri" panose="020F0502020204030204"/>
              <a:ea typeface="ＭＳ Ｐゴシック" panose="020B0600070205080204" pitchFamily="50" charset="-128"/>
              <a:cs typeface="+mn-cs"/>
            </a:endParaRPr>
          </a:p>
        </p:txBody>
      </p:sp>
      <p:sp>
        <p:nvSpPr>
          <p:cNvPr id="6" name="ヘッダー プレースホルダー 5">
            <a:extLst>
              <a:ext uri="{FF2B5EF4-FFF2-40B4-BE49-F238E27FC236}">
                <a16:creationId xmlns:a16="http://schemas.microsoft.com/office/drawing/2014/main" id="{A8B64222-88DC-1819-F6F5-992C8C3682F5}"/>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50154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スライド イメージ プレースホルダー 1"/>
          <p:cNvSpPr>
            <a:spLocks noGrp="1" noRot="1" noChangeAspect="1" noChangeArrowheads="1" noTextEdit="1"/>
          </p:cNvSpPr>
          <p:nvPr>
            <p:ph type="sldImg"/>
          </p:nvPr>
        </p:nvSpPr>
        <p:spPr>
          <a:xfrm>
            <a:off x="109538" y="823913"/>
            <a:ext cx="6386512" cy="3592512"/>
          </a:xfrm>
          <a:ln/>
        </p:spPr>
      </p:sp>
      <p:sp>
        <p:nvSpPr>
          <p:cNvPr id="41987" name="ノート プレースホルダー 2"/>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t>認知症によってあらわれる症状は十人十色、人によって大きく異なります。</a:t>
            </a:r>
            <a:endParaRPr lang="en-US" altLang="ja-JP" dirty="0"/>
          </a:p>
          <a:p>
            <a:pPr eaLnBrk="1" hangingPunct="1"/>
            <a:endParaRPr lang="en-US" altLang="ja-JP" dirty="0"/>
          </a:p>
          <a:p>
            <a:pPr eaLnBrk="1" hangingPunct="1"/>
            <a:r>
              <a:rPr lang="ja-JP" altLang="en-US" dirty="0"/>
              <a:t>認知症の行動・心理症状（</a:t>
            </a:r>
            <a:r>
              <a:rPr lang="en-US" altLang="ja-JP" dirty="0"/>
              <a:t>BPSD</a:t>
            </a:r>
            <a:r>
              <a:rPr lang="ja-JP" altLang="en-US" dirty="0"/>
              <a:t>）が起こる背景には、そこにいたる理由があります。</a:t>
            </a:r>
            <a:endParaRPr lang="en-US" altLang="ja-JP" dirty="0"/>
          </a:p>
          <a:p>
            <a:pPr eaLnBrk="1" hangingPunct="1"/>
            <a:r>
              <a:rPr lang="ja-JP" altLang="en-US" dirty="0"/>
              <a:t>例えば、身体不調や認知症の病気の種類、ストレス、家族との人間関係等不適切な環境、本人の性格や生活史、</a:t>
            </a:r>
            <a:endParaRPr lang="en-US" altLang="ja-JP" dirty="0"/>
          </a:p>
          <a:p>
            <a:pPr eaLnBrk="1" hangingPunct="1"/>
            <a:r>
              <a:rPr lang="ja-JP" altLang="en-US" dirty="0"/>
              <a:t>本人の不安感、不快感、不適切なケアなどが挙げられます。</a:t>
            </a:r>
            <a:endParaRPr lang="en-US" altLang="ja-JP" dirty="0"/>
          </a:p>
          <a:p>
            <a:pPr eaLnBrk="1" hangingPunct="1"/>
            <a:endParaRPr lang="en-US" altLang="ja-JP" dirty="0"/>
          </a:p>
          <a:p>
            <a:pPr eaLnBrk="1" hangingPunct="1"/>
            <a:r>
              <a:rPr lang="ja-JP" altLang="en-US" dirty="0"/>
              <a:t>本人の視点に立って、どうしてこの言動が生じたのだろうと、まずは考えてみてください。</a:t>
            </a:r>
            <a:endParaRPr lang="en-US" altLang="ja-JP" dirty="0"/>
          </a:p>
          <a:p>
            <a:pPr eaLnBrk="1" hangingPunct="1"/>
            <a:r>
              <a:rPr lang="ja-JP" altLang="en-US" dirty="0"/>
              <a:t>本人に理由を尋ねてみる、またその人の発することば・声・表情・しぐさ・行動からも</a:t>
            </a:r>
            <a:endParaRPr lang="en-US" altLang="ja-JP" dirty="0"/>
          </a:p>
          <a:p>
            <a:pPr eaLnBrk="1" hangingPunct="1"/>
            <a:r>
              <a:rPr lang="ja-JP" altLang="en-US" dirty="0"/>
              <a:t>「望んでいること」「困っていること」などを読み取って接することが大切です。</a:t>
            </a:r>
            <a:endParaRPr lang="en-US" altLang="ja-JP" dirty="0"/>
          </a:p>
          <a:p>
            <a:pPr eaLnBrk="1" hangingPunct="1"/>
            <a:endParaRPr lang="en-US" altLang="ja-JP" dirty="0"/>
          </a:p>
          <a:p>
            <a:pPr eaLnBrk="1" hangingPunct="1"/>
            <a:r>
              <a:rPr lang="ja-JP" altLang="en-US" dirty="0"/>
              <a:t>認知症についての専門知識がなくても、まずはその人自身を理解することで、</a:t>
            </a:r>
            <a:r>
              <a:rPr lang="en-US" altLang="ja-JP" dirty="0"/>
              <a:t>BPSD</a:t>
            </a:r>
            <a:r>
              <a:rPr lang="ja-JP" altLang="en-US" dirty="0"/>
              <a:t>の症状を抑えられるだけではなく、</a:t>
            </a:r>
            <a:endParaRPr lang="en-US" altLang="ja-JP" dirty="0"/>
          </a:p>
          <a:p>
            <a:pPr eaLnBrk="1" hangingPunct="1"/>
            <a:r>
              <a:rPr lang="ja-JP" altLang="en-US" dirty="0"/>
              <a:t>住み慣れた地域で、本人がともに生活することにつながっていきます。</a:t>
            </a:r>
            <a:endParaRPr lang="en-US" altLang="ja-JP" dirty="0"/>
          </a:p>
          <a:p>
            <a:pPr eaLnBrk="1" hangingPunct="1"/>
            <a:endParaRPr lang="en-US" altLang="ja-JP" dirty="0"/>
          </a:p>
          <a:p>
            <a:pPr eaLnBrk="1" hangingPunct="1"/>
            <a:r>
              <a:rPr lang="ja-JP" altLang="en-US" dirty="0"/>
              <a:t>どのように本人に対応したらいいかや認知症の薬等についてはまた後程説明させていただきます。</a:t>
            </a:r>
            <a:endParaRPr lang="en-US" altLang="ja-JP" dirty="0"/>
          </a:p>
          <a:p>
            <a:pPr eaLnBrk="1" hangingPunct="1"/>
            <a:endParaRPr lang="en-US" altLang="ja-JP" dirty="0"/>
          </a:p>
          <a:p>
            <a:pPr eaLnBrk="1" hangingPunct="1"/>
            <a:endParaRPr lang="en-US" altLang="ja-JP" dirty="0"/>
          </a:p>
          <a:p>
            <a:pPr eaLnBrk="1" hangingPunct="1"/>
            <a:r>
              <a:rPr lang="en-US" altLang="ja-JP" dirty="0"/>
              <a:t>1</a:t>
            </a:r>
            <a:r>
              <a:rPr lang="ja-JP" altLang="en-US" dirty="0"/>
              <a:t>回クリック　　　　行動心理症状の要因となる吹き出しが出る</a:t>
            </a:r>
            <a:endParaRPr lang="en-US" altLang="ja-JP" dirty="0"/>
          </a:p>
          <a:p>
            <a:pPr eaLnBrk="1" hangingPunct="1"/>
            <a:r>
              <a:rPr lang="ja-JP" altLang="en-US" dirty="0"/>
              <a:t>２回目クリック　→　⇒が出る</a:t>
            </a:r>
            <a:endParaRPr lang="en-US" altLang="ja-JP" dirty="0"/>
          </a:p>
          <a:p>
            <a:pPr eaLnBrk="1" hangingPunct="1"/>
            <a:r>
              <a:rPr lang="ja-JP" altLang="en-US" dirty="0"/>
              <a:t>３回目クリック　→行動・心理症状が出る</a:t>
            </a:r>
            <a:endParaRPr lang="en-US" altLang="ja-JP" dirty="0"/>
          </a:p>
          <a:p>
            <a:pPr eaLnBrk="1" hangingPunct="1"/>
            <a:r>
              <a:rPr lang="ja-JP" altLang="en-US" dirty="0"/>
              <a:t>４回目クリック　→吹き出しが重なる</a:t>
            </a:r>
            <a:endParaRPr lang="en-US" altLang="ja-JP" dirty="0"/>
          </a:p>
        </p:txBody>
      </p:sp>
      <p:sp>
        <p:nvSpPr>
          <p:cNvPr id="41988" name="スライド番号プレースホルダー 3"/>
          <p:cNvSpPr txBox="1">
            <a:spLocks noGrp="1"/>
          </p:cNvSpPr>
          <p:nvPr/>
        </p:nvSpPr>
        <p:spPr bwMode="auto">
          <a:xfrm>
            <a:off x="3843184" y="9476510"/>
            <a:ext cx="2941344" cy="498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88" tIns="46093" rIns="92188" bIns="46093" anchor="b"/>
          <a:lstStyle>
            <a:lvl1pPr defTabSz="920750">
              <a:defRPr kumimoji="1" sz="2400">
                <a:solidFill>
                  <a:schemeClr val="tx1"/>
                </a:solidFill>
                <a:latin typeface="Times New Roman" panose="02020603050405020304" pitchFamily="18" charset="0"/>
                <a:ea typeface="ＭＳ Ｐゴシック" panose="020B0600070205080204" pitchFamily="50" charset="-128"/>
              </a:defRPr>
            </a:lvl1pPr>
            <a:lvl2pPr marL="742950" indent="-285750" defTabSz="920750">
              <a:defRPr kumimoji="1" sz="2400">
                <a:solidFill>
                  <a:schemeClr val="tx1"/>
                </a:solidFill>
                <a:latin typeface="Times New Roman" panose="02020603050405020304" pitchFamily="18" charset="0"/>
                <a:ea typeface="ＭＳ Ｐゴシック" panose="020B0600070205080204" pitchFamily="50" charset="-128"/>
              </a:defRPr>
            </a:lvl2pPr>
            <a:lvl3pPr marL="1143000" indent="-228600" defTabSz="920750">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defTabSz="920750">
              <a:defRPr kumimoji="1" sz="2400">
                <a:solidFill>
                  <a:schemeClr val="tx1"/>
                </a:solidFill>
                <a:latin typeface="Times New Roman" panose="02020603050405020304" pitchFamily="18" charset="0"/>
                <a:ea typeface="ＭＳ Ｐゴシック" panose="020B0600070205080204" pitchFamily="50" charset="-128"/>
              </a:defRPr>
            </a:lvl4pPr>
            <a:lvl5pPr marL="2057400" indent="-228600" defTabSz="920750">
              <a:defRPr kumimoji="1" sz="2400">
                <a:solidFill>
                  <a:schemeClr val="tx1"/>
                </a:solidFill>
                <a:latin typeface="Times New Roman" panose="02020603050405020304" pitchFamily="18" charset="0"/>
                <a:ea typeface="ＭＳ Ｐゴシック" panose="020B0600070205080204" pitchFamily="50" charset="-128"/>
              </a:defRPr>
            </a:lvl5pPr>
            <a:lvl6pPr marL="2514600" indent="-228600" defTabSz="92075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6pPr>
            <a:lvl7pPr marL="2971800" indent="-228600" defTabSz="92075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7pPr>
            <a:lvl8pPr marL="3429000" indent="-228600" defTabSz="92075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8pPr>
            <a:lvl9pPr marL="3886200" indent="-228600" defTabSz="920750" eaLnBrk="0" fontAlgn="base" hangingPunct="0">
              <a:spcBef>
                <a:spcPct val="0"/>
              </a:spcBef>
              <a:spcAft>
                <a:spcPct val="0"/>
              </a:spcAft>
              <a:defRPr kumimoji="1" sz="2400">
                <a:solidFill>
                  <a:schemeClr val="tx1"/>
                </a:solidFill>
                <a:latin typeface="Times New Roman" panose="02020603050405020304" pitchFamily="18" charset="0"/>
                <a:ea typeface="ＭＳ Ｐゴシック" panose="020B0600070205080204" pitchFamily="50" charset="-128"/>
              </a:defRPr>
            </a:lvl9pPr>
          </a:lstStyle>
          <a:p>
            <a:pPr marL="0" marR="0" lvl="0" indent="0" algn="r" defTabSz="920750" rtl="0" eaLnBrk="1" fontAlgn="auto" latinLnBrk="0" hangingPunct="1">
              <a:lnSpc>
                <a:spcPct val="100000"/>
              </a:lnSpc>
              <a:spcBef>
                <a:spcPts val="0"/>
              </a:spcBef>
              <a:spcAft>
                <a:spcPts val="0"/>
              </a:spcAft>
              <a:buClrTx/>
              <a:buSzTx/>
              <a:buFontTx/>
              <a:buNone/>
              <a:tabLst/>
              <a:defRPr/>
            </a:pPr>
            <a:fld id="{4BC154E9-F272-4B15-BFA5-3424EED2C48D}" type="slidenum">
              <a:rPr kumimoji="1" lang="ja-JP"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rPr>
              <a:pPr marL="0" marR="0" lvl="0" indent="0" algn="r" defTabSz="920750" rtl="0" eaLnBrk="1" fontAlgn="auto" latinLnBrk="0" hangingPunct="1">
                <a:lnSpc>
                  <a:spcPct val="100000"/>
                </a:lnSpc>
                <a:spcBef>
                  <a:spcPts val="0"/>
                </a:spcBef>
                <a:spcAft>
                  <a:spcPts val="0"/>
                </a:spcAft>
                <a:buClrTx/>
                <a:buSzTx/>
                <a:buFontTx/>
                <a:buNone/>
                <a:tabLst/>
                <a:defRPr/>
              </a:pPr>
              <a:t>16</a:t>
            </a:fld>
            <a:endParaRPr kumimoji="1" lang="en-US" altLang="ja-JP"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endParaRPr>
          </a:p>
        </p:txBody>
      </p:sp>
      <p:sp>
        <p:nvSpPr>
          <p:cNvPr id="2" name="日付プレースホルダー 1">
            <a:extLst>
              <a:ext uri="{FF2B5EF4-FFF2-40B4-BE49-F238E27FC236}">
                <a16:creationId xmlns:a16="http://schemas.microsoft.com/office/drawing/2014/main" id="{D0B73F05-9221-1DBA-CCA3-317D7C1BB8DC}"/>
              </a:ext>
            </a:extLst>
          </p:cNvPr>
          <p:cNvSpPr>
            <a:spLocks noGrp="1"/>
          </p:cNvSpPr>
          <p:nvPr>
            <p:ph type="dt" idx="1"/>
          </p:nvPr>
        </p:nvSpPr>
        <p:spPr/>
        <p:txBody>
          <a:bodyPr/>
          <a:lstStyle/>
          <a:p>
            <a:r>
              <a:rPr kumimoji="1" lang="en-US" altLang="ja-JP"/>
              <a:t>2025/09/12</a:t>
            </a:r>
            <a:endParaRPr kumimoji="1" lang="ja-JP" altLang="en-US"/>
          </a:p>
        </p:txBody>
      </p:sp>
      <p:sp>
        <p:nvSpPr>
          <p:cNvPr id="3" name="ヘッダー プレースホルダー 2">
            <a:extLst>
              <a:ext uri="{FF2B5EF4-FFF2-40B4-BE49-F238E27FC236}">
                <a16:creationId xmlns:a16="http://schemas.microsoft.com/office/drawing/2014/main" id="{7DFF6076-865B-301D-A3AD-390F95190044}"/>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667751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また認知症は高齢だからなるというものでもなく、</a:t>
            </a:r>
            <a:r>
              <a:rPr kumimoji="1" lang="en-US" altLang="ja-JP" dirty="0"/>
              <a:t>65</a:t>
            </a:r>
            <a:r>
              <a:rPr kumimoji="1" lang="ja-JP" altLang="en-US" dirty="0"/>
              <a:t>歳未満で発症する場合もあり、誰もがなる可能性があります。</a:t>
            </a:r>
            <a:endParaRPr kumimoji="1" lang="en-US" altLang="ja-JP" dirty="0"/>
          </a:p>
          <a:p>
            <a:r>
              <a:rPr kumimoji="1" lang="en-US" altLang="ja-JP" dirty="0"/>
              <a:t>65</a:t>
            </a:r>
            <a:r>
              <a:rPr kumimoji="1" lang="ja-JP" altLang="en-US" dirty="0"/>
              <a:t>歳未満で発症した認知症を若年性認知症といい、発症の年が働き盛りである方も多く、また老年期よりは発症者が少ないため、人に相談もできず家族内で抱え込んでしまうという深刻な課題があります。</a:t>
            </a:r>
            <a:endParaRPr kumimoji="1" lang="en-US" altLang="ja-JP" dirty="0"/>
          </a:p>
          <a:p>
            <a:endParaRPr kumimoji="1" lang="en-US" altLang="ja-JP" dirty="0"/>
          </a:p>
          <a:p>
            <a:r>
              <a:rPr kumimoji="1" lang="ja-JP" altLang="en-US" dirty="0"/>
              <a:t>京都府では、若年性認知症の相談窓口として、京都府こころのケアセンターがあります。</a:t>
            </a:r>
            <a:endParaRPr kumimoji="1" lang="en-US" altLang="ja-JP" dirty="0"/>
          </a:p>
          <a:p>
            <a:r>
              <a:rPr kumimoji="1" lang="ja-JP" altLang="en-US" dirty="0"/>
              <a:t>こころのケアセンターには、若年性認知症支援コーディネーターが配置されています。</a:t>
            </a:r>
            <a:endParaRPr kumimoji="1" lang="en-US" altLang="ja-JP" dirty="0"/>
          </a:p>
          <a:p>
            <a:r>
              <a:rPr lang="ja-JP" altLang="en-US" b="0" i="0" dirty="0">
                <a:solidFill>
                  <a:srgbClr val="000000"/>
                </a:solidFill>
                <a:effectLst/>
                <a:latin typeface="Helvetica Neue"/>
              </a:rPr>
              <a:t>先程からもお伝えしていますとおり、認知症の症状は人によって異なるため、お一人お一人必要な支援が異なります。</a:t>
            </a:r>
            <a:endParaRPr lang="en-US" altLang="ja-JP" b="0" i="0" dirty="0">
              <a:solidFill>
                <a:srgbClr val="000000"/>
              </a:solidFill>
              <a:effectLst/>
              <a:latin typeface="Helvetica Neue"/>
            </a:endParaRPr>
          </a:p>
          <a:p>
            <a:r>
              <a:rPr lang="ja-JP" altLang="en-US" b="0" i="0" dirty="0">
                <a:solidFill>
                  <a:srgbClr val="000000"/>
                </a:solidFill>
                <a:effectLst/>
                <a:latin typeface="Helvetica Neue"/>
              </a:rPr>
              <a:t>若年性認知症の人が自分らしい生活を送れるよう、福祉的な観点からさまざまなコーディネートをしていくことが、若年性認知症コーディネーターの役割です。</a:t>
            </a:r>
            <a:endParaRPr lang="en-US" altLang="ja-JP" b="0" i="0" dirty="0">
              <a:solidFill>
                <a:srgbClr val="000000"/>
              </a:solidFill>
              <a:effectLst/>
              <a:latin typeface="Helvetica Neue"/>
            </a:endParaRPr>
          </a:p>
          <a:p>
            <a:r>
              <a:rPr lang="ja-JP" altLang="en-US" b="0" i="0" dirty="0">
                <a:solidFill>
                  <a:srgbClr val="000000"/>
                </a:solidFill>
                <a:effectLst/>
                <a:latin typeface="Helvetica Neue"/>
              </a:rPr>
              <a:t>たとえば、就労中の方が発症した場合、コーディネーターは医療機関や福祉団体だけでなく、職場にも働きかけることで、その方の社会的生きがいや役割、居場所を失わないように配慮します。</a:t>
            </a:r>
            <a:endParaRPr lang="en-US" altLang="ja-JP" b="0" i="0" dirty="0">
              <a:solidFill>
                <a:srgbClr val="000000"/>
              </a:solidFill>
              <a:effectLst/>
              <a:latin typeface="Helvetica Neue"/>
            </a:endParaRPr>
          </a:p>
          <a:p>
            <a:r>
              <a:rPr lang="ja-JP" altLang="en-US" b="0" i="0" dirty="0">
                <a:solidFill>
                  <a:srgbClr val="000000"/>
                </a:solidFill>
                <a:effectLst/>
                <a:latin typeface="Helvetica Neue"/>
              </a:rPr>
              <a:t>このように若年性認知症支援コーディネーターは、本人や家族が必要な支援を受けられるよう、ニーズを把握し、各関係機関との連絡調整を行うなど、若年性認知症に関する幅広い支援を行います。</a:t>
            </a:r>
            <a:endParaRPr lang="en-US" altLang="ja-JP" b="0" i="0" dirty="0">
              <a:solidFill>
                <a:srgbClr val="000000"/>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企業の皆さまにはぜひ覚えておいていただきたい情報の一つですね。</a:t>
            </a:r>
            <a:endParaRPr kumimoji="1" lang="en-US" altLang="ja-JP" dirty="0"/>
          </a:p>
          <a:p>
            <a:endParaRPr lang="en-US" altLang="ja-JP" b="0" i="0" dirty="0">
              <a:solidFill>
                <a:srgbClr val="000000"/>
              </a:solidFill>
              <a:effectLst/>
              <a:latin typeface="Helvetica Neue"/>
            </a:endParaRPr>
          </a:p>
          <a:p>
            <a:r>
              <a:rPr kumimoji="1" lang="ja-JP" altLang="en-US" dirty="0"/>
              <a:t>また、長寿すこやかセンターでは、若年性認知症本人交流会を開催しています。</a:t>
            </a:r>
            <a:endParaRPr kumimoji="1" lang="en-US" altLang="ja-JP" dirty="0"/>
          </a:p>
          <a:p>
            <a:r>
              <a:rPr kumimoji="1" lang="ja-JP" altLang="en-US" dirty="0"/>
              <a:t>若年性認知症の方が、利用できるサービスは限られている現状がある中で、本人、家族にとって、理解者や同じ病気を持つ仲間と繋がれる場はとても大事です。</a:t>
            </a:r>
          </a:p>
          <a:p>
            <a:endParaRPr kumimoji="1" lang="ja-JP" altLang="en-US" dirty="0"/>
          </a:p>
        </p:txBody>
      </p:sp>
      <p:sp>
        <p:nvSpPr>
          <p:cNvPr id="6" name="日付プレースホルダー 5">
            <a:extLst>
              <a:ext uri="{FF2B5EF4-FFF2-40B4-BE49-F238E27FC236}">
                <a16:creationId xmlns:a16="http://schemas.microsoft.com/office/drawing/2014/main" id="{59B03B55-8F42-DEB4-82E6-BA1FD211278E}"/>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0BBF70AD-BA7F-E2E2-27C0-AC217E3AF007}"/>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8744047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438150" y="1250950"/>
            <a:ext cx="6003925" cy="3378200"/>
          </a:xfrm>
        </p:spPr>
      </p:sp>
      <p:sp>
        <p:nvSpPr>
          <p:cNvPr id="3" name="ノート プレースホルダ 2"/>
          <p:cNvSpPr>
            <a:spLocks noGrp="1"/>
          </p:cNvSpPr>
          <p:nvPr>
            <p:ph type="body" idx="1"/>
          </p:nvPr>
        </p:nvSpPr>
        <p:spPr/>
        <p:txBody>
          <a:bodyPr>
            <a:normAutofit/>
          </a:bodyPr>
          <a:lstStyle/>
          <a:p>
            <a:r>
              <a:rPr kumimoji="1" lang="ja-JP" altLang="en-US" dirty="0"/>
              <a:t>認知症を引き起こす病気の多くは進行性です。進行に伴い、自分から思いを伝えられない状態になる可能性があります。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自覚できている初期の段階で医療機関にかかることが重要になってきます。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dirty="0"/>
              <a:t>➡</a:t>
            </a:r>
            <a:r>
              <a:rPr lang="en-US" altLang="ja-JP" sz="1200" b="1" dirty="0"/>
              <a:t>2</a:t>
            </a:r>
            <a:r>
              <a:rPr lang="ja-JP" altLang="en-US" sz="1200" b="1" dirty="0"/>
              <a:t>回クリック　</a:t>
            </a:r>
            <a:endParaRPr lang="en-US" altLang="ja-JP" sz="1200" b="1" dirty="0"/>
          </a:p>
          <a:p>
            <a:r>
              <a:rPr kumimoji="1" lang="ja-JP" altLang="en-US" dirty="0"/>
              <a:t>早期受診、早期治療を行うことによって、進行の状態に応じた適切なサポートにつながり、生活の質を保つことも可能になります。</a:t>
            </a:r>
          </a:p>
          <a:p>
            <a:endParaRPr kumimoji="1" lang="ja-JP" altLang="en-US" dirty="0"/>
          </a:p>
          <a:p>
            <a:r>
              <a:rPr kumimoji="1" lang="ja-JP" altLang="en-US" dirty="0"/>
              <a:t>また一見、認知症と思われる症状でも、よく調べてみると別の疾患で、認知症と同じような症状が出現していたケースもあります。</a:t>
            </a:r>
          </a:p>
          <a:p>
            <a:r>
              <a:rPr kumimoji="1" lang="ja-JP" altLang="en-US" dirty="0"/>
              <a:t>この場合は、その疾患自体を治療すれば、状態がよくなる可能性あります。</a:t>
            </a:r>
          </a:p>
          <a:p>
            <a:endParaRPr kumimoji="1" lang="ja-JP" altLang="en-US" dirty="0"/>
          </a:p>
          <a:p>
            <a:r>
              <a:rPr kumimoji="1" lang="ja-JP" altLang="en-US" dirty="0"/>
              <a:t>現在、認知症を根本治療できる薬はありませんが、飲む意味がないわけではなく、進行を緩やかにする、遅らせる効果があることからも　</a:t>
            </a:r>
          </a:p>
          <a:p>
            <a:r>
              <a:rPr kumimoji="1" lang="ja-JP" altLang="en-US" dirty="0"/>
              <a:t>まずはかかりつけ医への相談が重要になります。</a:t>
            </a:r>
            <a:endParaRPr kumimoji="1" lang="en-US" altLang="ja-JP" dirty="0"/>
          </a:p>
        </p:txBody>
      </p:sp>
      <p:sp>
        <p:nvSpPr>
          <p:cNvPr id="6" name="日付プレースホルダー 5">
            <a:extLst>
              <a:ext uri="{FF2B5EF4-FFF2-40B4-BE49-F238E27FC236}">
                <a16:creationId xmlns:a16="http://schemas.microsoft.com/office/drawing/2014/main" id="{91FB81AA-22AB-17FD-DC46-7F6449FB4DBE}"/>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AB615C44-3B46-1737-02AB-7A5EB8BF1D75}"/>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644902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3863" y="1241425"/>
            <a:ext cx="5959475" cy="3352800"/>
          </a:xfrm>
        </p:spPr>
      </p:sp>
      <p:sp>
        <p:nvSpPr>
          <p:cNvPr id="3" name="ノート プレースホルダー 2"/>
          <p:cNvSpPr>
            <a:spLocks noGrp="1"/>
          </p:cNvSpPr>
          <p:nvPr>
            <p:ph type="body" idx="1"/>
          </p:nvPr>
        </p:nvSpPr>
        <p:spPr/>
        <p:txBody>
          <a:bodyPr/>
          <a:lstStyle/>
          <a:p>
            <a:r>
              <a:rPr kumimoji="1" lang="ja-JP" altLang="en-US" dirty="0"/>
              <a:t>一方で、社会的に認知症の正しい理解が進んでいないこともあり、「まさか、自分は違う」と思われる方は少なくありません。</a:t>
            </a:r>
            <a:endParaRPr kumimoji="1" lang="en-US" altLang="ja-JP" dirty="0"/>
          </a:p>
          <a:p>
            <a:r>
              <a:rPr kumimoji="1" lang="ja-JP" altLang="en-US" dirty="0"/>
              <a:t>「認知症の疑いがある」となっても、診断を受けるまでに平均１年２か月の空白の期間がすぎ、</a:t>
            </a:r>
            <a:endParaRPr kumimoji="1" lang="en-US" altLang="ja-JP" dirty="0"/>
          </a:p>
          <a:p>
            <a:r>
              <a:rPr kumimoji="1" lang="ja-JP" altLang="en-US" dirty="0"/>
              <a:t>診断を受けたとしても、介護サービスの利用につながるまでに平均１年５カ月の空白の期間が生じる、こういった実態があります。</a:t>
            </a:r>
            <a:endParaRPr kumimoji="1" lang="en-US" altLang="ja-JP" dirty="0"/>
          </a:p>
          <a:p>
            <a:endParaRPr kumimoji="1" lang="ja-JP" altLang="en-US" dirty="0"/>
          </a:p>
          <a:p>
            <a:r>
              <a:rPr kumimoji="1" lang="ja-JP" altLang="en-US" dirty="0"/>
              <a:t>私たちは例えばですが、胃腸などの調子がおかしい場合は、早く病院で診てもらおうと思いますよね。</a:t>
            </a:r>
          </a:p>
          <a:p>
            <a:r>
              <a:rPr kumimoji="1" lang="ja-JP" altLang="en-US" dirty="0"/>
              <a:t>ではなぜ、認知症かも、なんかおかしいと思ったときに、病院へいけないのでしょうか？</a:t>
            </a:r>
          </a:p>
          <a:p>
            <a:endParaRPr kumimoji="1" lang="en-US" altLang="ja-JP" dirty="0"/>
          </a:p>
          <a:p>
            <a:r>
              <a:rPr kumimoji="1" lang="ja-JP" altLang="en-US" dirty="0"/>
              <a:t>認知症への正しい理解が進まないということは、「まさか自分は違う」という、私たち一人ひとりに認知症に対する偏見が強くあるからではないかと思います。</a:t>
            </a:r>
            <a:endParaRPr kumimoji="1" lang="en-US" altLang="ja-JP" dirty="0"/>
          </a:p>
          <a:p>
            <a:r>
              <a:rPr kumimoji="1" lang="ja-JP" altLang="en-US" dirty="0"/>
              <a:t>そうした偏見が、この</a:t>
            </a:r>
            <a:r>
              <a:rPr kumimoji="1" lang="en-US" altLang="ja-JP" dirty="0"/>
              <a:t>『</a:t>
            </a:r>
            <a:r>
              <a:rPr kumimoji="1" lang="ja-JP" altLang="en-US" dirty="0"/>
              <a:t>空白の期間</a:t>
            </a:r>
            <a:r>
              <a:rPr kumimoji="1" lang="en-US" altLang="ja-JP" dirty="0"/>
              <a:t>』</a:t>
            </a:r>
            <a:r>
              <a:rPr kumimoji="1" lang="ja-JP" altLang="en-US" dirty="0"/>
              <a:t>をつくってしまっていると思います。</a:t>
            </a:r>
            <a:endParaRPr kumimoji="1" lang="en-US" altLang="ja-JP" dirty="0"/>
          </a:p>
          <a:p>
            <a:endParaRPr kumimoji="1" lang="en-US" altLang="ja-JP" dirty="0"/>
          </a:p>
          <a:p>
            <a:r>
              <a:rPr kumimoji="1" lang="ja-JP" altLang="en-US" dirty="0"/>
              <a:t>皆さんが関わる認知症の人の症状の重さによって、認知症についての受け止めが変わっていきます。</a:t>
            </a:r>
            <a:endParaRPr kumimoji="1" lang="en-US" altLang="ja-JP" dirty="0"/>
          </a:p>
          <a:p>
            <a:r>
              <a:rPr kumimoji="1" lang="ja-JP" altLang="en-US" dirty="0"/>
              <a:t>少しでも偏見を減らしていくためにも、認知症の本人が早い時期から医療や介護サービスと関わり、認知症の進行を遅らせることが大切に</a:t>
            </a:r>
            <a:endParaRPr kumimoji="1" lang="en-US" altLang="ja-JP" dirty="0"/>
          </a:p>
          <a:p>
            <a:r>
              <a:rPr kumimoji="1" lang="ja-JP" altLang="en-US" dirty="0"/>
              <a:t>なっていきます。</a:t>
            </a:r>
            <a:endParaRPr kumimoji="1" lang="en-US" altLang="ja-JP" dirty="0"/>
          </a:p>
          <a:p>
            <a:endParaRPr kumimoji="1" lang="ja-JP" altLang="en-US" dirty="0"/>
          </a:p>
          <a:p>
            <a:endParaRPr kumimoji="1" lang="en-US" altLang="ja-JP" dirty="0"/>
          </a:p>
        </p:txBody>
      </p:sp>
      <p:sp>
        <p:nvSpPr>
          <p:cNvPr id="6" name="日付プレースホルダー 5">
            <a:extLst>
              <a:ext uri="{FF2B5EF4-FFF2-40B4-BE49-F238E27FC236}">
                <a16:creationId xmlns:a16="http://schemas.microsoft.com/office/drawing/2014/main" id="{6F24BBDB-760C-B2F8-E619-FC4D62E5581A}"/>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5535EE5D-C6A9-CD62-4474-1E70AE1B5044}"/>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402180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93700" y="1222375"/>
            <a:ext cx="5876925" cy="3306763"/>
          </a:xfrm>
        </p:spPr>
      </p:sp>
      <p:sp>
        <p:nvSpPr>
          <p:cNvPr id="3" name="ノート プレースホルダー 2"/>
          <p:cNvSpPr>
            <a:spLocks noGrp="1"/>
          </p:cNvSpPr>
          <p:nvPr>
            <p:ph type="body" idx="1"/>
          </p:nvPr>
        </p:nvSpPr>
        <p:spPr/>
        <p:txBody>
          <a:bodyPr/>
          <a:lstStyle/>
          <a:p>
            <a:endParaRPr kumimoji="1" lang="en-US" altLang="ja-JP" dirty="0"/>
          </a:p>
        </p:txBody>
      </p:sp>
      <p:sp>
        <p:nvSpPr>
          <p:cNvPr id="5" name="日付プレースホルダー 4">
            <a:extLst>
              <a:ext uri="{FF2B5EF4-FFF2-40B4-BE49-F238E27FC236}">
                <a16:creationId xmlns:a16="http://schemas.microsoft.com/office/drawing/2014/main" id="{2BDB5B68-B20D-FCFB-FD58-F93AE0A05700}"/>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D67AE4DA-590A-DDB9-F508-074CCBE266E5}"/>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82316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早期受診につなげ、空白期間を短くするための相談機関をご紹介します。</a:t>
            </a:r>
            <a:endParaRPr kumimoji="1" lang="en-US" altLang="ja-JP" dirty="0"/>
          </a:p>
          <a:p>
            <a:endParaRPr lang="en-US" altLang="ja-JP" dirty="0"/>
          </a:p>
          <a:p>
            <a:r>
              <a:rPr lang="ja-JP" altLang="en-US" dirty="0"/>
              <a:t>地域包括支援センター（高齢サポート）は、京都市内では概ね中学校区に一つ、計　</a:t>
            </a:r>
            <a:r>
              <a:rPr lang="en-US" altLang="ja-JP" dirty="0"/>
              <a:t>61</a:t>
            </a:r>
            <a:r>
              <a:rPr lang="ja-JP" altLang="en-US" dirty="0"/>
              <a:t>か所に設置されています。</a:t>
            </a:r>
            <a:endParaRPr lang="en-US" altLang="ja-JP" dirty="0"/>
          </a:p>
          <a:p>
            <a:r>
              <a:rPr lang="ja-JP" altLang="en-US" dirty="0"/>
              <a:t>高齢者やその家族、近隣に暮らす方の相談所です。</a:t>
            </a:r>
            <a:endParaRPr lang="en-US" altLang="ja-JP" dirty="0"/>
          </a:p>
          <a:p>
            <a:r>
              <a:rPr lang="ja-JP" altLang="en-US" dirty="0"/>
              <a:t>皆さまの会社等がある地域にも、その地域を担当する高齢サポートはあります。</a:t>
            </a:r>
            <a:endParaRPr lang="en-US" altLang="ja-JP" dirty="0"/>
          </a:p>
          <a:p>
            <a:endParaRPr kumimoji="1" lang="en-US" altLang="ja-JP" dirty="0"/>
          </a:p>
          <a:p>
            <a:r>
              <a:rPr lang="ja-JP" altLang="en-US" dirty="0"/>
              <a:t>また、必要なときに、必要な治療やサポートを受けたい、というときに相談できる、認知症初期集中支援チームが、市内８か所に設置されています。</a:t>
            </a:r>
          </a:p>
          <a:p>
            <a:r>
              <a:rPr lang="ja-JP" altLang="en-US" dirty="0"/>
              <a:t>医師、看護師、精神保健福祉士、社会福祉士、介護福祉士なのど医療・介護の専門職により、認知症の早期発見と早期対応を目指して活動する専門チームです。</a:t>
            </a:r>
            <a:endParaRPr lang="en-US" altLang="ja-JP" dirty="0"/>
          </a:p>
          <a:p>
            <a:endParaRPr lang="en-US" altLang="ja-JP" dirty="0"/>
          </a:p>
          <a:p>
            <a:r>
              <a:rPr lang="ja-JP" altLang="en-US" dirty="0"/>
              <a:t>病院や行政ももちろん相談先の一つになりますが、地域包括支援センターや認知症初期集中支援チームは、相談を受けてすぐに本人宅を訪問し、</a:t>
            </a:r>
            <a:endParaRPr lang="en-US" altLang="ja-JP" dirty="0"/>
          </a:p>
          <a:p>
            <a:r>
              <a:rPr lang="ja-JP" altLang="en-US" dirty="0"/>
              <a:t>どうしたら早期解決できるかをアウトリーチできることが特長です。</a:t>
            </a: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この</a:t>
            </a:r>
            <a:r>
              <a:rPr lang="en-US" altLang="ja-JP" dirty="0"/>
              <a:t>2</a:t>
            </a:r>
            <a:r>
              <a:rPr lang="ja-JP" altLang="en-US" dirty="0"/>
              <a:t>か所は、何か気になることがあった時に相談できる機関なので、覚えておいていただければと思います。</a:t>
            </a:r>
            <a:endParaRPr lang="en-US" altLang="ja-JP" dirty="0"/>
          </a:p>
          <a:p>
            <a:endParaRPr kumimoji="1" lang="ja-JP" altLang="en-US" dirty="0"/>
          </a:p>
        </p:txBody>
      </p:sp>
      <p:sp>
        <p:nvSpPr>
          <p:cNvPr id="6" name="日付プレースホルダー 5">
            <a:extLst>
              <a:ext uri="{FF2B5EF4-FFF2-40B4-BE49-F238E27FC236}">
                <a16:creationId xmlns:a16="http://schemas.microsoft.com/office/drawing/2014/main" id="{131A8DD2-415B-75B1-5BD4-4022F6E64911}"/>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DFA6D645-71A6-9A5D-04CD-0DCF6E2EB8C8}"/>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467188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411163" y="1231900"/>
            <a:ext cx="5913437" cy="3327400"/>
          </a:xfrm>
        </p:spPr>
      </p:sp>
      <p:sp>
        <p:nvSpPr>
          <p:cNvPr id="3" name="ノート プレースホルダ 2"/>
          <p:cNvSpPr>
            <a:spLocks noGrp="1"/>
          </p:cNvSpPr>
          <p:nvPr>
            <p:ph type="body" idx="1"/>
          </p:nvPr>
        </p:nvSpPr>
        <p:spPr/>
        <p:txBody>
          <a:bodyPr>
            <a:normAutofit/>
          </a:bodyPr>
          <a:lstStyle/>
          <a:p>
            <a:r>
              <a:rPr kumimoji="1" lang="ja-JP" altLang="en-US" dirty="0"/>
              <a:t>つづいて、ここからは「認知症とともに」を一緒に考えたいと思います。</a:t>
            </a:r>
            <a:endParaRPr kumimoji="1" lang="en-US" altLang="ja-JP" dirty="0"/>
          </a:p>
          <a:p>
            <a:endParaRPr kumimoji="1" lang="en-US" altLang="ja-JP" dirty="0"/>
          </a:p>
          <a:p>
            <a:endParaRPr kumimoji="1" lang="en-US" altLang="ja-JP" dirty="0"/>
          </a:p>
          <a:p>
            <a:endParaRPr kumimoji="1" lang="ja-JP" altLang="en-US" dirty="0"/>
          </a:p>
        </p:txBody>
      </p:sp>
      <p:sp>
        <p:nvSpPr>
          <p:cNvPr id="5" name="日付プレースホルダー 4">
            <a:extLst>
              <a:ext uri="{FF2B5EF4-FFF2-40B4-BE49-F238E27FC236}">
                <a16:creationId xmlns:a16="http://schemas.microsoft.com/office/drawing/2014/main" id="{AD890005-3BEB-A07F-E915-D0A63594DB1D}"/>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BF5F427A-ED44-3DB8-0244-1FC11B3CC388}"/>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64163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あらためて認知症の人の思いについて考えてみましょう。</a:t>
            </a:r>
            <a:endParaRPr kumimoji="1" lang="en-US" altLang="ja-JP" dirty="0"/>
          </a:p>
          <a:p>
            <a:endParaRPr kumimoji="1" lang="en-US" altLang="ja-JP" dirty="0"/>
          </a:p>
          <a:p>
            <a:r>
              <a:rPr kumimoji="1" lang="ja-JP" altLang="en-US" dirty="0"/>
              <a:t>「認知症の本人は自覚がない」は大きな間違いです。　自分が以前とは違ってきていることに気づき、不安に思っておられることがあろうかと思います。</a:t>
            </a:r>
            <a:endParaRPr kumimoji="1" lang="en-US" altLang="ja-JP" dirty="0"/>
          </a:p>
          <a:p>
            <a:endParaRPr kumimoji="1" lang="en-US" altLang="ja-JP" dirty="0"/>
          </a:p>
          <a:p>
            <a:r>
              <a:rPr kumimoji="1" lang="ja-JP" altLang="en-US" dirty="0"/>
              <a:t>また、認知症と診断を受けられた直後はショックであったり、落ち込んだという方がまだまだ多くおられます。</a:t>
            </a:r>
            <a:endParaRPr kumimoji="1" lang="en-US" altLang="ja-JP" dirty="0"/>
          </a:p>
          <a:p>
            <a:endParaRPr kumimoji="1" lang="en-US" altLang="ja-JP" dirty="0"/>
          </a:p>
          <a:p>
            <a:r>
              <a:rPr kumimoji="1" lang="en-US" altLang="ja-JP" dirty="0"/>
              <a:t>【</a:t>
            </a:r>
            <a:r>
              <a:rPr kumimoji="1" lang="ja-JP" altLang="en-US" dirty="0"/>
              <a:t>クリック</a:t>
            </a:r>
            <a:r>
              <a:rPr kumimoji="1" lang="en-US" altLang="ja-JP" dirty="0"/>
              <a:t>】</a:t>
            </a:r>
          </a:p>
          <a:p>
            <a:r>
              <a:rPr kumimoji="1" lang="ja-JP" altLang="en-US" dirty="0"/>
              <a:t>→しかし、認知症になったからといって何もできなくなるわけではありません。</a:t>
            </a:r>
            <a:endParaRPr kumimoji="1" lang="en-US" altLang="ja-JP" dirty="0"/>
          </a:p>
          <a:p>
            <a:endParaRPr kumimoji="1" lang="en-US" altLang="ja-JP" dirty="0"/>
          </a:p>
          <a:p>
            <a:endParaRPr kumimoji="1" lang="en-US" altLang="ja-JP" dirty="0"/>
          </a:p>
        </p:txBody>
      </p:sp>
      <p:sp>
        <p:nvSpPr>
          <p:cNvPr id="5" name="日付プレースホルダー 4">
            <a:extLst>
              <a:ext uri="{FF2B5EF4-FFF2-40B4-BE49-F238E27FC236}">
                <a16:creationId xmlns:a16="http://schemas.microsoft.com/office/drawing/2014/main" id="{EEB09ED4-4F9C-4A00-26F2-4F0D6481496C}"/>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362CF39C-D874-E07D-129D-BBE9FE46486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211542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これまで通りの自分なりの生活を続けることはできますし、それによって、安心感や自信をもって、その後の人生を生きていくこともできます。</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ある若年性認知症の人は、「認知症になったからといって、決して何もできなくなるわけではない」「また</a:t>
            </a:r>
            <a:r>
              <a:rPr kumimoji="1" lang="en-US" altLang="ja-JP" sz="1200" b="0" i="0" u="none" strike="noStrike" kern="1200" cap="none" spc="0" normalizeH="0" baseline="0" noProof="0" dirty="0">
                <a:ln>
                  <a:noFill/>
                </a:ln>
                <a:solidFill>
                  <a:prstClr val="black"/>
                </a:solidFill>
                <a:effectLst/>
                <a:uLnTx/>
                <a:uFillTx/>
                <a:latin typeface="+mn-lt"/>
                <a:ea typeface="+mn-ea"/>
                <a:cs typeface="+mn-cs"/>
              </a:rPr>
              <a:t>24</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時間ずっと忘れているわけではない」「脳の病気なので、出来なくなることはあるけれど、出来ないことを工夫したり、周囲の人に少し手伝ってもらえれば、普通に生活できるし、実際、自分達は今当たり前に生活できている」とおっしゃっていました。</a:t>
            </a:r>
            <a:endParaRPr kumimoji="1" lang="en-US" altLang="ja-JP"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また、なるべく早く、元気に過ごしている当事者に出会うことで大きな励みになります。認知症の人や家族、地域の人が集う「認知症カフェ」の取組や「本人ミーティング」といった取組も開催されています。</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当事者同士だからこそ、思いを語り、共感し、・・・そして元気になり、前向きな生活へと変わっていく・・・そんな方々を私は見てきました。</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a:p>
            <a:r>
              <a:rPr kumimoji="1" lang="ja-JP" altLang="en-US" dirty="0"/>
              <a:t>さらに、誰もが、認知症になっても、これまで同様、安心して地域で暮らし続けることを望むと思います。</a:t>
            </a:r>
            <a:endParaRPr kumimoji="1" lang="en-US" altLang="ja-JP" dirty="0"/>
          </a:p>
          <a:p>
            <a:r>
              <a:rPr kumimoji="1" lang="ja-JP" altLang="en-US" dirty="0"/>
              <a:t>ここは、認知症サポーターの出番で、</a:t>
            </a:r>
            <a:endParaRPr kumimoji="1" lang="en-US" altLang="ja-JP" dirty="0"/>
          </a:p>
          <a:p>
            <a:r>
              <a:rPr kumimoji="1" lang="ja-JP" altLang="en-US" dirty="0"/>
              <a:t>認知症について周囲が理解をし、困っているときにサポートをすることで、より住みやすい地域につながっていきます。</a:t>
            </a:r>
            <a:endParaRPr kumimoji="1" lang="en-US" altLang="ja-JP" dirty="0"/>
          </a:p>
          <a:p>
            <a:r>
              <a:rPr kumimoji="1" lang="ja-JP" altLang="en-US" dirty="0"/>
              <a:t>たとえば、見守り等、必要に応じてサポートをすることで、認知症の人もより生きやすい地域になっていきます。</a:t>
            </a:r>
          </a:p>
        </p:txBody>
      </p:sp>
      <p:sp>
        <p:nvSpPr>
          <p:cNvPr id="6" name="日付プレースホルダー 5">
            <a:extLst>
              <a:ext uri="{FF2B5EF4-FFF2-40B4-BE49-F238E27FC236}">
                <a16:creationId xmlns:a16="http://schemas.microsoft.com/office/drawing/2014/main" id="{45C5D40D-9FFB-900C-A9CA-AE5EB0DAB99B}"/>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2EE58524-9061-1917-98E5-3669C16AF3A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7979405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2750" y="500063"/>
            <a:ext cx="5041900" cy="2836862"/>
          </a:xfrm>
        </p:spPr>
      </p:sp>
      <p:sp>
        <p:nvSpPr>
          <p:cNvPr id="3" name="ノート プレースホルダー 2"/>
          <p:cNvSpPr>
            <a:spLocks noGrp="1"/>
          </p:cNvSpPr>
          <p:nvPr>
            <p:ph type="body" idx="1"/>
          </p:nvPr>
        </p:nvSpPr>
        <p:spPr>
          <a:xfrm>
            <a:off x="449261" y="3601579"/>
            <a:ext cx="5896934" cy="5607613"/>
          </a:xfrm>
        </p:spPr>
        <p:txBody>
          <a:bodyPr/>
          <a:lstStyle/>
          <a:p>
            <a:r>
              <a:rPr kumimoji="1" lang="ja-JP" altLang="en-US" dirty="0"/>
              <a:t>家族も本人と同様で、ご家族が認知症であるということを受け入れるまでには、様々な思いに葛藤されます。</a:t>
            </a:r>
          </a:p>
          <a:p>
            <a:r>
              <a:rPr kumimoji="1" lang="ja-JP" altLang="en-US" dirty="0"/>
              <a:t>家族は本人の症状が変化していくたびに、また介護している対象の方とのこれまでの関係性によって、さまざまな思いを抱いておられます。</a:t>
            </a:r>
          </a:p>
          <a:p>
            <a:r>
              <a:rPr kumimoji="1" lang="ja-JP" altLang="en-US" dirty="0"/>
              <a:t> </a:t>
            </a:r>
          </a:p>
          <a:p>
            <a:r>
              <a:rPr kumimoji="1" lang="ja-JP" altLang="en-US" dirty="0"/>
              <a:t>例えば、「あんなにしっかりしていた人が」という戸惑いや否定、怒りや拒絶する思いであったり、</a:t>
            </a:r>
            <a:endParaRPr kumimoji="1" lang="en-US" altLang="ja-JP" dirty="0"/>
          </a:p>
          <a:p>
            <a:r>
              <a:rPr kumimoji="1" lang="ja-JP" altLang="en-US" dirty="0"/>
              <a:t>「イライラしても仕方ない」と割り切る気持ちが出てきたとしても、なかなか受容できないのが家族や周囲の方の心情です。</a:t>
            </a:r>
          </a:p>
          <a:p>
            <a:r>
              <a:rPr kumimoji="1" lang="ja-JP" altLang="en-US" dirty="0"/>
              <a:t>また、今後の生活に対する不安や、孤立感、疎外感など、家族だからこそ感じる辛さもあります。</a:t>
            </a:r>
          </a:p>
          <a:p>
            <a:r>
              <a:rPr kumimoji="1" lang="ja-JP" altLang="en-US" dirty="0"/>
              <a:t>本人にやさしく接したいけどできなくて、ついつい声を荒げてしまったあとに、そんな自分に落ち込んでしまったり。</a:t>
            </a:r>
          </a:p>
          <a:p>
            <a:r>
              <a:rPr kumimoji="1" lang="ja-JP" altLang="en-US" dirty="0"/>
              <a:t>ご近所に迷惑をかけているのではないか、自分たちがまわりの人にどう見られているのかと不安に感じ、家に閉じこもりがちになる方もおられます。</a:t>
            </a:r>
            <a:endParaRPr kumimoji="1" lang="en-US" altLang="ja-JP" dirty="0"/>
          </a:p>
          <a:p>
            <a:endParaRPr kumimoji="1" lang="en-US" altLang="ja-JP" dirty="0"/>
          </a:p>
          <a:p>
            <a:r>
              <a:rPr kumimoji="1" lang="ja-JP" altLang="en-US" dirty="0"/>
              <a:t>家族の誰かが認知症になったとき、介護者は「心理的ステップ」の段階を行ったり来たりしながら少しづつ受容に近づいていきます。 </a:t>
            </a:r>
            <a:endParaRPr kumimoji="1" lang="en-US" altLang="ja-JP" dirty="0"/>
          </a:p>
          <a:p>
            <a:pPr defTabSz="906445">
              <a:defRPr/>
            </a:pPr>
            <a:r>
              <a:rPr kumimoji="1" lang="ja-JP" altLang="en-US" dirty="0"/>
              <a:t>受容するためにも、家族に必要なのは、周囲からの理解や支えになってくれる人や相談できる場所があることです。</a:t>
            </a:r>
            <a:endParaRPr kumimoji="1" lang="en-US" altLang="ja-JP" dirty="0"/>
          </a:p>
          <a:p>
            <a:r>
              <a:rPr kumimoji="1" lang="ja-JP" altLang="en-US" dirty="0"/>
              <a:t>家族に大きな負担がある一方で、周囲の環境やまわりの人の関わり方によって、本人の症状の改善にもつながる可能性があります。</a:t>
            </a:r>
            <a:endParaRPr kumimoji="1" lang="en-US" altLang="ja-JP" dirty="0"/>
          </a:p>
          <a:p>
            <a:r>
              <a:rPr kumimoji="1" lang="ja-JP" altLang="en-US" dirty="0"/>
              <a:t>本人の症状の改善や家族の負担軽減で必要なことは、家族を含め、周囲の人たちが認知症の理解を深めることで、適切に対応できる環境づくりを進めることではないでしょうか。</a:t>
            </a:r>
          </a:p>
          <a:p>
            <a:r>
              <a:rPr kumimoji="1" lang="ja-JP" altLang="en-US" dirty="0"/>
              <a:t>身近な方が、家族の思いに寄り添うだけでも、家族の心は軽くなると思います。</a:t>
            </a:r>
          </a:p>
        </p:txBody>
      </p:sp>
      <p:sp>
        <p:nvSpPr>
          <p:cNvPr id="6" name="日付プレースホルダー 5">
            <a:extLst>
              <a:ext uri="{FF2B5EF4-FFF2-40B4-BE49-F238E27FC236}">
                <a16:creationId xmlns:a16="http://schemas.microsoft.com/office/drawing/2014/main" id="{53F33C46-6321-2568-4759-280AA8C97A4A}"/>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0A5A0B00-CE94-7953-A141-425D02EACB79}"/>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557567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認知症の人を自宅で介護する家族にとって、強い味方となってくれる「認知症の人と家族の会」という団体があります。</a:t>
            </a:r>
          </a:p>
          <a:p>
            <a:r>
              <a:rPr kumimoji="1" lang="ja-JP" altLang="en-US" dirty="0"/>
              <a:t>全国に支部があり、認知症の人や、介護する家族が集まり、日ごろの思いを語り合ったり、生活に必要なヒントを得る「つどい」の場が開催されています。</a:t>
            </a:r>
            <a:endParaRPr kumimoji="1" lang="en-US" altLang="ja-JP" dirty="0"/>
          </a:p>
          <a:p>
            <a:r>
              <a:rPr kumimoji="1" lang="ja-JP" altLang="en-US" dirty="0"/>
              <a:t>また、介護経験者による「電話相談」の活動を行なっています。</a:t>
            </a:r>
            <a:endParaRPr kumimoji="1" lang="en-US" altLang="ja-JP" dirty="0"/>
          </a:p>
          <a:p>
            <a:r>
              <a:rPr kumimoji="1" lang="ja-JP" altLang="en-US" dirty="0"/>
              <a:t>こうした場では、同じ境遇の人たちとのつながりが、心の支えになり、次の一歩を踏み出す力になります。</a:t>
            </a:r>
            <a:endParaRPr kumimoji="1" lang="en-US" altLang="ja-JP" dirty="0"/>
          </a:p>
          <a:p>
            <a:r>
              <a:rPr kumimoji="1" lang="ja-JP" altLang="en-US" dirty="0"/>
              <a:t>また生活の工夫や社会資源の情報等、病院や相談機関では得られない、活きた情報交換ができます。</a:t>
            </a:r>
            <a:endParaRPr kumimoji="1" lang="en-US" altLang="ja-JP" dirty="0"/>
          </a:p>
          <a:p>
            <a:endParaRPr kumimoji="1" lang="ja-JP" altLang="en-US" dirty="0"/>
          </a:p>
        </p:txBody>
      </p:sp>
      <p:sp>
        <p:nvSpPr>
          <p:cNvPr id="6" name="日付プレースホルダー 5">
            <a:extLst>
              <a:ext uri="{FF2B5EF4-FFF2-40B4-BE49-F238E27FC236}">
                <a16:creationId xmlns:a16="http://schemas.microsoft.com/office/drawing/2014/main" id="{512149A8-F999-94BA-2125-C326875D1F51}"/>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E03283EF-7340-4C53-29FB-BC48B52FAE1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540972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また、市内には約</a:t>
            </a:r>
            <a:r>
              <a:rPr kumimoji="1" lang="en-US" altLang="ja-JP" dirty="0"/>
              <a:t>30</a:t>
            </a:r>
            <a:r>
              <a:rPr kumimoji="1" lang="ja-JP" altLang="en-US" dirty="0"/>
              <a:t>か所、認知症カフェがあります。</a:t>
            </a:r>
            <a:endParaRPr kumimoji="1" lang="en-US" altLang="ja-JP" dirty="0"/>
          </a:p>
          <a:p>
            <a:r>
              <a:rPr kumimoji="1" lang="ja-JP" altLang="en-US" dirty="0"/>
              <a:t>認知症カフェは、認知症の人同士、また家族同士が、気兼ねなく「認知症」について話せる場です。</a:t>
            </a:r>
            <a:endParaRPr kumimoji="1" lang="en-US" altLang="ja-JP" dirty="0"/>
          </a:p>
          <a:p>
            <a:endParaRPr kumimoji="1" lang="en-US" altLang="ja-JP" dirty="0"/>
          </a:p>
          <a:p>
            <a:r>
              <a:rPr kumimoji="1" lang="ja-JP" altLang="en-US" dirty="0"/>
              <a:t>（参考）</a:t>
            </a:r>
            <a:endParaRPr kumimoji="1" lang="en-US" altLang="ja-JP" dirty="0"/>
          </a:p>
          <a:p>
            <a:pPr algn="l"/>
            <a:r>
              <a:rPr lang="ja-JP" altLang="en-US" b="0" i="0" dirty="0">
                <a:solidFill>
                  <a:srgbClr val="333333"/>
                </a:solidFill>
                <a:effectLst/>
                <a:latin typeface="Helvetica Neue"/>
              </a:rPr>
              <a:t>認知症カフェの目的</a:t>
            </a:r>
          </a:p>
          <a:p>
            <a:pPr algn="l">
              <a:buFont typeface="Arial" panose="020B0604020202020204" pitchFamily="34" charset="0"/>
              <a:buChar char="•"/>
            </a:pPr>
            <a:r>
              <a:rPr lang="ja-JP" altLang="en-US" b="0" i="0" dirty="0">
                <a:solidFill>
                  <a:srgbClr val="333333"/>
                </a:solidFill>
                <a:effectLst/>
                <a:latin typeface="Helvetica Neue"/>
              </a:rPr>
              <a:t>地域社会からの孤立を防げる交流の場</a:t>
            </a:r>
          </a:p>
          <a:p>
            <a:pPr algn="l">
              <a:buFont typeface="Arial" panose="020B0604020202020204" pitchFamily="34" charset="0"/>
              <a:buChar char="•"/>
            </a:pPr>
            <a:r>
              <a:rPr lang="ja-JP" altLang="en-US" b="0" i="0" dirty="0">
                <a:solidFill>
                  <a:srgbClr val="333333"/>
                </a:solidFill>
                <a:effectLst/>
                <a:latin typeface="Helvetica Neue"/>
              </a:rPr>
              <a:t>認知症についての学びの場</a:t>
            </a:r>
          </a:p>
          <a:p>
            <a:pPr algn="l">
              <a:buFont typeface="Arial" panose="020B0604020202020204" pitchFamily="34" charset="0"/>
              <a:buChar char="•"/>
            </a:pPr>
            <a:r>
              <a:rPr lang="ja-JP" altLang="en-US" b="0" i="0" dirty="0">
                <a:solidFill>
                  <a:srgbClr val="333333"/>
                </a:solidFill>
                <a:effectLst/>
                <a:latin typeface="Helvetica Neue"/>
              </a:rPr>
              <a:t>認知症の方と介護者の心理的負担を軽減できる</a:t>
            </a:r>
          </a:p>
          <a:p>
            <a:pPr algn="l">
              <a:buFont typeface="Arial" panose="020B0604020202020204" pitchFamily="34" charset="0"/>
              <a:buChar char="•"/>
            </a:pPr>
            <a:r>
              <a:rPr lang="ja-JP" altLang="en-US" b="0" i="0" dirty="0">
                <a:solidFill>
                  <a:srgbClr val="333333"/>
                </a:solidFill>
                <a:effectLst/>
                <a:latin typeface="Helvetica Neue"/>
              </a:rPr>
              <a:t>「認知症になっても安心して暮らせる地域」を地域全体に根付かせる</a:t>
            </a:r>
          </a:p>
          <a:p>
            <a:endParaRPr kumimoji="1" lang="en-US" altLang="ja-JP" dirty="0"/>
          </a:p>
          <a:p>
            <a:pPr algn="l"/>
            <a:r>
              <a:rPr lang="ja-JP" altLang="en-US" b="0" i="0" dirty="0">
                <a:solidFill>
                  <a:srgbClr val="333333"/>
                </a:solidFill>
                <a:effectLst/>
                <a:latin typeface="Helvetica Neue"/>
              </a:rPr>
              <a:t>認知症カフェはこんな人におすすめ</a:t>
            </a:r>
          </a:p>
          <a:p>
            <a:pPr algn="l">
              <a:buFont typeface="Arial" panose="020B0604020202020204" pitchFamily="34" charset="0"/>
              <a:buChar char="•"/>
            </a:pPr>
            <a:r>
              <a:rPr lang="ja-JP" altLang="en-US" b="0" i="0" dirty="0">
                <a:solidFill>
                  <a:srgbClr val="333333"/>
                </a:solidFill>
                <a:effectLst/>
                <a:latin typeface="Helvetica Neue"/>
              </a:rPr>
              <a:t>介護サービスの利用など今後の生活について不安がある本人、その家族</a:t>
            </a:r>
          </a:p>
          <a:p>
            <a:pPr algn="l">
              <a:buFont typeface="Arial" panose="020B0604020202020204" pitchFamily="34" charset="0"/>
              <a:buChar char="•"/>
            </a:pPr>
            <a:r>
              <a:rPr lang="ja-JP" altLang="en-US" b="0" i="0" dirty="0">
                <a:solidFill>
                  <a:srgbClr val="333333"/>
                </a:solidFill>
                <a:effectLst/>
                <a:latin typeface="Helvetica Neue"/>
              </a:rPr>
              <a:t>認知症の介護によって社会との関わりが薄れている（孤立しがちな）本人、その家族</a:t>
            </a:r>
            <a:endParaRPr lang="en-US" altLang="ja-JP" b="0" i="0" dirty="0">
              <a:solidFill>
                <a:srgbClr val="333333"/>
              </a:solidFill>
              <a:effectLst/>
              <a:latin typeface="Helvetica Neue"/>
            </a:endParaRPr>
          </a:p>
          <a:p>
            <a:pPr algn="l">
              <a:buFont typeface="Arial" panose="020B0604020202020204" pitchFamily="34" charset="0"/>
              <a:buNone/>
            </a:pPr>
            <a:r>
              <a:rPr lang="ja-JP" altLang="en-US" b="0" i="0" dirty="0">
                <a:solidFill>
                  <a:srgbClr val="333333"/>
                </a:solidFill>
                <a:effectLst/>
                <a:latin typeface="Helvetica Neue"/>
              </a:rPr>
              <a:t>などなど</a:t>
            </a:r>
          </a:p>
          <a:p>
            <a:endParaRPr kumimoji="1" lang="en-US" altLang="ja-JP" dirty="0"/>
          </a:p>
          <a:p>
            <a:endParaRPr kumimoji="1" lang="en-US" altLang="ja-JP" dirty="0"/>
          </a:p>
          <a:p>
            <a:endParaRPr kumimoji="1" lang="ja-JP" altLang="en-US" dirty="0"/>
          </a:p>
        </p:txBody>
      </p:sp>
      <p:sp>
        <p:nvSpPr>
          <p:cNvPr id="6" name="日付プレースホルダー 5">
            <a:extLst>
              <a:ext uri="{FF2B5EF4-FFF2-40B4-BE49-F238E27FC236}">
                <a16:creationId xmlns:a16="http://schemas.microsoft.com/office/drawing/2014/main" id="{40EFDDAF-F336-26DD-8DBB-C7B51B1995C5}"/>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D8E1559F-EC4F-1845-97F8-D3F34A1B9E4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215151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認知症の人や家族の気持ちについてお伝えしました。</a:t>
            </a:r>
            <a:endParaRPr kumimoji="1" lang="en-US" altLang="ja-JP" dirty="0"/>
          </a:p>
          <a:p>
            <a:r>
              <a:rPr kumimoji="1" lang="ja-JP" altLang="en-US" dirty="0"/>
              <a:t>ここからは、私たち周りの者は、どのような心がけが必要なのかを考えたいと思います。</a:t>
            </a:r>
            <a:endParaRPr kumimoji="1" lang="en-US" altLang="ja-JP" dirty="0"/>
          </a:p>
          <a:p>
            <a:endParaRPr kumimoji="1" lang="en-US" altLang="ja-JP" dirty="0"/>
          </a:p>
          <a:p>
            <a:r>
              <a:rPr kumimoji="1" lang="ja-JP" altLang="en-US" dirty="0"/>
              <a:t>私たちは、家族、友人、知人や周囲の人同士がスムーズにコミュニケーションを図るには、ちょっとした気遣いが必要ですよね。</a:t>
            </a:r>
            <a:endParaRPr kumimoji="1" lang="en-US" altLang="ja-JP" dirty="0"/>
          </a:p>
          <a:p>
            <a:r>
              <a:rPr kumimoji="1" lang="ja-JP" altLang="en-US" dirty="0"/>
              <a:t>自分がされて嫌な思いをすることは、例えば、・・・（読み上げる。）、誰もがしてほしくないことです。</a:t>
            </a:r>
            <a:endParaRPr kumimoji="1" lang="en-US" altLang="ja-JP" dirty="0"/>
          </a:p>
          <a:p>
            <a:r>
              <a:rPr kumimoji="1" lang="ja-JP" altLang="en-US" dirty="0"/>
              <a:t>これって、認知症であるかどうかに係ることでしょうか。</a:t>
            </a:r>
            <a:endParaRPr kumimoji="1" lang="en-US" altLang="ja-JP" dirty="0"/>
          </a:p>
          <a:p>
            <a:endParaRPr kumimoji="1" lang="en-US" altLang="ja-JP" dirty="0"/>
          </a:p>
          <a:p>
            <a:endParaRPr kumimoji="1" lang="en-US" altLang="ja-JP" dirty="0"/>
          </a:p>
          <a:p>
            <a:endParaRPr kumimoji="1" lang="ja-JP" altLang="en-US" dirty="0"/>
          </a:p>
        </p:txBody>
      </p:sp>
      <p:sp>
        <p:nvSpPr>
          <p:cNvPr id="5" name="日付プレースホルダー 4">
            <a:extLst>
              <a:ext uri="{FF2B5EF4-FFF2-40B4-BE49-F238E27FC236}">
                <a16:creationId xmlns:a16="http://schemas.microsoft.com/office/drawing/2014/main" id="{AB8A5B69-E8FD-0E95-8010-7595658ABE02}"/>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2E631D09-A91E-AFC5-1D1A-D728A4310FAF}"/>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4789023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では、周りの人はどのようなことに気を留めたらよいのでしょうか？</a:t>
            </a:r>
            <a:endParaRPr kumimoji="1" lang="en-US" altLang="ja-JP" dirty="0"/>
          </a:p>
          <a:p>
            <a:r>
              <a:rPr kumimoji="1" lang="ja-JP" altLang="en-US" dirty="0"/>
              <a:t>（読み上げる）</a:t>
            </a:r>
            <a:endParaRPr kumimoji="1" lang="en-US" altLang="ja-JP" dirty="0"/>
          </a:p>
          <a:p>
            <a:endParaRPr kumimoji="1" lang="en-US" altLang="ja-JP" dirty="0"/>
          </a:p>
          <a:p>
            <a:r>
              <a:rPr kumimoji="1" lang="ja-JP" altLang="en-US" dirty="0"/>
              <a:t>他にも、いろいろなことがあるはずです。</a:t>
            </a:r>
            <a:endParaRPr kumimoji="1" lang="en-US" altLang="ja-JP" dirty="0"/>
          </a:p>
          <a:p>
            <a:r>
              <a:rPr kumimoji="1" lang="ja-JP" altLang="en-US" dirty="0"/>
              <a:t>そして</a:t>
            </a:r>
            <a:r>
              <a:rPr kumimoji="1" lang="ja-JP" altLang="en-US" u="sng" dirty="0"/>
              <a:t>、自分だったら周りの人からどのように接してもらうのが望ましいか考えてみましょう</a:t>
            </a:r>
            <a:r>
              <a:rPr kumimoji="1" lang="ja-JP" altLang="en-US" dirty="0"/>
              <a:t>。</a:t>
            </a:r>
          </a:p>
        </p:txBody>
      </p:sp>
      <p:sp>
        <p:nvSpPr>
          <p:cNvPr id="5" name="日付プレースホルダー 4">
            <a:extLst>
              <a:ext uri="{FF2B5EF4-FFF2-40B4-BE49-F238E27FC236}">
                <a16:creationId xmlns:a16="http://schemas.microsoft.com/office/drawing/2014/main" id="{320D16D9-0F6C-2358-B9A4-26EA2567FD63}"/>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F4D28E66-7921-D78C-9E32-97386A296246}"/>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1725448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こちらはお配りしてます標準テキストにも記載されています、一般的な認知症の人の対応のポイントです。</a:t>
            </a:r>
            <a:r>
              <a:rPr kumimoji="1" lang="en-US" altLang="ja-JP" dirty="0"/>
              <a:t>※</a:t>
            </a:r>
            <a:r>
              <a:rPr kumimoji="1" lang="ja-JP" altLang="en-US" dirty="0"/>
              <a:t>軽く読み上げる。</a:t>
            </a:r>
          </a:p>
          <a:p>
            <a:endParaRPr kumimoji="1" lang="ja-JP" altLang="en-US" dirty="0"/>
          </a:p>
          <a:p>
            <a:r>
              <a:rPr kumimoji="1" lang="ja-JP" altLang="en-US" dirty="0"/>
              <a:t>お気づきかもしれませんが、これらは「認知症に人」だからの特別な対応ではなく、どのような方に対しても通ずる「親切・丁寧な対応」ではないでしょうか。</a:t>
            </a:r>
          </a:p>
          <a:p>
            <a:r>
              <a:rPr kumimoji="1" lang="ja-JP" altLang="en-US" dirty="0"/>
              <a:t>その人の認知症の症状によって、これら以外にも必要な対応はあると思いますが、</a:t>
            </a:r>
            <a:endParaRPr kumimoji="1" lang="en-US" altLang="ja-JP" dirty="0"/>
          </a:p>
          <a:p>
            <a:r>
              <a:rPr kumimoji="1" lang="ja-JP" altLang="en-US" dirty="0"/>
              <a:t>➡　クリック</a:t>
            </a:r>
            <a:endParaRPr kumimoji="1" lang="en-US" altLang="ja-JP" dirty="0"/>
          </a:p>
        </p:txBody>
      </p:sp>
      <p:sp>
        <p:nvSpPr>
          <p:cNvPr id="5" name="日付プレースホルダー 4">
            <a:extLst>
              <a:ext uri="{FF2B5EF4-FFF2-40B4-BE49-F238E27FC236}">
                <a16:creationId xmlns:a16="http://schemas.microsoft.com/office/drawing/2014/main" id="{3A72E361-6565-8AC1-3802-2D33BC432B2A}"/>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594068AF-1D9B-18FE-A704-D7CE54C0FEC2}"/>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740967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solidFill>
                <a:schemeClr val="tx1"/>
              </a:solidFill>
            </a:endParaRPr>
          </a:p>
        </p:txBody>
      </p:sp>
      <p:sp>
        <p:nvSpPr>
          <p:cNvPr id="5" name="日付プレースホルダー 4">
            <a:extLst>
              <a:ext uri="{FF2B5EF4-FFF2-40B4-BE49-F238E27FC236}">
                <a16:creationId xmlns:a16="http://schemas.microsoft.com/office/drawing/2014/main" id="{CD937942-299E-E5E4-4A82-D3B0CBBC168A}"/>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975A0273-369C-E0C6-9476-4A3BA0AC2AFC}"/>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5884899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59197-DAAF-E5F4-E5D1-641EE471153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D3453EB-73C8-87E1-5230-962EA7AE81F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1E6774A-73FC-47E8-9B33-BA57A7F418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まずは、特別視することなく、人と人とのコミュニケーションを心掛けていただくことだと思います。</a:t>
            </a:r>
            <a:endParaRPr kumimoji="1" lang="en-US" altLang="ja-JP" dirty="0"/>
          </a:p>
          <a:p>
            <a:endParaRPr kumimoji="1" lang="en-US" altLang="ja-JP" dirty="0"/>
          </a:p>
        </p:txBody>
      </p:sp>
      <p:sp>
        <p:nvSpPr>
          <p:cNvPr id="5" name="日付プレースホルダー 4">
            <a:extLst>
              <a:ext uri="{FF2B5EF4-FFF2-40B4-BE49-F238E27FC236}">
                <a16:creationId xmlns:a16="http://schemas.microsoft.com/office/drawing/2014/main" id="{F1E41B66-BE4F-3CE2-D1A4-F0B394DA7EEA}"/>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B7739942-5CEE-B46F-2FCD-146E1CBEE913}"/>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864041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7100" y="996950"/>
            <a:ext cx="4881563" cy="2746375"/>
          </a:xfrm>
        </p:spPr>
      </p:sp>
      <p:sp>
        <p:nvSpPr>
          <p:cNvPr id="3" name="ノート プレースホルダ 2"/>
          <p:cNvSpPr>
            <a:spLocks noGrp="1"/>
          </p:cNvSpPr>
          <p:nvPr>
            <p:ph type="body" idx="1"/>
          </p:nvPr>
        </p:nvSpPr>
        <p:spPr/>
        <p:txBody>
          <a:bodyPr>
            <a:normAutofit/>
          </a:bodyPr>
          <a:lstStyle/>
          <a:p>
            <a:r>
              <a:rPr kumimoji="1" lang="ja-JP" altLang="en-US" dirty="0"/>
              <a:t>これまでにお話しさせていただいた、認知症についての知識をご理解いただいたうえで、</a:t>
            </a:r>
            <a:endParaRPr kumimoji="1" lang="en-US" altLang="ja-JP" dirty="0"/>
          </a:p>
          <a:p>
            <a:endParaRPr kumimoji="1" lang="en-US" altLang="ja-JP" dirty="0"/>
          </a:p>
          <a:p>
            <a:r>
              <a:rPr kumimoji="1" lang="ja-JP" altLang="en-US" dirty="0"/>
              <a:t>ここからは「これから私たちサポーターにできることは何か」　を一緒に考えていきたいと思います。</a:t>
            </a:r>
            <a:endParaRPr kumimoji="1" lang="en-US" altLang="ja-JP" dirty="0"/>
          </a:p>
          <a:p>
            <a:endParaRPr kumimoji="1" lang="en-US" altLang="ja-JP" dirty="0"/>
          </a:p>
          <a:p>
            <a:r>
              <a:rPr kumimoji="1" lang="ja-JP" altLang="en-US" dirty="0"/>
              <a:t>私たちは、これまで認知症の人を、自分がイメージしている「認知症」というフィルターからその人をみて、支援が必要な人と捉えてしまうことはなかったでしょうか。</a:t>
            </a:r>
          </a:p>
          <a:p>
            <a:endParaRPr kumimoji="1" lang="ja-JP" altLang="en-US" dirty="0"/>
          </a:p>
        </p:txBody>
      </p:sp>
      <p:sp>
        <p:nvSpPr>
          <p:cNvPr id="6" name="日付プレースホルダー 5">
            <a:extLst>
              <a:ext uri="{FF2B5EF4-FFF2-40B4-BE49-F238E27FC236}">
                <a16:creationId xmlns:a16="http://schemas.microsoft.com/office/drawing/2014/main" id="{A47528CD-7BDB-D6B9-DB2E-802B6B68B63B}"/>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93C41E38-03A9-FB22-CE47-6A5A380C5BA5}"/>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0650368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スライド イメージ プレースホルダー 1">
            <a:extLst>
              <a:ext uri="{FF2B5EF4-FFF2-40B4-BE49-F238E27FC236}">
                <a16:creationId xmlns:a16="http://schemas.microsoft.com/office/drawing/2014/main" id="{F0C983EC-46F2-428A-9AA0-D09B54885B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ノート プレースホルダー 2">
            <a:extLst>
              <a:ext uri="{FF2B5EF4-FFF2-40B4-BE49-F238E27FC236}">
                <a16:creationId xmlns:a16="http://schemas.microsoft.com/office/drawing/2014/main" id="{65DB21F5-2E74-4026-9AA0-7CA67C1C08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認知症に関するこのようなデータがあります。　</a:t>
            </a:r>
          </a:p>
          <a:p>
            <a:r>
              <a:rPr lang="ja-JP" altLang="en-US" dirty="0"/>
              <a:t>「認知症になることで、外出や交流、社会参加　の機会が減っています」と答えた人の割合を示しています。</a:t>
            </a:r>
            <a:endParaRPr lang="en-US" altLang="ja-JP" dirty="0"/>
          </a:p>
          <a:p>
            <a:endParaRPr lang="en-US" altLang="ja-JP" dirty="0"/>
          </a:p>
          <a:p>
            <a:r>
              <a:rPr lang="ja-JP" altLang="en-US" dirty="0"/>
              <a:t>いずれも</a:t>
            </a:r>
            <a:r>
              <a:rPr lang="en-US" altLang="ja-JP" dirty="0"/>
              <a:t>60</a:t>
            </a:r>
            <a:r>
              <a:rPr lang="ja-JP" altLang="en-US" dirty="0"/>
              <a:t>％以上であり、普段から行っていた行動や機会が減っていることが分かります。</a:t>
            </a:r>
          </a:p>
          <a:p>
            <a:endParaRPr lang="ja-JP" altLang="en-US" b="1" dirty="0"/>
          </a:p>
          <a:p>
            <a:r>
              <a:rPr lang="ja-JP" altLang="en-US" dirty="0"/>
              <a:t>次のデータは、</a:t>
            </a:r>
          </a:p>
          <a:p>
            <a:r>
              <a:rPr lang="ja-JP" altLang="en-US" dirty="0"/>
              <a:t>「こんなサービスがあったら、地域でもっと暮らしやすくなる」　と、認知症の人たちから求められる、サービスや改善についてです。</a:t>
            </a:r>
            <a:endParaRPr lang="en-US" altLang="ja-JP" dirty="0"/>
          </a:p>
          <a:p>
            <a:r>
              <a:rPr lang="ja-JP" altLang="en-US" b="1" dirty="0"/>
              <a:t>→次のスライド</a:t>
            </a:r>
          </a:p>
          <a:p>
            <a:endParaRPr lang="en-US" altLang="ja-JP" dirty="0"/>
          </a:p>
        </p:txBody>
      </p:sp>
      <p:sp>
        <p:nvSpPr>
          <p:cNvPr id="2" name="日付プレースホルダー 1">
            <a:extLst>
              <a:ext uri="{FF2B5EF4-FFF2-40B4-BE49-F238E27FC236}">
                <a16:creationId xmlns:a16="http://schemas.microsoft.com/office/drawing/2014/main" id="{67BA9636-516B-F0C9-0C00-79F94DC5F502}"/>
              </a:ext>
            </a:extLst>
          </p:cNvPr>
          <p:cNvSpPr>
            <a:spLocks noGrp="1"/>
          </p:cNvSpPr>
          <p:nvPr>
            <p:ph type="dt" idx="1"/>
          </p:nvPr>
        </p:nvSpPr>
        <p:spPr/>
        <p:txBody>
          <a:bodyPr/>
          <a:lstStyle/>
          <a:p>
            <a:r>
              <a:rPr kumimoji="1" lang="en-US" altLang="ja-JP"/>
              <a:t>2025/09/12</a:t>
            </a:r>
            <a:endParaRPr kumimoji="1" lang="ja-JP" altLang="en-US"/>
          </a:p>
        </p:txBody>
      </p:sp>
      <p:sp>
        <p:nvSpPr>
          <p:cNvPr id="3" name="ヘッダー プレースホルダー 2">
            <a:extLst>
              <a:ext uri="{FF2B5EF4-FFF2-40B4-BE49-F238E27FC236}">
                <a16:creationId xmlns:a16="http://schemas.microsoft.com/office/drawing/2014/main" id="{1C794FF7-DCB9-2EFE-2EF2-3FB9035D4A9E}"/>
              </a:ext>
            </a:extLst>
          </p:cNvPr>
          <p:cNvSpPr>
            <a:spLocks noGrp="1"/>
          </p:cNvSpPr>
          <p:nvPr>
            <p:ph type="hdr" sz="quarter"/>
          </p:nvPr>
        </p:nvSpPr>
        <p:spPr/>
        <p:txBody>
          <a:bodyPr/>
          <a:lstStyle/>
          <a:p>
            <a:r>
              <a:rPr kumimoji="1" lang="ja-JP" altLang="en-US"/>
              <a:t>京都市長寿すこやかセンター（企業用）</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830D2C96-FF92-471B-ACE2-1BB7CBB6E305}"/>
              </a:ext>
            </a:extLst>
          </p:cNvPr>
          <p:cNvSpPr>
            <a:spLocks noGrp="1" noRot="1" noChangeAspect="1" noChangeArrowheads="1" noTextEdit="1"/>
          </p:cNvSpPr>
          <p:nvPr>
            <p:ph type="sldImg"/>
          </p:nvPr>
        </p:nvSpPr>
        <p:spPr bwMode="auto">
          <a:xfrm>
            <a:off x="841375" y="339725"/>
            <a:ext cx="5053013" cy="28432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A6DFFA21-8FC8-44CA-A50D-98F8F133C4BB}"/>
              </a:ext>
            </a:extLst>
          </p:cNvPr>
          <p:cNvSpPr>
            <a:spLocks noGrp="1" noChangeArrowheads="1"/>
          </p:cNvSpPr>
          <p:nvPr>
            <p:ph type="body" idx="1"/>
          </p:nvPr>
        </p:nvSpPr>
        <p:spPr bwMode="auto">
          <a:xfrm>
            <a:off x="229350" y="3356535"/>
            <a:ext cx="5896934" cy="616876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その内容としては、</a:t>
            </a:r>
            <a:endParaRPr lang="en-US" altLang="ja-JP" dirty="0"/>
          </a:p>
          <a:p>
            <a:r>
              <a:rPr lang="ja-JP" altLang="en-US" dirty="0"/>
              <a:t>・スーパーや商店などで商品選びや支払いを手伝ってくれる「買い物サポーター」、</a:t>
            </a:r>
            <a:endParaRPr lang="en-US" altLang="ja-JP" dirty="0"/>
          </a:p>
          <a:p>
            <a:r>
              <a:rPr lang="ja-JP" altLang="en-US" dirty="0"/>
              <a:t>・認知症の人も安心して利用できるお店や機関の認定や紹介、</a:t>
            </a:r>
            <a:endParaRPr lang="en-US" altLang="ja-JP" dirty="0"/>
          </a:p>
          <a:p>
            <a:r>
              <a:rPr lang="ja-JP" altLang="en-US" dirty="0"/>
              <a:t>・銀行や駅などで、人が対応してくれる窓口やインターホンの設置、</a:t>
            </a:r>
            <a:endParaRPr lang="en-US" altLang="ja-JP" dirty="0"/>
          </a:p>
          <a:p>
            <a:r>
              <a:rPr lang="ja-JP" altLang="en-US" dirty="0"/>
              <a:t>・時間がかかっても大丈夫なレジ「スローレーン」の設置、</a:t>
            </a:r>
            <a:endParaRPr lang="en-US" altLang="ja-JP" dirty="0"/>
          </a:p>
          <a:p>
            <a:r>
              <a:rPr lang="ja-JP" altLang="en-US" dirty="0"/>
              <a:t>・バス停や駅など行先についたら知らせてくれるサービス・・・などです。</a:t>
            </a:r>
            <a:endParaRPr lang="en-US" altLang="ja-JP" dirty="0"/>
          </a:p>
          <a:p>
            <a:endParaRPr lang="en-US" altLang="ja-JP" dirty="0"/>
          </a:p>
          <a:p>
            <a:r>
              <a:rPr lang="ja-JP" altLang="en-US" dirty="0"/>
              <a:t>なぜ、このようなサービスや改善が求められているかは、症状のお話を思い出していただくと、理解していただけると思います。</a:t>
            </a:r>
            <a:endParaRPr lang="en-US" altLang="ja-JP" dirty="0"/>
          </a:p>
          <a:p>
            <a:r>
              <a:rPr lang="ja-JP" altLang="en-US" dirty="0"/>
              <a:t>そして、これらは私たちにとってもあったらいいなというサービスや改善ではないかと思います。</a:t>
            </a:r>
            <a:endParaRPr lang="en-US" altLang="ja-JP" dirty="0"/>
          </a:p>
          <a:p>
            <a:r>
              <a:rPr lang="ja-JP" altLang="en-US" dirty="0"/>
              <a:t>認知症に特化した一面ではなく、他の障害のある方や、妊婦や子ども、また私たちが年を重ねることによっても不具合のでることではないでしょうか。</a:t>
            </a:r>
            <a:endParaRPr lang="en-US" altLang="ja-JP" dirty="0"/>
          </a:p>
          <a:p>
            <a:endParaRPr lang="en-US" altLang="ja-JP" dirty="0"/>
          </a:p>
          <a:p>
            <a:r>
              <a:rPr lang="ja-JP" altLang="en-US" dirty="0"/>
              <a:t>認知症があるから「困った人」ではなく、「困っている人」　と思えば、その困っていること、生活のしづらさを、周りのサポートで改善できるかもしれません。</a:t>
            </a:r>
            <a:endParaRPr lang="en-US" altLang="ja-JP" dirty="0"/>
          </a:p>
          <a:p>
            <a:r>
              <a:rPr lang="ja-JP" altLang="en-US" dirty="0"/>
              <a:t>そうすれば、認知症になったとしても、住み慣れた地域で、自分らしく生活できるのではないでしょうか。</a:t>
            </a:r>
            <a:endParaRPr lang="en-US" altLang="ja-JP" dirty="0"/>
          </a:p>
          <a:p>
            <a:endParaRPr lang="ja-JP" altLang="en-US" dirty="0"/>
          </a:p>
          <a:p>
            <a:r>
              <a:rPr lang="ja-JP" altLang="en-US" dirty="0"/>
              <a:t>つい、家族や周りの私たちは、認知症がある、ということで、「何かあったら困る」と思ってしまいがちです。</a:t>
            </a:r>
            <a:endParaRPr lang="en-US" altLang="ja-JP" dirty="0"/>
          </a:p>
          <a:p>
            <a:r>
              <a:rPr lang="ja-JP" altLang="en-US" dirty="0"/>
              <a:t>ですが、誰が困るのか？というと、　まわりの支援者が困るだけなんじゃないか？ということですね。</a:t>
            </a:r>
          </a:p>
          <a:p>
            <a:r>
              <a:rPr lang="ja-JP" altLang="en-US" dirty="0"/>
              <a:t>こうしたデータからも、認知症のある人の活動を狭めているのは、私たち周りの者なのではないかと気づかされるところです。</a:t>
            </a:r>
            <a:endParaRPr lang="en-US" altLang="ja-JP" dirty="0"/>
          </a:p>
        </p:txBody>
      </p:sp>
      <p:sp>
        <p:nvSpPr>
          <p:cNvPr id="2" name="日付プレースホルダー 1">
            <a:extLst>
              <a:ext uri="{FF2B5EF4-FFF2-40B4-BE49-F238E27FC236}">
                <a16:creationId xmlns:a16="http://schemas.microsoft.com/office/drawing/2014/main" id="{276B831A-C52C-D2B0-8311-91024F19A6FA}"/>
              </a:ext>
            </a:extLst>
          </p:cNvPr>
          <p:cNvSpPr>
            <a:spLocks noGrp="1"/>
          </p:cNvSpPr>
          <p:nvPr>
            <p:ph type="dt" idx="1"/>
          </p:nvPr>
        </p:nvSpPr>
        <p:spPr/>
        <p:txBody>
          <a:bodyPr/>
          <a:lstStyle/>
          <a:p>
            <a:r>
              <a:rPr kumimoji="1" lang="en-US" altLang="ja-JP"/>
              <a:t>2025/09/12</a:t>
            </a:r>
            <a:endParaRPr kumimoji="1" lang="ja-JP" altLang="en-US"/>
          </a:p>
        </p:txBody>
      </p:sp>
      <p:sp>
        <p:nvSpPr>
          <p:cNvPr id="3" name="ヘッダー プレースホルダー 2">
            <a:extLst>
              <a:ext uri="{FF2B5EF4-FFF2-40B4-BE49-F238E27FC236}">
                <a16:creationId xmlns:a16="http://schemas.microsoft.com/office/drawing/2014/main" id="{A5C16F8D-6D7B-2E91-A227-C4FB5FC1B2B4}"/>
              </a:ext>
            </a:extLst>
          </p:cNvPr>
          <p:cNvSpPr>
            <a:spLocks noGrp="1"/>
          </p:cNvSpPr>
          <p:nvPr>
            <p:ph type="hdr" sz="quarter"/>
          </p:nvPr>
        </p:nvSpPr>
        <p:spPr/>
        <p:txBody>
          <a:bodyPr/>
          <a:lstStyle/>
          <a:p>
            <a:r>
              <a:rPr kumimoji="1" lang="ja-JP" altLang="en-US"/>
              <a:t>京都市長寿すこやかセンター（企業用）</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社会的背景のところでもお伝えしました、令和元年度に示された認知症施策大綱によって認知症バリアフリー社会の推進が目指されています。</a:t>
            </a:r>
            <a:endParaRPr kumimoji="1" lang="en-US" altLang="ja-JP" dirty="0"/>
          </a:p>
          <a:p>
            <a:r>
              <a:rPr kumimoji="1" lang="ja-JP" altLang="en-US" dirty="0"/>
              <a:t>“認知症バリアフリー”とは、認知症の人が利用しにくい様々なバリア（障壁）を、認知症の人も利用しやすくするための改善や工夫をすることです。</a:t>
            </a:r>
          </a:p>
          <a:p>
            <a:r>
              <a:rPr kumimoji="1" lang="ja-JP" altLang="en-US" dirty="0"/>
              <a:t>街づくりや移動手段などにおけるハード的なバリアフリーの他にも、支援体制や認知症の人が利用できる商品・サービス開発、金融商品の推進などが含まれています。</a:t>
            </a:r>
          </a:p>
          <a:p>
            <a:r>
              <a:rPr kumimoji="1" lang="ja-JP" altLang="en-US" dirty="0"/>
              <a:t>令和</a:t>
            </a:r>
            <a:r>
              <a:rPr kumimoji="1" lang="en-US" altLang="ja-JP" dirty="0"/>
              <a:t>4</a:t>
            </a:r>
            <a:r>
              <a:rPr kumimoji="1" lang="ja-JP" altLang="en-US" dirty="0"/>
              <a:t>年度から、認知症バリアフリー社会づくりに積極的に参加している企業であることを宣言し公表する「認知症バリアフリー宣言」の取組が、全国で進められています。</a:t>
            </a:r>
            <a:endParaRPr kumimoji="1" lang="en-US" altLang="ja-JP" dirty="0"/>
          </a:p>
          <a:p>
            <a:endParaRPr kumimoji="1" lang="en-US" altLang="ja-JP" b="0" i="0" dirty="0">
              <a:solidFill>
                <a:schemeClr val="tx1"/>
              </a:solidFill>
              <a:effectLst/>
              <a:latin typeface="+mn-lt"/>
              <a:ea typeface="+mn-ea"/>
            </a:endParaRPr>
          </a:p>
          <a:p>
            <a:r>
              <a:rPr lang="ja-JP" altLang="en-US" b="0" i="0" dirty="0">
                <a:solidFill>
                  <a:srgbClr val="555555"/>
                </a:solidFill>
                <a:effectLst/>
                <a:latin typeface="游ゴシック" panose="020B0400000000000000" pitchFamily="50" charset="-128"/>
                <a:ea typeface="游ゴシック" panose="020B0400000000000000" pitchFamily="50" charset="-128"/>
              </a:rPr>
              <a:t>認知症の人が利用しやすいサービスになれば、認知症の人だけでなく高齢者の利用のしやすさ・ユニバーサルなサービスにもつながり、今後、社会で大きな割合を占める高齢者のニーズに合致したものへとなっていくのではないでしょうか。</a:t>
            </a:r>
            <a:endParaRPr lang="en-US" altLang="ja-JP" b="0" i="0" dirty="0">
              <a:solidFill>
                <a:srgbClr val="555555"/>
              </a:solidFill>
              <a:effectLst/>
              <a:latin typeface="游ゴシック" panose="020B0400000000000000" pitchFamily="50" charset="-128"/>
              <a:ea typeface="游ゴシック" panose="020B0400000000000000" pitchFamily="50" charset="-128"/>
            </a:endParaRPr>
          </a:p>
          <a:p>
            <a:r>
              <a:rPr lang="ja-JP" altLang="en-US" b="0" i="0" dirty="0">
                <a:solidFill>
                  <a:srgbClr val="555555"/>
                </a:solidFill>
                <a:effectLst/>
                <a:latin typeface="游ゴシック" panose="020B0400000000000000" pitchFamily="50" charset="-128"/>
                <a:ea typeface="游ゴシック" panose="020B0400000000000000" pitchFamily="50" charset="-128"/>
              </a:rPr>
              <a:t>また、企業の様々なサービスが認知症の人が利用しやすいものになっていけば、認知症や軽度認知障害の人の外出機会や社会参加の創出につながり、認知症の進行を緩やかにすることや、大きな視点で見れば超高齢社会そのものの活性化にもつながるのではないでしょうか。</a:t>
            </a:r>
            <a:endParaRPr lang="en-US" altLang="ja-JP" b="0" i="0" dirty="0">
              <a:solidFill>
                <a:srgbClr val="555555"/>
              </a:solidFill>
              <a:effectLst/>
              <a:latin typeface="游ゴシック" panose="020B0400000000000000" pitchFamily="50" charset="-128"/>
              <a:ea typeface="游ゴシック" panose="020B0400000000000000" pitchFamily="50" charset="-128"/>
            </a:endParaRPr>
          </a:p>
        </p:txBody>
      </p:sp>
      <p:sp>
        <p:nvSpPr>
          <p:cNvPr id="6" name="日付プレースホルダー 5">
            <a:extLst>
              <a:ext uri="{FF2B5EF4-FFF2-40B4-BE49-F238E27FC236}">
                <a16:creationId xmlns:a16="http://schemas.microsoft.com/office/drawing/2014/main" id="{977622B3-5D8B-9BA3-6E6E-10C8BCD0F477}"/>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29640EB0-0975-7D12-639F-61A091C8B4E4}"/>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8511496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すでに京都府内でも様々な企業さまでの取組が行われています。</a:t>
            </a:r>
            <a:endParaRPr kumimoji="1" lang="en-US" altLang="ja-JP" dirty="0"/>
          </a:p>
          <a:p>
            <a:r>
              <a:rPr kumimoji="1" lang="ja-JP" altLang="en-US" dirty="0"/>
              <a:t>例えば、イオンさんでは</a:t>
            </a:r>
            <a:r>
              <a:rPr kumimoji="1" lang="en-US" altLang="ja-JP" dirty="0"/>
              <a:t>…</a:t>
            </a:r>
            <a:r>
              <a:rPr kumimoji="1" lang="ja-JP" altLang="en-US" dirty="0"/>
              <a:t>（読み上げる）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エーザイ株式会社さんでも</a:t>
            </a:r>
            <a:r>
              <a:rPr kumimoji="1" lang="en-US" altLang="ja-JP" dirty="0"/>
              <a:t>…</a:t>
            </a:r>
            <a:r>
              <a:rPr kumimoji="1" lang="ja-JP" altLang="en-US" dirty="0"/>
              <a:t>（読み上げる）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京都銀行さんでは</a:t>
            </a:r>
            <a:r>
              <a:rPr kumimoji="1" lang="en-US" altLang="ja-JP"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京都信用金庫さんでも、職員さん向けに認知症サポーター養成講座を実施されるとともに、広く企業の方々に当事者の声を届ける取組を行われています。</a:t>
            </a:r>
            <a:endParaRPr kumimoji="1" lang="en-US" altLang="ja-JP" dirty="0"/>
          </a:p>
          <a:p>
            <a:endParaRPr kumimoji="1" lang="en-US" altLang="ja-JP" dirty="0"/>
          </a:p>
          <a:p>
            <a:r>
              <a:rPr kumimoji="1" lang="ja-JP" altLang="en-US" dirty="0"/>
              <a:t>その他、様々な取組が京都地域包括ケア推進機構ホームページで紹介されていますので是非ご参照いただき、次は皆様の事業所でもできることはないかと考えてください。</a:t>
            </a:r>
            <a:endParaRPr kumimoji="1" lang="en-US" altLang="ja-JP" dirty="0"/>
          </a:p>
          <a:p>
            <a:r>
              <a:rPr kumimoji="1" lang="ja-JP" altLang="en-US" dirty="0"/>
              <a:t>認知症バリアフリーな社会に向けて、企業として一歩踏み出していただくことを期待いたします。</a:t>
            </a:r>
          </a:p>
        </p:txBody>
      </p:sp>
      <p:sp>
        <p:nvSpPr>
          <p:cNvPr id="4" name="日付プレースホルダー 3"/>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D6C3801D-C3CC-71E8-F261-8C7260779C2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470341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参考までに</a:t>
            </a:r>
            <a:endParaRPr kumimoji="1" lang="en-US" altLang="ja-JP" dirty="0"/>
          </a:p>
          <a:p>
            <a:r>
              <a:rPr kumimoji="1" lang="ja-JP" altLang="en-US" dirty="0"/>
              <a:t>経済産業省の「オレンジイノベーションプロジェクト」は、認知症になっても自分らしく暮らし続けられる「共生」社会の実現を目指し、「当事者参画型開発」の普及とその持続的な仕組みの実現に向けた取組を推進しています。</a:t>
            </a:r>
            <a:endParaRPr kumimoji="1" lang="en-US" altLang="ja-JP" dirty="0"/>
          </a:p>
          <a:p>
            <a:endParaRPr kumimoji="1" lang="en-US" altLang="ja-JP" dirty="0"/>
          </a:p>
          <a:p>
            <a:r>
              <a:rPr kumimoji="1" lang="ja-JP" altLang="en-US" dirty="0"/>
              <a:t>「認知症バリアフリー」とは“認知症になってからもできる限り住み慣れた地域で普通に暮らし続けていけるよう、生活のあらゆる場面で障壁を減らしていく”ことを目的とし、</a:t>
            </a:r>
            <a:r>
              <a:rPr kumimoji="1" lang="en-US" altLang="ja-JP" dirty="0"/>
              <a:t>2022</a:t>
            </a:r>
            <a:r>
              <a:rPr kumimoji="1" lang="ja-JP" altLang="en-US" dirty="0"/>
              <a:t>年</a:t>
            </a:r>
            <a:r>
              <a:rPr kumimoji="1" lang="en-US" altLang="ja-JP" dirty="0"/>
              <a:t>3</a:t>
            </a:r>
            <a:r>
              <a:rPr kumimoji="1" lang="ja-JP" altLang="en-US" dirty="0"/>
              <a:t>月から「認知症バリアフリー宣言」という形でスタートしています。</a:t>
            </a:r>
          </a:p>
          <a:p>
            <a:endParaRPr kumimoji="1" lang="en-US" altLang="ja-JP" dirty="0"/>
          </a:p>
          <a:p>
            <a:r>
              <a:rPr kumimoji="1" lang="ja-JP" altLang="en-US" dirty="0"/>
              <a:t>これらの取り組みは、認知症高齢者人口の増加に伴い、認知症患者やその家族、そして地域社会全体のニーズに対応できるよう生まれました。</a:t>
            </a:r>
          </a:p>
        </p:txBody>
      </p:sp>
      <p:sp>
        <p:nvSpPr>
          <p:cNvPr id="4" name="ヘッダー プレースホルダー 3"/>
          <p:cNvSpPr>
            <a:spLocks noGrp="1"/>
          </p:cNvSpPr>
          <p:nvPr>
            <p:ph type="hdr" sz="quarter"/>
          </p:nvPr>
        </p:nvSpPr>
        <p:spPr/>
        <p:txBody>
          <a:bodyPr/>
          <a:lstStyle/>
          <a:p>
            <a:r>
              <a:rPr kumimoji="1" lang="ja-JP" altLang="en-US"/>
              <a:t>京都市長寿すこやかセンター（企業用）</a:t>
            </a:r>
          </a:p>
        </p:txBody>
      </p:sp>
      <p:sp>
        <p:nvSpPr>
          <p:cNvPr id="5" name="日付プレースホルダー 4"/>
          <p:cNvSpPr>
            <a:spLocks noGrp="1"/>
          </p:cNvSpPr>
          <p:nvPr>
            <p:ph type="dt" idx="1"/>
          </p:nvPr>
        </p:nvSpPr>
        <p:spPr/>
        <p:txBody>
          <a:bodyPr/>
          <a:lstStyle/>
          <a:p>
            <a:r>
              <a:rPr kumimoji="1" lang="en-US" altLang="ja-JP"/>
              <a:t>2025/09/12</a:t>
            </a:r>
            <a:endParaRPr kumimoji="1" lang="ja-JP" altLang="en-US"/>
          </a:p>
        </p:txBody>
      </p:sp>
    </p:spTree>
    <p:extLst>
      <p:ext uri="{BB962C8B-B14F-4D97-AF65-F5344CB8AC3E}">
        <p14:creationId xmlns:p14="http://schemas.microsoft.com/office/powerpoint/2010/main" val="40419816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11163" y="495300"/>
            <a:ext cx="5913437" cy="3327400"/>
          </a:xfrm>
        </p:spPr>
      </p:sp>
      <p:sp>
        <p:nvSpPr>
          <p:cNvPr id="3" name="ノート プレースホルダー 2"/>
          <p:cNvSpPr>
            <a:spLocks noGrp="1"/>
          </p:cNvSpPr>
          <p:nvPr>
            <p:ph type="body" idx="1"/>
          </p:nvPr>
        </p:nvSpPr>
        <p:spPr>
          <a:xfrm>
            <a:off x="419416" y="4226394"/>
            <a:ext cx="5896934" cy="4888246"/>
          </a:xfrm>
        </p:spPr>
        <p:txBody>
          <a:bodyPr/>
          <a:lstStyle/>
          <a:p>
            <a:pPr defTabSz="906445">
              <a:defRPr/>
            </a:pPr>
            <a:r>
              <a:rPr kumimoji="1" lang="ja-JP" altLang="en-US" dirty="0"/>
              <a:t>「認知症」と診断されると、その時から本人も、家族や周囲の人も、「あきらめる」気持ちになりがちです。</a:t>
            </a:r>
          </a:p>
          <a:p>
            <a:pPr defTabSz="906445">
              <a:defRPr/>
            </a:pPr>
            <a:r>
              <a:rPr kumimoji="1" lang="ja-JP" altLang="en-US" dirty="0"/>
              <a:t>認知症と診断されても、認知症の進行はありますが、その人自身は変わらず、「その人」です。</a:t>
            </a:r>
          </a:p>
          <a:p>
            <a:pPr defTabSz="906445">
              <a:defRPr/>
            </a:pPr>
            <a:r>
              <a:rPr kumimoji="1" lang="ja-JP" altLang="en-US" dirty="0"/>
              <a:t>人とつながり、生きがいをもって生活することで、認知機能の低下を軽減することができることがわかっています。</a:t>
            </a:r>
          </a:p>
          <a:p>
            <a:pPr defTabSz="906445">
              <a:defRPr/>
            </a:pPr>
            <a:endParaRPr kumimoji="1" lang="en-US" altLang="ja-JP" dirty="0"/>
          </a:p>
          <a:p>
            <a:pPr defTabSz="906445">
              <a:defRPr/>
            </a:pPr>
            <a:r>
              <a:rPr kumimoji="1" lang="ja-JP" altLang="en-US" dirty="0"/>
              <a:t>認知症の人との関係性も、</a:t>
            </a:r>
          </a:p>
          <a:p>
            <a:pPr defTabSz="906445">
              <a:defRPr/>
            </a:pPr>
            <a:r>
              <a:rPr kumimoji="1" lang="ja-JP" altLang="en-US" dirty="0"/>
              <a:t>これからは「支える側」「支えられる側」という境界線を超え、</a:t>
            </a:r>
          </a:p>
          <a:p>
            <a:pPr defTabSz="906445">
              <a:defRPr/>
            </a:pPr>
            <a:r>
              <a:rPr kumimoji="1" lang="ja-JP" altLang="en-US" dirty="0"/>
              <a:t>「その人に何かできるか」　「その人の　ために」　という意識から、</a:t>
            </a:r>
          </a:p>
          <a:p>
            <a:pPr defTabSz="906445">
              <a:defRPr/>
            </a:pPr>
            <a:r>
              <a:rPr kumimoji="1" lang="ja-JP" altLang="en-US" dirty="0"/>
              <a:t>「その人と何ができるか」　「その人と　ともに」　という意識変容が求められています。</a:t>
            </a:r>
            <a:endParaRPr kumimoji="1" lang="en-US" altLang="ja-JP" dirty="0"/>
          </a:p>
          <a:p>
            <a:pPr defTabSz="906445">
              <a:defRPr/>
            </a:pPr>
            <a:endParaRPr kumimoji="1" lang="en-US" altLang="ja-JP" dirty="0"/>
          </a:p>
          <a:p>
            <a:pPr defTabSz="906445">
              <a:defRPr/>
            </a:pPr>
            <a:r>
              <a:rPr kumimoji="1" lang="ja-JP" altLang="en-US" dirty="0"/>
              <a:t>また、認知症の人への対応だけではなく、店舗や企業内のバリアフリー化も地域でできることの一つです。</a:t>
            </a:r>
            <a:endParaRPr kumimoji="1" lang="en-US" altLang="ja-JP" dirty="0"/>
          </a:p>
          <a:p>
            <a:pPr defTabSz="906445">
              <a:defRPr/>
            </a:pPr>
            <a:r>
              <a:rPr kumimoji="1" lang="ja-JP" altLang="en-US" dirty="0"/>
              <a:t>たとえば、認知症になると空間を認識しづらくなるため、段に色を付ける、女子トイレとわかりやすいように扉の全面を</a:t>
            </a:r>
            <a:endParaRPr kumimoji="1" lang="en-US" altLang="ja-JP" dirty="0"/>
          </a:p>
          <a:p>
            <a:pPr defTabSz="906445">
              <a:defRPr/>
            </a:pPr>
            <a:r>
              <a:rPr kumimoji="1" lang="ja-JP" altLang="en-US" dirty="0"/>
              <a:t>赤にする等をすることもできるかもしれません。</a:t>
            </a:r>
            <a:endParaRPr kumimoji="1" lang="en-US" altLang="ja-JP" dirty="0"/>
          </a:p>
          <a:p>
            <a:pPr defTabSz="906445">
              <a:defRPr/>
            </a:pPr>
            <a:endParaRPr kumimoji="1" lang="en-US" altLang="ja-JP" dirty="0"/>
          </a:p>
          <a:p>
            <a:pPr defTabSz="906445">
              <a:defRPr/>
            </a:pPr>
            <a:r>
              <a:rPr kumimoji="1" lang="ja-JP" altLang="en-US" dirty="0"/>
              <a:t>そうした取り組みは認知症の人のためだけではなく、子どもや障害を持つ方等すべての人が利用しやすい店舗や企業になっていきます。</a:t>
            </a:r>
            <a:endParaRPr kumimoji="1" lang="en-US" altLang="ja-JP" dirty="0"/>
          </a:p>
          <a:p>
            <a:pPr defTabSz="906445">
              <a:defRPr/>
            </a:pPr>
            <a:r>
              <a:rPr kumimoji="1" lang="ja-JP" altLang="en-US" dirty="0"/>
              <a:t>みなさまも、今日をひとつのきっかけとしていただき、企業として地域でできることを一緒に考えていただければと思います。</a:t>
            </a:r>
          </a:p>
        </p:txBody>
      </p:sp>
      <p:sp>
        <p:nvSpPr>
          <p:cNvPr id="6" name="日付プレースホルダー 5">
            <a:extLst>
              <a:ext uri="{FF2B5EF4-FFF2-40B4-BE49-F238E27FC236}">
                <a16:creationId xmlns:a16="http://schemas.microsoft.com/office/drawing/2014/main" id="{1169DEA5-2974-B7F7-F9CF-46F9F9BEFC23}"/>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A176734E-932E-FE9E-9E1C-803C1A895590}"/>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974171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最後に様々な相談機関をご紹介いたします。</a:t>
            </a:r>
            <a:endParaRPr kumimoji="1" lang="en-US" altLang="ja-JP" dirty="0"/>
          </a:p>
          <a:p>
            <a:r>
              <a:rPr kumimoji="1" lang="ja-JP" altLang="en-US" dirty="0"/>
              <a:t>京都市のキャラバン・メイトがお話させていただいておりますので、京都市における情報です。</a:t>
            </a:r>
            <a:endParaRPr kumimoji="1" lang="en-US" altLang="ja-JP" dirty="0"/>
          </a:p>
          <a:p>
            <a:r>
              <a:rPr kumimoji="1" lang="ja-JP" altLang="en-US" dirty="0"/>
              <a:t>皆さまの自治体にも、同様の相談窓口はあると思います。</a:t>
            </a:r>
            <a:endParaRPr kumimoji="1" lang="en-US" altLang="ja-JP" dirty="0"/>
          </a:p>
          <a:p>
            <a:endParaRPr kumimoji="1" lang="en-US" altLang="ja-JP" dirty="0"/>
          </a:p>
          <a:p>
            <a:r>
              <a:rPr kumimoji="1" lang="ja-JP" altLang="en-US" dirty="0"/>
              <a:t>認知症について気になることがあった時からはじまり、地域での活動や介護サービスの相談まで、身近な地域の相談窓口である地域包括支援センターと</a:t>
            </a:r>
            <a:endParaRPr kumimoji="1" lang="en-US" altLang="ja-JP" dirty="0"/>
          </a:p>
          <a:p>
            <a:r>
              <a:rPr kumimoji="1" lang="ja-JP" altLang="en-US" dirty="0"/>
              <a:t>認知症ではという時点から、医療や介護などの具体的な手立てを共に進めていく認知症初期集中支援チームは重要な相談機関です。</a:t>
            </a:r>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6" name="日付プレースホルダー 5">
            <a:extLst>
              <a:ext uri="{FF2B5EF4-FFF2-40B4-BE49-F238E27FC236}">
                <a16:creationId xmlns:a16="http://schemas.microsoft.com/office/drawing/2014/main" id="{07943C6D-2643-9A4D-10FD-49E30FC63AAC}"/>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E5440CD4-60BF-2792-F635-969EA52648AB}"/>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566523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また、判断力が十分でなくなった方について、法律的な支援、保護を行う制度として、成年後見制度があります。</a:t>
            </a:r>
            <a:endParaRPr kumimoji="1" lang="en-US" altLang="ja-JP" dirty="0"/>
          </a:p>
          <a:p>
            <a:r>
              <a:rPr kumimoji="1" lang="ja-JP" altLang="en-US" dirty="0"/>
              <a:t>成年後見制度に関する相談機関はこれらの機関です。</a:t>
            </a:r>
          </a:p>
          <a:p>
            <a:endParaRPr kumimoji="1" lang="ja-JP" altLang="en-US" dirty="0"/>
          </a:p>
        </p:txBody>
      </p:sp>
      <p:sp>
        <p:nvSpPr>
          <p:cNvPr id="6" name="日付プレースホルダー 5">
            <a:extLst>
              <a:ext uri="{FF2B5EF4-FFF2-40B4-BE49-F238E27FC236}">
                <a16:creationId xmlns:a16="http://schemas.microsoft.com/office/drawing/2014/main" id="{D76F6741-10A2-3088-21FF-5525B9929B4B}"/>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8FE2ED21-3035-479D-BE36-8EE99F3B9EF9}"/>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008029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少子高齢社会の進展の中で、京都市においても、</a:t>
            </a:r>
            <a:endParaRPr kumimoji="1" lang="en-US" altLang="ja-JP" dirty="0"/>
          </a:p>
          <a:p>
            <a:r>
              <a:rPr kumimoji="1" lang="ja-JP" altLang="en-US" dirty="0"/>
              <a:t>このように、今後ますます認知症の人が増えるという推計がでています。</a:t>
            </a:r>
            <a:endParaRPr kumimoji="1" lang="en-US" altLang="ja-JP" dirty="0"/>
          </a:p>
          <a:p>
            <a:r>
              <a:rPr kumimoji="1" lang="ja-JP" altLang="en-US" dirty="0"/>
              <a:t>認知症の大きな要因が加齢であることから認知症になる人の増加も想像できるところです。</a:t>
            </a:r>
            <a:endParaRPr kumimoji="1" lang="en-US" altLang="ja-JP" dirty="0"/>
          </a:p>
          <a:p>
            <a:endParaRPr kumimoji="1" lang="en-US" altLang="ja-JP" dirty="0"/>
          </a:p>
          <a:p>
            <a:r>
              <a:rPr kumimoji="1" lang="ja-JP" altLang="en-US" dirty="0"/>
              <a:t>⇒クリック</a:t>
            </a:r>
            <a:endParaRPr kumimoji="1" lang="en-US" altLang="ja-JP" dirty="0"/>
          </a:p>
          <a:p>
            <a:r>
              <a:rPr kumimoji="1" lang="ja-JP" altLang="en-US" dirty="0"/>
              <a:t>ちなみに</a:t>
            </a:r>
            <a:r>
              <a:rPr kumimoji="1" lang="en-US" altLang="ja-JP" dirty="0"/>
              <a:t>2025</a:t>
            </a:r>
            <a:r>
              <a:rPr kumimoji="1" lang="ja-JP" altLang="en-US" dirty="0"/>
              <a:t>年度の全国の認知症の人の数は約</a:t>
            </a:r>
            <a:r>
              <a:rPr kumimoji="1" lang="en-US" altLang="ja-JP" dirty="0"/>
              <a:t>700</a:t>
            </a:r>
            <a:r>
              <a:rPr kumimoji="1" lang="ja-JP" altLang="en-US" dirty="0"/>
              <a:t>万人と言われ、</a:t>
            </a:r>
            <a:r>
              <a:rPr kumimoji="1" lang="en-US" altLang="ja-JP" dirty="0"/>
              <a:t>2021</a:t>
            </a:r>
            <a:r>
              <a:rPr kumimoji="1" lang="ja-JP" altLang="en-US" dirty="0"/>
              <a:t>年度の全国の小学生の数が</a:t>
            </a:r>
            <a:r>
              <a:rPr kumimoji="1" lang="en-US" altLang="ja-JP" dirty="0"/>
              <a:t>620</a:t>
            </a:r>
            <a:r>
              <a:rPr kumimoji="1" lang="ja-JP" altLang="en-US" dirty="0"/>
              <a:t>万人</a:t>
            </a:r>
            <a:endParaRPr kumimoji="1" lang="en-US" altLang="ja-JP" dirty="0"/>
          </a:p>
          <a:p>
            <a:r>
              <a:rPr kumimoji="1" lang="ja-JP" altLang="en-US" dirty="0"/>
              <a:t>と言いますから、小学生より認知症の人が多くなるということです。</a:t>
            </a:r>
            <a:endParaRPr kumimoji="1" lang="en-US" altLang="ja-JP" dirty="0"/>
          </a:p>
          <a:p>
            <a:r>
              <a:rPr kumimoji="1" lang="ja-JP" altLang="en-US" dirty="0"/>
              <a:t>それだけ認知症は、身近なことであり、決して他人ごとではないといえます。</a:t>
            </a:r>
          </a:p>
        </p:txBody>
      </p:sp>
      <p:sp>
        <p:nvSpPr>
          <p:cNvPr id="4" name="日付プレースホルダー 3">
            <a:extLst>
              <a:ext uri="{FF2B5EF4-FFF2-40B4-BE49-F238E27FC236}">
                <a16:creationId xmlns:a16="http://schemas.microsoft.com/office/drawing/2014/main" id="{63D74E5B-9AF1-C1CD-865D-0D82C968D31F}"/>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7A9F7498-B4CE-46DB-D8D9-658DE26A91BF}"/>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6716076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また、日常的な金銭管理や福祉サービス利用を支援する日常生活自立支援事業というものもありますので、ご参照頂ければと思います。</a:t>
            </a:r>
          </a:p>
          <a:p>
            <a:endParaRPr kumimoji="1" lang="ja-JP" altLang="en-US" dirty="0"/>
          </a:p>
        </p:txBody>
      </p:sp>
      <p:sp>
        <p:nvSpPr>
          <p:cNvPr id="6" name="日付プレースホルダー 5">
            <a:extLst>
              <a:ext uri="{FF2B5EF4-FFF2-40B4-BE49-F238E27FC236}">
                <a16:creationId xmlns:a16="http://schemas.microsoft.com/office/drawing/2014/main" id="{DBD16BF2-4D52-E6B8-022B-E5A62BBC0D34}"/>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EF47A949-AA24-DB50-FB1E-82491FEDF16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6516399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これらのサイトもご参照ください。</a:t>
            </a:r>
          </a:p>
        </p:txBody>
      </p:sp>
      <p:sp>
        <p:nvSpPr>
          <p:cNvPr id="4" name="日付プレースホルダー 3">
            <a:extLst>
              <a:ext uri="{FF2B5EF4-FFF2-40B4-BE49-F238E27FC236}">
                <a16:creationId xmlns:a16="http://schemas.microsoft.com/office/drawing/2014/main" id="{B46E6F51-C750-77B0-F1AA-B2F8C3A78CBA}"/>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06539FCA-B887-4FAE-8DD1-C552ED0A25F0}"/>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36691070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最後になりますが、これまで認知症は、他人ごとであり、「困った人」としてとらえ、認知症になったら何も分からない、と本人の声を聞こうとしていなかった社会全体の価値観がありました。</a:t>
            </a:r>
            <a:endParaRPr kumimoji="1" lang="en-US" altLang="ja-JP" dirty="0"/>
          </a:p>
          <a:p>
            <a:endParaRPr kumimoji="1" lang="en-US" altLang="ja-JP" dirty="0"/>
          </a:p>
          <a:p>
            <a:r>
              <a:rPr kumimoji="1" lang="ja-JP" altLang="en-US" dirty="0"/>
              <a:t>ですが、認知症は自分ごとであり、認知症になってもできることがある、という認識、価値観がこれからのあり方です。</a:t>
            </a:r>
            <a:endParaRPr kumimoji="1" lang="en-US" altLang="ja-JP" dirty="0"/>
          </a:p>
          <a:p>
            <a:r>
              <a:rPr kumimoji="1" lang="ja-JP" altLang="en-US" dirty="0"/>
              <a:t>まず、認知症がある、ないの前に、「その人」として見る。</a:t>
            </a:r>
            <a:endParaRPr kumimoji="1" lang="en-US" altLang="ja-JP" dirty="0"/>
          </a:p>
          <a:p>
            <a:r>
              <a:rPr kumimoji="1" lang="ja-JP" altLang="en-US" dirty="0"/>
              <a:t>相手の視点から、相手の立場にたって、接することが大切です。</a:t>
            </a:r>
            <a:endParaRPr kumimoji="1" lang="en-US" altLang="ja-JP" dirty="0"/>
          </a:p>
          <a:p>
            <a:endParaRPr kumimoji="1" lang="en-US" altLang="ja-JP" dirty="0"/>
          </a:p>
          <a:p>
            <a:r>
              <a:rPr kumimoji="1" lang="ja-JP" altLang="en-US" dirty="0"/>
              <a:t>認知症の人とその家族が安心して生活できる社会は、だれにとっても暮らしやすい社会です。</a:t>
            </a:r>
            <a:endParaRPr kumimoji="1" lang="en-US" altLang="ja-JP" dirty="0"/>
          </a:p>
          <a:p>
            <a:r>
              <a:rPr kumimoji="1" lang="ja-JP" altLang="en-US" dirty="0"/>
              <a:t>みなさんが今日の講座で気づかれたことを、職場で、地域で活かしていただけるひとつのきっかけとなりましたら、幸いです。</a:t>
            </a:r>
          </a:p>
          <a:p>
            <a:endParaRPr kumimoji="1" lang="ja-JP" altLang="en-US" dirty="0"/>
          </a:p>
          <a:p>
            <a:r>
              <a:rPr kumimoji="1" lang="ja-JP" altLang="en-US" dirty="0"/>
              <a:t>本日は、ご清聴いただきありがとうございました。</a:t>
            </a:r>
          </a:p>
        </p:txBody>
      </p:sp>
      <p:sp>
        <p:nvSpPr>
          <p:cNvPr id="6" name="日付プレースホルダー 5">
            <a:extLst>
              <a:ext uri="{FF2B5EF4-FFF2-40B4-BE49-F238E27FC236}">
                <a16:creationId xmlns:a16="http://schemas.microsoft.com/office/drawing/2014/main" id="{F79C6721-7E3A-FEEB-042E-D3AC73FEB48D}"/>
              </a:ext>
            </a:extLst>
          </p:cNvPr>
          <p:cNvSpPr>
            <a:spLocks noGrp="1"/>
          </p:cNvSpPr>
          <p:nvPr>
            <p:ph type="dt" idx="1"/>
          </p:nvPr>
        </p:nvSpPr>
        <p:spPr/>
        <p:txBody>
          <a:bodyPr/>
          <a:lstStyle/>
          <a:p>
            <a:r>
              <a:rPr kumimoji="1" lang="en-US" altLang="ja-JP"/>
              <a:t>2025/09/12</a:t>
            </a:r>
            <a:endParaRPr kumimoji="1" lang="ja-JP" altLang="en-US"/>
          </a:p>
        </p:txBody>
      </p:sp>
      <p:sp>
        <p:nvSpPr>
          <p:cNvPr id="5" name="ヘッダー プレースホルダー 4">
            <a:extLst>
              <a:ext uri="{FF2B5EF4-FFF2-40B4-BE49-F238E27FC236}">
                <a16:creationId xmlns:a16="http://schemas.microsoft.com/office/drawing/2014/main" id="{0A32AA09-F2BC-AD3B-BD60-43E67D864647}"/>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4029331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1D002-128E-C142-17CC-86E7F7AAD8D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A28F1D6-F4A9-8E47-4E48-48C511F0067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E08C467-B1C6-62E8-C639-D23BD3858129}"/>
              </a:ext>
            </a:extLst>
          </p:cNvPr>
          <p:cNvSpPr>
            <a:spLocks noGrp="1"/>
          </p:cNvSpPr>
          <p:nvPr>
            <p:ph type="body" idx="1"/>
          </p:nvPr>
        </p:nvSpPr>
        <p:spPr/>
        <p:txBody>
          <a:bodyPr/>
          <a:lstStyle/>
          <a:p>
            <a:r>
              <a:rPr kumimoji="1" lang="ja-JP" altLang="en-US" dirty="0"/>
              <a:t>少子高齢社会の進展の中で、京都市においても、</a:t>
            </a:r>
            <a:endParaRPr kumimoji="1" lang="en-US" altLang="ja-JP" dirty="0"/>
          </a:p>
          <a:p>
            <a:r>
              <a:rPr kumimoji="1" lang="ja-JP" altLang="en-US" dirty="0"/>
              <a:t>このように、今後ますます認知症の人が増えるという推計がでています。</a:t>
            </a:r>
            <a:endParaRPr kumimoji="1" lang="en-US" altLang="ja-JP" dirty="0"/>
          </a:p>
          <a:p>
            <a:r>
              <a:rPr kumimoji="1" lang="ja-JP" altLang="en-US" dirty="0"/>
              <a:t>認知症の大きな要因が加齢であることから認知症になる人の増加も想像できるところです。</a:t>
            </a:r>
            <a:endParaRPr kumimoji="1" lang="en-US" altLang="ja-JP" dirty="0"/>
          </a:p>
          <a:p>
            <a:endParaRPr kumimoji="1" lang="en-US" altLang="ja-JP" dirty="0"/>
          </a:p>
          <a:p>
            <a:r>
              <a:rPr kumimoji="1" lang="ja-JP" altLang="en-US" dirty="0"/>
              <a:t>⇒クリック</a:t>
            </a:r>
            <a:endParaRPr kumimoji="1" lang="en-US" altLang="ja-JP" dirty="0"/>
          </a:p>
          <a:p>
            <a:r>
              <a:rPr kumimoji="1" lang="ja-JP" altLang="en-US" dirty="0"/>
              <a:t>ちなみに</a:t>
            </a:r>
            <a:r>
              <a:rPr kumimoji="1" lang="en-US" altLang="ja-JP" dirty="0"/>
              <a:t>2025</a:t>
            </a:r>
            <a:r>
              <a:rPr kumimoji="1" lang="ja-JP" altLang="en-US" dirty="0"/>
              <a:t>年度の全国の認知症の人の数は約</a:t>
            </a:r>
            <a:r>
              <a:rPr kumimoji="1" lang="en-US" altLang="ja-JP" dirty="0"/>
              <a:t>700</a:t>
            </a:r>
            <a:r>
              <a:rPr kumimoji="1" lang="ja-JP" altLang="en-US" dirty="0"/>
              <a:t>万人と言われ、</a:t>
            </a:r>
            <a:r>
              <a:rPr kumimoji="1" lang="en-US" altLang="ja-JP" dirty="0"/>
              <a:t>2021</a:t>
            </a:r>
            <a:r>
              <a:rPr kumimoji="1" lang="ja-JP" altLang="en-US" dirty="0"/>
              <a:t>年度の全国の小学生の数が</a:t>
            </a:r>
            <a:r>
              <a:rPr kumimoji="1" lang="en-US" altLang="ja-JP" dirty="0"/>
              <a:t>620</a:t>
            </a:r>
            <a:r>
              <a:rPr kumimoji="1" lang="ja-JP" altLang="en-US" dirty="0"/>
              <a:t>万人</a:t>
            </a:r>
            <a:endParaRPr kumimoji="1" lang="en-US" altLang="ja-JP" dirty="0"/>
          </a:p>
          <a:p>
            <a:r>
              <a:rPr kumimoji="1" lang="ja-JP" altLang="en-US" dirty="0"/>
              <a:t>と言いますから、小学生より認知症の人が多くなるということです。</a:t>
            </a:r>
            <a:endParaRPr kumimoji="1" lang="en-US" altLang="ja-JP" dirty="0"/>
          </a:p>
          <a:p>
            <a:r>
              <a:rPr kumimoji="1" lang="ja-JP" altLang="en-US" dirty="0"/>
              <a:t>それだけ認知症は、身近なことであり、決して他人ごとではないといえます。</a:t>
            </a:r>
          </a:p>
        </p:txBody>
      </p:sp>
      <p:sp>
        <p:nvSpPr>
          <p:cNvPr id="4" name="日付プレースホルダー 3">
            <a:extLst>
              <a:ext uri="{FF2B5EF4-FFF2-40B4-BE49-F238E27FC236}">
                <a16:creationId xmlns:a16="http://schemas.microsoft.com/office/drawing/2014/main" id="{D6FE6A7A-9F81-1719-1130-D8140CD92E63}"/>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E21748E1-63F5-466C-BBF5-91D55DAFCD76}"/>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33547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高齢化社会が進むに伴い、認知症を発症する人が増える傾向がある背景がある中で、</a:t>
            </a:r>
            <a:endParaRPr kumimoji="1" lang="en-US" altLang="ja-JP" dirty="0"/>
          </a:p>
          <a:p>
            <a:r>
              <a:rPr kumimoji="1" lang="ja-JP" altLang="en-US" dirty="0"/>
              <a:t>令和元年に全省庁をあげて取り組むという国の方向性として、「認知症施策推進大綱」が示されました。</a:t>
            </a:r>
            <a:endParaRPr kumimoji="1" lang="en-US" altLang="ja-JP" dirty="0"/>
          </a:p>
          <a:p>
            <a:r>
              <a:rPr kumimoji="1" lang="ja-JP" altLang="en-US" dirty="0"/>
              <a:t>認知症を疾病という面だけでとらえるのではなく、生活全体のこととしてとらえる考え方です。</a:t>
            </a:r>
            <a:endParaRPr kumimoji="1" lang="en-US" altLang="ja-JP" dirty="0"/>
          </a:p>
          <a:p>
            <a:endParaRPr kumimoji="1" lang="ja-JP" altLang="en-US" dirty="0"/>
          </a:p>
          <a:p>
            <a:r>
              <a:rPr kumimoji="1" lang="ja-JP" altLang="en-US" dirty="0"/>
              <a:t>基本的な考え方は、「共生」と「予防」です。</a:t>
            </a:r>
            <a:endParaRPr kumimoji="1" lang="en-US" altLang="ja-JP" dirty="0"/>
          </a:p>
          <a:p>
            <a:r>
              <a:rPr kumimoji="1" lang="ja-JP" altLang="en-US" dirty="0"/>
              <a:t>「共生」とは、認知症の人が、尊厳と希望をもって認知症と共に生きる、また、認知症があってもなくても同じ社会で共に生きる。</a:t>
            </a:r>
            <a:endParaRPr kumimoji="1" lang="en-US" altLang="ja-JP" dirty="0"/>
          </a:p>
          <a:p>
            <a:r>
              <a:rPr kumimoji="1" lang="ja-JP" altLang="en-US" dirty="0"/>
              <a:t>本人が希望を持って前を向き、力を活かしていくことで住み慣れた地域の中で尊厳が守られ、自分らしく暮らし続けることができる社会を目指します。</a:t>
            </a:r>
            <a:endParaRPr kumimoji="1" lang="en-US" altLang="ja-JP" dirty="0"/>
          </a:p>
          <a:p>
            <a:endParaRPr kumimoji="1" lang="en-US" altLang="ja-JP" dirty="0"/>
          </a:p>
          <a:p>
            <a:r>
              <a:rPr kumimoji="1" lang="ja-JP" altLang="en-US" dirty="0"/>
              <a:t>「予防」とは、「認知症にならない」という意味ではなく、「認知症になるのを遅らせる」「認知症になっても進行を緩やかにする」という意味であることが示されています。</a:t>
            </a:r>
          </a:p>
          <a:p>
            <a:endParaRPr kumimoji="1" lang="ja-JP" altLang="en-US" dirty="0"/>
          </a:p>
        </p:txBody>
      </p:sp>
      <p:sp>
        <p:nvSpPr>
          <p:cNvPr id="6" name="日付プレースホルダー 5">
            <a:extLst>
              <a:ext uri="{FF2B5EF4-FFF2-40B4-BE49-F238E27FC236}">
                <a16:creationId xmlns:a16="http://schemas.microsoft.com/office/drawing/2014/main" id="{E70938C3-28B8-8B13-4754-0B5698B16257}"/>
              </a:ext>
            </a:extLst>
          </p:cNvPr>
          <p:cNvSpPr>
            <a:spLocks noGrp="1"/>
          </p:cNvSpPr>
          <p:nvPr>
            <p:ph type="dt" idx="1"/>
          </p:nvPr>
        </p:nvSpPr>
        <p:spPr/>
        <p:txBody>
          <a:bodyPr/>
          <a:lstStyle/>
          <a:p>
            <a:r>
              <a:rPr kumimoji="1" lang="en-US" altLang="ja-JP"/>
              <a:t>2025/09/12</a:t>
            </a:r>
            <a:endParaRPr kumimoji="1" lang="ja-JP" altLang="en-US"/>
          </a:p>
        </p:txBody>
      </p:sp>
      <p:sp>
        <p:nvSpPr>
          <p:cNvPr id="4" name="ヘッダー プレースホルダー 3">
            <a:extLst>
              <a:ext uri="{FF2B5EF4-FFF2-40B4-BE49-F238E27FC236}">
                <a16:creationId xmlns:a16="http://schemas.microsoft.com/office/drawing/2014/main" id="{9E55585B-AA21-92D3-FE0A-B3CE99022202}"/>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42191600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566865" y="4933157"/>
            <a:ext cx="5749486" cy="6673504"/>
          </a:xfrm>
        </p:spPr>
        <p:txBody>
          <a:bodyPr/>
          <a:lstStyle/>
          <a:p>
            <a:r>
              <a:rPr lang="ja-JP" altLang="en-US" sz="1000" dirty="0">
                <a:latin typeface="ＭＳ Ｐ明朝" panose="02020600040205080304" pitchFamily="18" charset="-128"/>
              </a:rPr>
              <a:t>認知症との「共生」と「予防」を促進するために取り組む５つの具体的施策があり、すべて、認知症の人の声をふまえて推進することが基本とされています。</a:t>
            </a:r>
            <a:endParaRPr lang="en-US" altLang="ja-JP" sz="1000" dirty="0">
              <a:latin typeface="ＭＳ Ｐ明朝" panose="02020600040205080304" pitchFamily="18" charset="-128"/>
            </a:endParaRPr>
          </a:p>
          <a:p>
            <a:r>
              <a:rPr lang="ja-JP" altLang="en-US" sz="1000" dirty="0">
                <a:latin typeface="ＭＳ Ｐ明朝" panose="02020600040205080304" pitchFamily="18" charset="-128"/>
              </a:rPr>
              <a:t>また、本人を含む、全ての人が主体となって希望を持って過ごせる社会を目指す、社会のあらゆる領域の人が主体となって参画・協働することが示されています。</a:t>
            </a:r>
            <a:endParaRPr lang="en-US" altLang="ja-JP" sz="1000" dirty="0">
              <a:latin typeface="ＭＳ Ｐ明朝" panose="02020600040205080304" pitchFamily="18" charset="-128"/>
            </a:endParaRPr>
          </a:p>
          <a:p>
            <a:endParaRPr lang="ja-JP" altLang="en-US" sz="1000" dirty="0">
              <a:latin typeface="ＭＳ Ｐ明朝" panose="02020600040205080304" pitchFamily="18" charset="-128"/>
            </a:endParaRPr>
          </a:p>
          <a:p>
            <a:r>
              <a:rPr lang="ja-JP" altLang="en-US" sz="1000" dirty="0">
                <a:latin typeface="ＭＳ Ｐ明朝" panose="02020600040205080304" pitchFamily="18" charset="-128"/>
              </a:rPr>
              <a:t>「認知症施策推進大綱」のひとつである　①の「普及啓発・本人発信支援」では、</a:t>
            </a:r>
            <a:endParaRPr lang="en-US" altLang="ja-JP" sz="1000" dirty="0">
              <a:latin typeface="ＭＳ Ｐ明朝" panose="02020600040205080304" pitchFamily="18" charset="-128"/>
            </a:endParaRPr>
          </a:p>
          <a:p>
            <a:r>
              <a:rPr lang="ja-JP" altLang="en-US" sz="1000" dirty="0">
                <a:latin typeface="ＭＳ Ｐ明朝" panose="02020600040205080304" pitchFamily="18" charset="-128"/>
              </a:rPr>
              <a:t>認知症のある本人が発信していくという取り組みとして、「希望大使」という活動があります。</a:t>
            </a:r>
            <a:endParaRPr lang="en-US" altLang="ja-JP" sz="1000" dirty="0">
              <a:latin typeface="ＭＳ Ｐ明朝" panose="02020600040205080304" pitchFamily="18" charset="-128"/>
            </a:endParaRPr>
          </a:p>
          <a:p>
            <a:r>
              <a:rPr lang="ja-JP" altLang="en-US" sz="1000" dirty="0">
                <a:latin typeface="ＭＳ Ｐ明朝" panose="02020600040205080304" pitchFamily="18" charset="-128"/>
              </a:rPr>
              <a:t>令和４年度から京都府では、認知症への関心・正しい理解を深める啓発活動で自らの声を発信する認知症ご本人を「京都府認知症応援大使」として任命しています。</a:t>
            </a:r>
            <a:endParaRPr lang="en-US" altLang="ja-JP" sz="1000" dirty="0">
              <a:latin typeface="ＭＳ Ｐ明朝" panose="02020600040205080304" pitchFamily="18" charset="-128"/>
            </a:endParaRPr>
          </a:p>
          <a:p>
            <a:r>
              <a:rPr lang="ja-JP" altLang="en-US" sz="1000" dirty="0">
                <a:latin typeface="ＭＳ Ｐ明朝" panose="02020600040205080304" pitchFamily="18" charset="-128"/>
              </a:rPr>
              <a:t>令和７年度現在では、京都市内にお住いの認知症当事者含む９名が任命されています。</a:t>
            </a:r>
            <a:endParaRPr lang="en-US" altLang="ja-JP" sz="1000" dirty="0">
              <a:latin typeface="ＭＳ Ｐ明朝" panose="02020600040205080304" pitchFamily="18" charset="-128"/>
            </a:endParaRPr>
          </a:p>
          <a:p>
            <a:endParaRPr lang="en-US" altLang="ja-JP" sz="1000" dirty="0">
              <a:latin typeface="ＭＳ Ｐ明朝" panose="02020600040205080304" pitchFamily="18" charset="-128"/>
            </a:endParaRPr>
          </a:p>
          <a:p>
            <a:endParaRPr lang="en-US" altLang="ja-JP" sz="1000" dirty="0">
              <a:latin typeface="ＭＳ Ｐ明朝" panose="02020600040205080304" pitchFamily="18" charset="-128"/>
            </a:endParaRPr>
          </a:p>
          <a:p>
            <a:endParaRPr lang="en-US" altLang="ja-JP" sz="1000" dirty="0">
              <a:latin typeface="ＭＳ Ｐ明朝" panose="02020600040205080304" pitchFamily="18" charset="-128"/>
            </a:endParaRPr>
          </a:p>
        </p:txBody>
      </p:sp>
      <p:sp>
        <p:nvSpPr>
          <p:cNvPr id="5" name="日付プレースホルダー 4">
            <a:extLst>
              <a:ext uri="{FF2B5EF4-FFF2-40B4-BE49-F238E27FC236}">
                <a16:creationId xmlns:a16="http://schemas.microsoft.com/office/drawing/2014/main" id="{84763D3D-4B95-5A0E-B37A-12336D47BB46}"/>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FA724EED-1329-F38B-0F16-0532453307AA}"/>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1562953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また、ご存じの方もおられると思いますが、令和</a:t>
            </a:r>
            <a:r>
              <a:rPr kumimoji="1" lang="en-US" altLang="ja-JP" dirty="0"/>
              <a:t>5</a:t>
            </a:r>
            <a:r>
              <a:rPr kumimoji="1" lang="ja-JP" altLang="en-US" dirty="0"/>
              <a:t>年</a:t>
            </a:r>
            <a:r>
              <a:rPr kumimoji="1" lang="en-US" altLang="ja-JP" dirty="0"/>
              <a:t>6</a:t>
            </a:r>
            <a:r>
              <a:rPr kumimoji="1" lang="ja-JP" altLang="en-US" dirty="0"/>
              <a:t>月</a:t>
            </a:r>
            <a:r>
              <a:rPr kumimoji="1" lang="en-US" altLang="ja-JP" dirty="0"/>
              <a:t>14</a:t>
            </a:r>
            <a:r>
              <a:rPr kumimoji="1" lang="ja-JP" altLang="en-US" dirty="0"/>
              <a:t>日に「認知症基本法」が成立し、令和</a:t>
            </a:r>
            <a:r>
              <a:rPr kumimoji="1" lang="en-US" altLang="ja-JP" dirty="0"/>
              <a:t>6</a:t>
            </a:r>
            <a:r>
              <a:rPr kumimoji="1" lang="ja-JP" altLang="en-US" dirty="0"/>
              <a:t>年</a:t>
            </a:r>
            <a:r>
              <a:rPr kumimoji="1" lang="en-US" altLang="ja-JP" dirty="0"/>
              <a:t>1</a:t>
            </a:r>
            <a:r>
              <a:rPr kumimoji="1" lang="ja-JP" altLang="en-US" dirty="0"/>
              <a:t>月</a:t>
            </a:r>
            <a:r>
              <a:rPr kumimoji="1" lang="en-US" altLang="ja-JP" dirty="0"/>
              <a:t>1</a:t>
            </a:r>
            <a:r>
              <a:rPr kumimoji="1" lang="ja-JP" altLang="en-US" dirty="0"/>
              <a:t>日に施行されました。</a:t>
            </a:r>
            <a:endParaRPr kumimoji="1" lang="en-US" altLang="ja-JP" dirty="0"/>
          </a:p>
          <a:p>
            <a:endParaRPr kumimoji="1" lang="en-US" altLang="ja-JP" dirty="0"/>
          </a:p>
          <a:p>
            <a:r>
              <a:rPr kumimoji="1" lang="ja-JP" altLang="en-US" dirty="0"/>
              <a:t>令和</a:t>
            </a:r>
            <a:r>
              <a:rPr kumimoji="1" lang="en-US" altLang="ja-JP" dirty="0"/>
              <a:t>7</a:t>
            </a:r>
            <a:r>
              <a:rPr kumimoji="1" lang="ja-JP" altLang="en-US" dirty="0"/>
              <a:t>年（</a:t>
            </a:r>
            <a:r>
              <a:rPr kumimoji="1" lang="en-US" altLang="ja-JP" dirty="0"/>
              <a:t>2025</a:t>
            </a:r>
            <a:r>
              <a:rPr kumimoji="1" lang="ja-JP" altLang="en-US" dirty="0"/>
              <a:t>年）には、高齢者の</a:t>
            </a:r>
            <a:r>
              <a:rPr kumimoji="1" lang="en-US" altLang="ja-JP" dirty="0"/>
              <a:t>5</a:t>
            </a:r>
            <a:r>
              <a:rPr kumimoji="1" lang="ja-JP" altLang="en-US" dirty="0"/>
              <a:t>人に</a:t>
            </a:r>
            <a:r>
              <a:rPr kumimoji="1" lang="en-US" altLang="ja-JP" dirty="0"/>
              <a:t>1</a:t>
            </a:r>
            <a:r>
              <a:rPr kumimoji="1" lang="ja-JP" altLang="en-US" dirty="0"/>
              <a:t>人が認知症になると言われる中、</a:t>
            </a:r>
            <a:endParaRPr kumimoji="1" lang="en-US" altLang="ja-JP" dirty="0"/>
          </a:p>
          <a:p>
            <a:r>
              <a:rPr kumimoji="1" lang="ja-JP" altLang="en-US" dirty="0"/>
              <a:t>認知症の人が希望を持って暮らせるように国や自治体の取り組みを定めた「認知症基本法」が参議院本会議で全会一致で可決・成立しました。</a:t>
            </a:r>
            <a:endParaRPr kumimoji="1" lang="en-US" altLang="ja-JP" dirty="0"/>
          </a:p>
          <a:p>
            <a:r>
              <a:rPr kumimoji="1" lang="ja-JP" altLang="en-US" dirty="0"/>
              <a:t>認知症基本法は認知症の本人、将来的に認知症になる可能性がある方等の基本的人権を守るために、認知症という方向性から施行された法律です。</a:t>
            </a:r>
            <a:endParaRPr kumimoji="1" lang="en-US" altLang="ja-JP" dirty="0"/>
          </a:p>
          <a:p>
            <a:endParaRPr kumimoji="1" lang="en-US" altLang="ja-JP" dirty="0"/>
          </a:p>
          <a:p>
            <a:r>
              <a:rPr kumimoji="1" lang="ja-JP" altLang="en-US" dirty="0"/>
              <a:t>法律の目的では「認知症の人が尊厳を保持しつつ、希望を持って暮らすことができるよう、施策を総合的に推進する」と明記されています。</a:t>
            </a:r>
            <a:endParaRPr kumimoji="1" lang="en-US" altLang="ja-JP" dirty="0"/>
          </a:p>
          <a:p>
            <a:r>
              <a:rPr kumimoji="1" lang="ja-JP" altLang="en-US" dirty="0"/>
              <a:t>また、基本理念として、認知症の人が、希望を持って暮らすには「周囲の理解や社会との関わり」こそが必要だと示しています。</a:t>
            </a:r>
            <a:endParaRPr kumimoji="1" lang="en-US" altLang="ja-JP" dirty="0"/>
          </a:p>
        </p:txBody>
      </p:sp>
      <p:sp>
        <p:nvSpPr>
          <p:cNvPr id="5" name="日付プレースホルダー 4">
            <a:extLst>
              <a:ext uri="{FF2B5EF4-FFF2-40B4-BE49-F238E27FC236}">
                <a16:creationId xmlns:a16="http://schemas.microsoft.com/office/drawing/2014/main" id="{3825EB1D-2907-A264-FA42-1701AA9598D2}"/>
              </a:ext>
            </a:extLst>
          </p:cNvPr>
          <p:cNvSpPr>
            <a:spLocks noGrp="1"/>
          </p:cNvSpPr>
          <p:nvPr>
            <p:ph type="dt" idx="1"/>
          </p:nvPr>
        </p:nvSpPr>
        <p:spPr/>
        <p:txBody>
          <a:bodyPr/>
          <a:lstStyle/>
          <a:p>
            <a:r>
              <a:rPr kumimoji="1" lang="en-US" altLang="ja-JP"/>
              <a:t>2025/09/12</a:t>
            </a:r>
            <a:endParaRPr kumimoji="1" lang="ja-JP" altLang="en-US"/>
          </a:p>
        </p:txBody>
      </p:sp>
      <p:sp>
        <p:nvSpPr>
          <p:cNvPr id="6" name="ヘッダー プレースホルダー 5">
            <a:extLst>
              <a:ext uri="{FF2B5EF4-FFF2-40B4-BE49-F238E27FC236}">
                <a16:creationId xmlns:a16="http://schemas.microsoft.com/office/drawing/2014/main" id="{8CB15CD6-0A27-0177-A257-3DD69C34783C}"/>
              </a:ext>
            </a:extLst>
          </p:cNvPr>
          <p:cNvSpPr>
            <a:spLocks noGrp="1"/>
          </p:cNvSpPr>
          <p:nvPr>
            <p:ph type="hdr" sz="quarter"/>
          </p:nvPr>
        </p:nvSpPr>
        <p:spPr/>
        <p:txBody>
          <a:bodyPr/>
          <a:lstStyle/>
          <a:p>
            <a:r>
              <a:rPr kumimoji="1" lang="ja-JP" altLang="en-US"/>
              <a:t>京都市長寿すこやかセンター（企業用）</a:t>
            </a:r>
          </a:p>
        </p:txBody>
      </p:sp>
    </p:spTree>
    <p:extLst>
      <p:ext uri="{BB962C8B-B14F-4D97-AF65-F5344CB8AC3E}">
        <p14:creationId xmlns:p14="http://schemas.microsoft.com/office/powerpoint/2010/main" val="2584028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7FEE148A-4AC7-FA5B-B71C-9F8E3D650A9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242DA812-6C21-EAB8-7757-7FDD55FF17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dirty="0"/>
              <a:t>これからは「支える側」「支えられる側」という境界線を越え、</a:t>
            </a:r>
            <a:endParaRPr kumimoji="1" lang="en-US" altLang="ja-JP" dirty="0"/>
          </a:p>
          <a:p>
            <a:r>
              <a:rPr kumimoji="1" lang="ja-JP" altLang="en-US" dirty="0"/>
              <a:t>「その人に何ができるか」という</a:t>
            </a:r>
            <a:r>
              <a:rPr kumimoji="1" lang="en-US" altLang="ja-JP" dirty="0"/>
              <a:t>for</a:t>
            </a:r>
            <a:r>
              <a:rPr kumimoji="1" lang="ja-JP" altLang="en-US" dirty="0"/>
              <a:t>という意識から</a:t>
            </a:r>
            <a:endParaRPr kumimoji="1" lang="en-US" altLang="ja-JP" dirty="0"/>
          </a:p>
          <a:p>
            <a:r>
              <a:rPr kumimoji="1" lang="ja-JP" altLang="en-US" dirty="0"/>
              <a:t>「その人と何ができるか」という</a:t>
            </a:r>
            <a:r>
              <a:rPr kumimoji="1" lang="en-US" altLang="ja-JP" dirty="0"/>
              <a:t>with</a:t>
            </a:r>
            <a:r>
              <a:rPr kumimoji="1" lang="ja-JP" altLang="en-US" dirty="0"/>
              <a:t>という意識変容が求められています。</a:t>
            </a:r>
            <a:endParaRPr kumimoji="1" lang="en-US" altLang="ja-JP" dirty="0"/>
          </a:p>
          <a:p>
            <a:endParaRPr kumimoji="1" lang="en-US" altLang="ja-JP" dirty="0"/>
          </a:p>
          <a:p>
            <a:r>
              <a:rPr kumimoji="1" lang="ja-JP" altLang="en-US" dirty="0"/>
              <a:t>誰もが住みやすい環境になるよう、認知症の人と一緒に、理解し協力し合うことが大切になると思います。</a:t>
            </a:r>
          </a:p>
          <a:p>
            <a:r>
              <a:rPr kumimoji="1" lang="ja-JP" altLang="en-US" dirty="0"/>
              <a:t>そのためにも、まずは、認知症を正しく理解することから始めることが必要です。</a:t>
            </a:r>
            <a:endParaRPr kumimoji="1" lang="en-US" altLang="ja-JP" dirty="0"/>
          </a:p>
          <a:p>
            <a:endParaRPr kumimoji="1" lang="en-US" altLang="ja-JP" dirty="0"/>
          </a:p>
        </p:txBody>
      </p:sp>
      <p:sp>
        <p:nvSpPr>
          <p:cNvPr id="2" name="日付プレースホルダー 1">
            <a:extLst>
              <a:ext uri="{FF2B5EF4-FFF2-40B4-BE49-F238E27FC236}">
                <a16:creationId xmlns:a16="http://schemas.microsoft.com/office/drawing/2014/main" id="{BC1F9A50-879C-B296-9594-C597DE9F48D1}"/>
              </a:ext>
            </a:extLst>
          </p:cNvPr>
          <p:cNvSpPr>
            <a:spLocks noGrp="1"/>
          </p:cNvSpPr>
          <p:nvPr>
            <p:ph type="dt" idx="1"/>
          </p:nvPr>
        </p:nvSpPr>
        <p:spPr/>
        <p:txBody>
          <a:bodyPr/>
          <a:lstStyle/>
          <a:p>
            <a:r>
              <a:rPr kumimoji="1" lang="en-US" altLang="ja-JP"/>
              <a:t>2025/09/12</a:t>
            </a:r>
            <a:endParaRPr kumimoji="1" lang="ja-JP" altLang="en-US"/>
          </a:p>
        </p:txBody>
      </p:sp>
      <p:sp>
        <p:nvSpPr>
          <p:cNvPr id="3" name="ヘッダー プレースホルダー 2">
            <a:extLst>
              <a:ext uri="{FF2B5EF4-FFF2-40B4-BE49-F238E27FC236}">
                <a16:creationId xmlns:a16="http://schemas.microsoft.com/office/drawing/2014/main" id="{2560843D-46D7-4BF9-77E8-7843349AD661}"/>
              </a:ext>
            </a:extLst>
          </p:cNvPr>
          <p:cNvSpPr>
            <a:spLocks noGrp="1"/>
          </p:cNvSpPr>
          <p:nvPr>
            <p:ph type="hdr" sz="quarter"/>
          </p:nvPr>
        </p:nvSpPr>
        <p:spPr/>
        <p:txBody>
          <a:bodyPr/>
          <a:lstStyle/>
          <a:p>
            <a:r>
              <a:rPr kumimoji="1" lang="ja-JP" altLang="en-US"/>
              <a:t>京都市長寿すこやかセンター（企業用）</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591845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35401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061010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174358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727738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605496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406711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548271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913557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591235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65704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564965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594933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167349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9825937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399308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746782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4076852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42489832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4057513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1932051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043759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9918380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6476907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2727739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411051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676638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8681024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4242617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0779729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168368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3595227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27553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6073559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8795516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82524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470629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3504856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11247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45127" y="2507550"/>
            <a:ext cx="5156200"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7550"/>
            <a:ext cx="5181601" cy="3680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079354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977995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502017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ja-JP" altLang="en-US"/>
              <a:t>マスター タイトルの書式設定</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53054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722322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75146480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ft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246497235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154515352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E676F-4151-4FB9-8059-CF37FC457274}" type="slidenum">
              <a:rPr kumimoji="1" lang="ja-JP" altLang="en-US" smtClean="0"/>
              <a:t>‹#›</a:t>
            </a:fld>
            <a:endParaRPr kumimoji="1" lang="ja-JP" altLang="en-US"/>
          </a:p>
        </p:txBody>
      </p:sp>
    </p:spTree>
    <p:extLst>
      <p:ext uri="{BB962C8B-B14F-4D97-AF65-F5344CB8AC3E}">
        <p14:creationId xmlns:p14="http://schemas.microsoft.com/office/powerpoint/2010/main" val="314137587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9.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microsoft.com/office/2007/relationships/hdphoto" Target="../media/hdphoto2.wdp"/><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0.png"/><Relationship Id="rId7" Type="http://schemas.openxmlformats.org/officeDocument/2006/relationships/diagramLayout" Target="../diagrams/layout1.xml"/><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diagramData" Target="../diagrams/data1.xml"/><Relationship Id="rId11" Type="http://schemas.openxmlformats.org/officeDocument/2006/relationships/image" Target="../media/image22.png"/><Relationship Id="rId5" Type="http://schemas.microsoft.com/office/2007/relationships/hdphoto" Target="../media/hdphoto3.wdp"/><Relationship Id="rId10" Type="http://schemas.microsoft.com/office/2007/relationships/diagramDrawing" Target="../diagrams/drawing1.xml"/><Relationship Id="rId4" Type="http://schemas.openxmlformats.org/officeDocument/2006/relationships/image" Target="../media/image21.png"/><Relationship Id="rId9" Type="http://schemas.openxmlformats.org/officeDocument/2006/relationships/diagramColors" Target="../diagrams/colors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jpeg"/><Relationship Id="rId4" Type="http://schemas.microsoft.com/office/2007/relationships/hdphoto" Target="../media/hdphoto4.wdp"/></Relationships>
</file>

<file path=ppt/slides/_rels/slide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13.xml"/><Relationship Id="rId5" Type="http://schemas.microsoft.com/office/2007/relationships/hdphoto" Target="../media/hdphoto5.wdp"/><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13.xml"/><Relationship Id="rId4" Type="http://schemas.microsoft.com/office/2007/relationships/hdphoto" Target="../media/hdphoto6.wdp"/></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14501" y="639655"/>
            <a:ext cx="10380133" cy="1674883"/>
          </a:xfrm>
        </p:spPr>
        <p:txBody>
          <a:bodyPr anchor="t">
            <a:normAutofit/>
          </a:bodyPr>
          <a:lstStyle/>
          <a:p>
            <a:pPr>
              <a:lnSpc>
                <a:spcPts val="5200"/>
              </a:lnSpc>
            </a:pPr>
            <a:r>
              <a:rPr lang="ja-JP" altLang="en-US" sz="3600" b="1" dirty="0">
                <a:latin typeface="Meiryo UI" panose="020B0604030504040204" pitchFamily="50" charset="-128"/>
                <a:ea typeface="Meiryo UI" panose="020B0604030504040204" pitchFamily="50" charset="-128"/>
              </a:rPr>
              <a:t>高齢者のお客様に対する対応力向上セミナ</a:t>
            </a:r>
            <a:r>
              <a:rPr lang="en-US" altLang="ja-JP" sz="3600" b="1" dirty="0">
                <a:latin typeface="Meiryo UI" panose="020B0604030504040204" pitchFamily="50" charset="-128"/>
                <a:ea typeface="Meiryo UI" panose="020B0604030504040204" pitchFamily="50" charset="-128"/>
              </a:rPr>
              <a:t>―</a:t>
            </a:r>
            <a:br>
              <a:rPr lang="en-US" altLang="ja-JP" sz="3600" b="1" dirty="0">
                <a:latin typeface="Meiryo UI" panose="020B0604030504040204" pitchFamily="50" charset="-128"/>
                <a:ea typeface="Meiryo UI" panose="020B0604030504040204" pitchFamily="50" charset="-128"/>
              </a:rPr>
            </a:br>
            <a:r>
              <a:rPr lang="ja-JP" altLang="en-US" sz="3600" b="1" dirty="0">
                <a:latin typeface="Meiryo UI" panose="020B0604030504040204" pitchFamily="50" charset="-128"/>
                <a:ea typeface="Meiryo UI" panose="020B0604030504040204" pitchFamily="50" charset="-128"/>
              </a:rPr>
              <a:t>（高齢者あんしんサポート企業養成研修）</a:t>
            </a:r>
          </a:p>
        </p:txBody>
      </p:sp>
      <p:sp>
        <p:nvSpPr>
          <p:cNvPr id="3" name="サブタイトル 2"/>
          <p:cNvSpPr>
            <a:spLocks noGrp="1"/>
          </p:cNvSpPr>
          <p:nvPr>
            <p:ph type="subTitle" idx="1"/>
          </p:nvPr>
        </p:nvSpPr>
        <p:spPr>
          <a:xfrm>
            <a:off x="1747025" y="5725480"/>
            <a:ext cx="9144000" cy="738441"/>
          </a:xfrm>
        </p:spPr>
        <p:txBody>
          <a:bodyPr>
            <a:noAutofit/>
          </a:bodyPr>
          <a:lstStyle/>
          <a:p>
            <a:r>
              <a:rPr lang="ja-JP" altLang="en-US" sz="3200" dirty="0">
                <a:latin typeface="Meiryo UI" panose="020B0604030504040204" pitchFamily="50" charset="-128"/>
                <a:ea typeface="Meiryo UI" panose="020B0604030504040204" pitchFamily="50" charset="-128"/>
              </a:rPr>
              <a:t>キャラバン・メイト</a:t>
            </a:r>
            <a:endParaRPr lang="en-US" altLang="ja-JP" sz="3200" dirty="0">
              <a:latin typeface="Meiryo UI" panose="020B0604030504040204" pitchFamily="50" charset="-128"/>
              <a:ea typeface="Meiryo UI" panose="020B0604030504040204" pitchFamily="50" charset="-128"/>
            </a:endParaRPr>
          </a:p>
        </p:txBody>
      </p:sp>
      <p:sp>
        <p:nvSpPr>
          <p:cNvPr id="8" name="タイトル 1">
            <a:extLst>
              <a:ext uri="{FF2B5EF4-FFF2-40B4-BE49-F238E27FC236}">
                <a16:creationId xmlns:a16="http://schemas.microsoft.com/office/drawing/2014/main" id="{2B512BFF-DBED-49E8-A4DE-44CAE591BB5F}"/>
              </a:ext>
            </a:extLst>
          </p:cNvPr>
          <p:cNvSpPr txBox="1">
            <a:spLocks/>
          </p:cNvSpPr>
          <p:nvPr/>
        </p:nvSpPr>
        <p:spPr>
          <a:xfrm>
            <a:off x="905933" y="2458320"/>
            <a:ext cx="10380133" cy="965201"/>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5400" dirty="0">
                <a:solidFill>
                  <a:schemeClr val="accent1"/>
                </a:solidFill>
                <a:latin typeface="Meiryo UI" panose="020B0604030504040204" pitchFamily="50" charset="-128"/>
                <a:ea typeface="Meiryo UI" panose="020B0604030504040204" pitchFamily="50" charset="-128"/>
              </a:rPr>
              <a:t>認知症サポーター養成講座</a:t>
            </a:r>
          </a:p>
        </p:txBody>
      </p:sp>
      <p:sp>
        <p:nvSpPr>
          <p:cNvPr id="4" name="日付プレースホルダー 3">
            <a:extLst>
              <a:ext uri="{FF2B5EF4-FFF2-40B4-BE49-F238E27FC236}">
                <a16:creationId xmlns:a16="http://schemas.microsoft.com/office/drawing/2014/main" id="{6A8CAE47-4AEE-437A-8516-69CD05BDC57A}"/>
              </a:ext>
            </a:extLst>
          </p:cNvPr>
          <p:cNvSpPr>
            <a:spLocks noGrp="1"/>
          </p:cNvSpPr>
          <p:nvPr>
            <p:ph type="dt" sz="half" idx="10"/>
          </p:nvPr>
        </p:nvSpPr>
        <p:spPr/>
        <p:txBody>
          <a:bodyPr/>
          <a:lstStyle/>
          <a:p>
            <a:endParaRPr kumimoji="1" lang="ja-JP" altLang="en-US"/>
          </a:p>
        </p:txBody>
      </p:sp>
      <p:pic>
        <p:nvPicPr>
          <p:cNvPr id="7" name="図 13" descr="ロゴ&#10;&#10;説明は自動で生成されたものです">
            <a:extLst>
              <a:ext uri="{FF2B5EF4-FFF2-40B4-BE49-F238E27FC236}">
                <a16:creationId xmlns:a16="http://schemas.microsoft.com/office/drawing/2014/main" id="{9E53FE51-C263-6392-0F52-3EAF742B3EED}"/>
              </a:ext>
            </a:extLst>
          </p:cNvPr>
          <p:cNvPicPr>
            <a:picLocks noChangeAspect="1"/>
          </p:cNvPicPr>
          <p:nvPr/>
        </p:nvPicPr>
        <p:blipFill>
          <a:blip r:embed="rId3"/>
          <a:stretch>
            <a:fillRect/>
          </a:stretch>
        </p:blipFill>
        <p:spPr>
          <a:xfrm>
            <a:off x="5215106" y="3543320"/>
            <a:ext cx="2100094" cy="1837583"/>
          </a:xfrm>
          <a:prstGeom prst="rect">
            <a:avLst/>
          </a:prstGeom>
        </p:spPr>
      </p:pic>
      <p:sp>
        <p:nvSpPr>
          <p:cNvPr id="5" name="スライド番号プレースホルダー 4">
            <a:extLst>
              <a:ext uri="{FF2B5EF4-FFF2-40B4-BE49-F238E27FC236}">
                <a16:creationId xmlns:a16="http://schemas.microsoft.com/office/drawing/2014/main" id="{B7C939D7-3849-5D8A-F61A-4DFE2648E070}"/>
              </a:ext>
            </a:extLst>
          </p:cNvPr>
          <p:cNvSpPr>
            <a:spLocks noGrp="1"/>
          </p:cNvSpPr>
          <p:nvPr>
            <p:ph type="sldNum" sz="quarter" idx="12"/>
          </p:nvPr>
        </p:nvSpPr>
        <p:spPr/>
        <p:txBody>
          <a:bodyPr/>
          <a:lstStyle/>
          <a:p>
            <a:fld id="{7BCE676F-4151-4FB9-8059-CF37FC457274}" type="slidenum">
              <a:rPr kumimoji="1" lang="ja-JP" altLang="en-US" smtClean="0"/>
              <a:t>1</a:t>
            </a:fld>
            <a:endParaRPr kumimoji="1" lang="ja-JP" altLang="en-US"/>
          </a:p>
        </p:txBody>
      </p:sp>
    </p:spTree>
    <p:extLst>
      <p:ext uri="{BB962C8B-B14F-4D97-AF65-F5344CB8AC3E}">
        <p14:creationId xmlns:p14="http://schemas.microsoft.com/office/powerpoint/2010/main" val="4058581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認知症サポーター養成講座とは</a:t>
            </a:r>
          </a:p>
        </p:txBody>
      </p:sp>
      <p:sp>
        <p:nvSpPr>
          <p:cNvPr id="3" name="コンテンツ プレースホルダー 2"/>
          <p:cNvSpPr>
            <a:spLocks noGrp="1"/>
          </p:cNvSpPr>
          <p:nvPr>
            <p:ph idx="1"/>
          </p:nvPr>
        </p:nvSpPr>
        <p:spPr>
          <a:xfrm>
            <a:off x="1029270" y="1690689"/>
            <a:ext cx="10515600" cy="4759444"/>
          </a:xfrm>
        </p:spPr>
        <p:txBody>
          <a:bodyPr>
            <a:normAutofit lnSpcReduction="10000"/>
          </a:bodyPr>
          <a:lstStyle/>
          <a:p>
            <a:pPr marL="0" indent="0">
              <a:buNone/>
            </a:pPr>
            <a:r>
              <a:rPr kumimoji="1" lang="ja-JP" altLang="en-US" sz="3600" dirty="0">
                <a:latin typeface="Meiryo UI" panose="020B0604030504040204" pitchFamily="50" charset="-128"/>
                <a:ea typeface="Meiryo UI" panose="020B0604030504040204" pitchFamily="50" charset="-128"/>
                <a:cs typeface="Meiryo UI" panose="020B0604030504040204" pitchFamily="50" charset="-128"/>
              </a:rPr>
              <a:t>「認知症の人とその家族を支え、</a:t>
            </a:r>
            <a:endParaRPr kumimoji="1" lang="en-US" altLang="ja-JP" sz="3600"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r>
              <a:rPr lang="ja-JP" altLang="en-US" sz="36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3600" dirty="0">
                <a:latin typeface="Meiryo UI" panose="020B0604030504040204" pitchFamily="50" charset="-128"/>
                <a:ea typeface="Meiryo UI" panose="020B0604030504040204" pitchFamily="50" charset="-128"/>
                <a:cs typeface="Meiryo UI" panose="020B0604030504040204" pitchFamily="50" charset="-128"/>
              </a:rPr>
              <a:t>誰もが暮らしやすい地域をつくっていく」</a:t>
            </a:r>
            <a:endParaRPr kumimoji="1" lang="en-US" altLang="ja-JP" sz="3600"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そのために・・・</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4100"/>
              </a:lnSpc>
              <a:buNone/>
            </a:pPr>
            <a:r>
              <a:rPr lang="ja-JP" altLang="en-US" dirty="0">
                <a:latin typeface="Meiryo UI" panose="020B0604030504040204" pitchFamily="50" charset="-128"/>
                <a:ea typeface="Meiryo UI" panose="020B0604030504040204" pitchFamily="50" charset="-128"/>
                <a:cs typeface="Meiryo UI" panose="020B0604030504040204" pitchFamily="50" charset="-128"/>
              </a:rPr>
              <a:t>　</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認知症を理解し、認知症の人や家族を見守る、認知症サポーターを一人でも増やす</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r>
              <a:rPr lang="ja-JP" altLang="en-US" sz="3600" b="1" dirty="0">
                <a:solidFill>
                  <a:srgbClr val="FF6600"/>
                </a:solidFill>
                <a:latin typeface="Meiryo UI" panose="020B0604030504040204" pitchFamily="50" charset="-128"/>
                <a:ea typeface="Meiryo UI" panose="020B0604030504040204" pitchFamily="50" charset="-128"/>
                <a:cs typeface="Meiryo UI" panose="020B0604030504040204" pitchFamily="50" charset="-128"/>
              </a:rPr>
              <a:t>⇒「認知症サポーター養成講座」</a:t>
            </a:r>
            <a:endParaRPr lang="en-US" altLang="ja-JP" sz="3600" b="1" dirty="0">
              <a:solidFill>
                <a:srgbClr val="FF6600"/>
              </a:solidFill>
              <a:latin typeface="Meiryo UI" panose="020B0604030504040204" pitchFamily="50" charset="-128"/>
              <a:ea typeface="Meiryo UI" panose="020B0604030504040204" pitchFamily="50" charset="-128"/>
              <a:cs typeface="Meiryo UI" panose="020B0604030504040204" pitchFamily="50" charset="-128"/>
            </a:endParaRPr>
          </a:p>
          <a:p>
            <a:pPr marL="0" indent="0">
              <a:buNone/>
            </a:pPr>
            <a:endParaRPr kumimoji="1" lang="en-US" altLang="ja-JP" sz="2000" b="1" dirty="0">
              <a:solidFill>
                <a:srgbClr val="FF6600"/>
              </a:solidFill>
              <a:latin typeface="Meiryo UI" panose="020B0604030504040204" pitchFamily="50" charset="-128"/>
              <a:ea typeface="Meiryo UI" panose="020B0604030504040204" pitchFamily="50" charset="-128"/>
              <a:cs typeface="Meiryo UI" panose="020B0604030504040204" pitchFamily="50" charset="-128"/>
            </a:endParaRPr>
          </a:p>
          <a:p>
            <a:pPr marL="0" indent="0">
              <a:buNone/>
            </a:pPr>
            <a:r>
              <a:rPr kumimoji="1" lang="ja-JP" altLang="en-US" sz="3600" b="1" dirty="0">
                <a:latin typeface="Meiryo UI" panose="020B0604030504040204" pitchFamily="50" charset="-128"/>
                <a:ea typeface="Meiryo UI" panose="020B0604030504040204" pitchFamily="50" charset="-128"/>
                <a:cs typeface="Meiryo UI" panose="020B0604030504040204" pitchFamily="50" charset="-128"/>
              </a:rPr>
              <a:t>　まずは正しい理解をもつことから</a:t>
            </a:r>
            <a:endParaRPr kumimoji="1" lang="en-US" altLang="ja-JP" sz="36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6" name="図 15">
            <a:extLst>
              <a:ext uri="{FF2B5EF4-FFF2-40B4-BE49-F238E27FC236}">
                <a16:creationId xmlns:a16="http://schemas.microsoft.com/office/drawing/2014/main" id="{978A2EE3-53B1-49BC-89E0-9EA47E67751E}"/>
              </a:ext>
            </a:extLst>
          </p:cNvPr>
          <p:cNvPicPr>
            <a:picLocks noChangeAspect="1"/>
          </p:cNvPicPr>
          <p:nvPr/>
        </p:nvPicPr>
        <p:blipFill>
          <a:blip r:embed="rId3"/>
          <a:stretch>
            <a:fillRect/>
          </a:stretch>
        </p:blipFill>
        <p:spPr>
          <a:xfrm>
            <a:off x="8101312" y="4560482"/>
            <a:ext cx="2743200" cy="1795867"/>
          </a:xfrm>
          <a:prstGeom prst="rect">
            <a:avLst/>
          </a:prstGeom>
          <a:ln>
            <a:solidFill>
              <a:schemeClr val="bg1">
                <a:lumMod val="75000"/>
              </a:schemeClr>
            </a:solidFill>
          </a:ln>
        </p:spPr>
      </p:pic>
      <p:sp>
        <p:nvSpPr>
          <p:cNvPr id="4" name="日付プレースホルダー 3">
            <a:extLst>
              <a:ext uri="{FF2B5EF4-FFF2-40B4-BE49-F238E27FC236}">
                <a16:creationId xmlns:a16="http://schemas.microsoft.com/office/drawing/2014/main" id="{695666CC-CD53-4BDC-864F-451F84277272}"/>
              </a:ext>
            </a:extLst>
          </p:cNvPr>
          <p:cNvSpPr>
            <a:spLocks noGrp="1"/>
          </p:cNvSpPr>
          <p:nvPr>
            <p:ph type="dt" sz="half"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59EC733-F9A5-5C94-973D-7ACC40256E9E}"/>
              </a:ext>
            </a:extLst>
          </p:cNvPr>
          <p:cNvSpPr>
            <a:spLocks noGrp="1"/>
          </p:cNvSpPr>
          <p:nvPr>
            <p:ph type="sldNum" sz="quarter" idx="12"/>
          </p:nvPr>
        </p:nvSpPr>
        <p:spPr/>
        <p:txBody>
          <a:bodyPr/>
          <a:lstStyle/>
          <a:p>
            <a:fld id="{7BCE676F-4151-4FB9-8059-CF37FC457274}" type="slidenum">
              <a:rPr kumimoji="1" lang="ja-JP" altLang="en-US" smtClean="0"/>
              <a:t>10</a:t>
            </a:fld>
            <a:endParaRPr kumimoji="1" lang="ja-JP" altLang="en-US"/>
          </a:p>
        </p:txBody>
      </p:sp>
    </p:spTree>
    <p:extLst>
      <p:ext uri="{BB962C8B-B14F-4D97-AF65-F5344CB8AC3E}">
        <p14:creationId xmlns:p14="http://schemas.microsoft.com/office/powerpoint/2010/main" val="4045504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0" y="136525"/>
            <a:ext cx="10515600" cy="2852737"/>
          </a:xfrm>
        </p:spPr>
        <p:txBody>
          <a:bodyPr anchor="ctr">
            <a:normAutofit/>
          </a:bodyPr>
          <a:lstStyle/>
          <a:p>
            <a:pPr algn="ctr"/>
            <a:r>
              <a:rPr lang="ja-JP" altLang="en-US"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２　認知症を理解する</a:t>
            </a:r>
          </a:p>
        </p:txBody>
      </p:sp>
      <p:pic>
        <p:nvPicPr>
          <p:cNvPr id="8" name="図 7">
            <a:extLst>
              <a:ext uri="{FF2B5EF4-FFF2-40B4-BE49-F238E27FC236}">
                <a16:creationId xmlns:a16="http://schemas.microsoft.com/office/drawing/2014/main" id="{A6B75ECF-9B3C-4F71-899B-D518AF94D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6105" y="2796899"/>
            <a:ext cx="4356652" cy="3168474"/>
          </a:xfrm>
          <a:prstGeom prst="rect">
            <a:avLst/>
          </a:prstGeom>
        </p:spPr>
      </p:pic>
      <p:sp>
        <p:nvSpPr>
          <p:cNvPr id="2" name="日付プレースホルダー 1">
            <a:extLst>
              <a:ext uri="{FF2B5EF4-FFF2-40B4-BE49-F238E27FC236}">
                <a16:creationId xmlns:a16="http://schemas.microsoft.com/office/drawing/2014/main" id="{6386541F-1734-40C3-844B-15B69F752D1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976443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a:extLst>
              <a:ext uri="{FF2B5EF4-FFF2-40B4-BE49-F238E27FC236}">
                <a16:creationId xmlns:a16="http://schemas.microsoft.com/office/drawing/2014/main" id="{8EDB69DE-A72B-4547-9F1C-C4EDFFDA11A5}"/>
              </a:ext>
            </a:extLst>
          </p:cNvPr>
          <p:cNvSpPr txBox="1">
            <a:spLocks noChangeArrowheads="1"/>
          </p:cNvSpPr>
          <p:nvPr/>
        </p:nvSpPr>
        <p:spPr bwMode="auto">
          <a:xfrm>
            <a:off x="1350963" y="1433897"/>
            <a:ext cx="10440987"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kumimoji="1" sz="1000">
                <a:solidFill>
                  <a:srgbClr val="FFCCFF"/>
                </a:solidFill>
                <a:latin typeface="Times New Roman" pitchFamily="18" charset="0"/>
                <a:ea typeface="ＭＳ Ｐ明朝" pitchFamily="18" charset="-128"/>
              </a:defRPr>
            </a:lvl1pPr>
            <a:lvl2pPr marL="742950" indent="-285750" eaLnBrk="0" hangingPunct="0">
              <a:defRPr kumimoji="1" sz="1000">
                <a:solidFill>
                  <a:srgbClr val="FFCCFF"/>
                </a:solidFill>
                <a:latin typeface="Times New Roman" pitchFamily="18" charset="0"/>
                <a:ea typeface="ＭＳ Ｐ明朝" pitchFamily="18" charset="-128"/>
              </a:defRPr>
            </a:lvl2pPr>
            <a:lvl3pPr marL="1143000" indent="-228600" eaLnBrk="0" hangingPunct="0">
              <a:defRPr kumimoji="1" sz="1000">
                <a:solidFill>
                  <a:srgbClr val="FFCCFF"/>
                </a:solidFill>
                <a:latin typeface="Times New Roman" pitchFamily="18" charset="0"/>
                <a:ea typeface="ＭＳ Ｐ明朝" pitchFamily="18" charset="-128"/>
              </a:defRPr>
            </a:lvl3pPr>
            <a:lvl4pPr marL="1600200" indent="-228600" eaLnBrk="0" hangingPunct="0">
              <a:defRPr kumimoji="1" sz="1000">
                <a:solidFill>
                  <a:srgbClr val="FFCCFF"/>
                </a:solidFill>
                <a:latin typeface="Times New Roman" pitchFamily="18" charset="0"/>
                <a:ea typeface="ＭＳ Ｐ明朝" pitchFamily="18" charset="-128"/>
              </a:defRPr>
            </a:lvl4pPr>
            <a:lvl5pPr marL="2057400" indent="-228600" eaLnBrk="0" hangingPunct="0">
              <a:defRPr kumimoji="1" sz="1000">
                <a:solidFill>
                  <a:srgbClr val="FFCCFF"/>
                </a:solidFill>
                <a:latin typeface="Times New Roman" pitchFamily="18" charset="0"/>
                <a:ea typeface="ＭＳ Ｐ明朝" pitchFamily="18" charset="-128"/>
              </a:defRPr>
            </a:lvl5pPr>
            <a:lvl6pPr marL="2514600" indent="-228600" algn="ctr" eaLnBrk="0" fontAlgn="base" hangingPunct="0">
              <a:spcBef>
                <a:spcPct val="0"/>
              </a:spcBef>
              <a:spcAft>
                <a:spcPct val="0"/>
              </a:spcAft>
              <a:defRPr kumimoji="1" sz="1000">
                <a:solidFill>
                  <a:srgbClr val="FFCCFF"/>
                </a:solidFill>
                <a:latin typeface="Times New Roman" pitchFamily="18" charset="0"/>
                <a:ea typeface="ＭＳ Ｐ明朝" pitchFamily="18" charset="-128"/>
              </a:defRPr>
            </a:lvl6pPr>
            <a:lvl7pPr marL="2971800" indent="-228600" algn="ctr" eaLnBrk="0" fontAlgn="base" hangingPunct="0">
              <a:spcBef>
                <a:spcPct val="0"/>
              </a:spcBef>
              <a:spcAft>
                <a:spcPct val="0"/>
              </a:spcAft>
              <a:defRPr kumimoji="1" sz="1000">
                <a:solidFill>
                  <a:srgbClr val="FFCCFF"/>
                </a:solidFill>
                <a:latin typeface="Times New Roman" pitchFamily="18" charset="0"/>
                <a:ea typeface="ＭＳ Ｐ明朝" pitchFamily="18" charset="-128"/>
              </a:defRPr>
            </a:lvl7pPr>
            <a:lvl8pPr marL="3429000" indent="-228600" algn="ctr" eaLnBrk="0" fontAlgn="base" hangingPunct="0">
              <a:spcBef>
                <a:spcPct val="0"/>
              </a:spcBef>
              <a:spcAft>
                <a:spcPct val="0"/>
              </a:spcAft>
              <a:defRPr kumimoji="1" sz="1000">
                <a:solidFill>
                  <a:srgbClr val="FFCCFF"/>
                </a:solidFill>
                <a:latin typeface="Times New Roman" pitchFamily="18" charset="0"/>
                <a:ea typeface="ＭＳ Ｐ明朝" pitchFamily="18" charset="-128"/>
              </a:defRPr>
            </a:lvl8pPr>
            <a:lvl9pPr marL="3886200" indent="-228600" algn="ctr" eaLnBrk="0" fontAlgn="base" hangingPunct="0">
              <a:spcBef>
                <a:spcPct val="0"/>
              </a:spcBef>
              <a:spcAft>
                <a:spcPct val="0"/>
              </a:spcAft>
              <a:defRPr kumimoji="1" sz="1000">
                <a:solidFill>
                  <a:srgbClr val="FFCCFF"/>
                </a:solidFill>
                <a:latin typeface="Times New Roman" pitchFamily="18" charset="0"/>
                <a:ea typeface="ＭＳ Ｐ明朝" pitchFamily="18" charset="-128"/>
              </a:defRPr>
            </a:lvl9pPr>
          </a:lstStyle>
          <a:p>
            <a:pPr eaLnBrk="1" hangingPunct="1">
              <a:lnSpc>
                <a:spcPts val="3800"/>
              </a:lnSpc>
              <a:defRPr/>
            </a:pPr>
            <a:r>
              <a:rPr lang="ja-JP" altLang="en-US" sz="4000" b="1" dirty="0">
                <a:solidFill>
                  <a:schemeClr val="tx1"/>
                </a:solidFill>
                <a:latin typeface="Meiryo UI" panose="020B0604030504040204" pitchFamily="50" charset="-128"/>
                <a:ea typeface="Meiryo UI" panose="020B0604030504040204" pitchFamily="50" charset="-128"/>
              </a:rPr>
              <a:t>◆単なる老化というわけではありません。</a:t>
            </a:r>
            <a:endParaRPr lang="en-US" altLang="ja-JP" sz="4000" b="1" dirty="0">
              <a:solidFill>
                <a:schemeClr val="tx1"/>
              </a:solidFill>
              <a:latin typeface="Meiryo UI" panose="020B0604030504040204" pitchFamily="50" charset="-128"/>
              <a:ea typeface="Meiryo UI" panose="020B0604030504040204" pitchFamily="50" charset="-128"/>
            </a:endParaRPr>
          </a:p>
          <a:p>
            <a:pPr eaLnBrk="1" hangingPunct="1">
              <a:lnSpc>
                <a:spcPts val="3800"/>
              </a:lnSpc>
              <a:defRPr/>
            </a:pPr>
            <a:endParaRPr lang="en-US" altLang="ja-JP" sz="1100" b="1" dirty="0">
              <a:solidFill>
                <a:schemeClr val="tx1"/>
              </a:solidFill>
              <a:latin typeface="Meiryo UI" panose="020B0604030504040204" pitchFamily="50" charset="-128"/>
              <a:ea typeface="Meiryo UI" panose="020B0604030504040204" pitchFamily="50" charset="-128"/>
            </a:endParaRPr>
          </a:p>
          <a:p>
            <a:pPr eaLnBrk="1" hangingPunct="1">
              <a:lnSpc>
                <a:spcPts val="3800"/>
              </a:lnSpc>
              <a:defRPr/>
            </a:pPr>
            <a:r>
              <a:rPr lang="ja-JP" altLang="en-US" sz="4000" b="1" dirty="0">
                <a:solidFill>
                  <a:schemeClr val="tx1"/>
                </a:solidFill>
                <a:latin typeface="Meiryo UI" panose="020B0604030504040204" pitchFamily="50" charset="-128"/>
                <a:ea typeface="Meiryo UI" panose="020B0604030504040204" pitchFamily="50" charset="-128"/>
              </a:rPr>
              <a:t>◆</a:t>
            </a:r>
            <a:r>
              <a:rPr lang="ja-JP" altLang="en-US" sz="4000" b="1" dirty="0">
                <a:solidFill>
                  <a:srgbClr val="FF0000"/>
                </a:solidFill>
                <a:latin typeface="Meiryo UI" panose="020B0604030504040204" pitchFamily="50" charset="-128"/>
                <a:ea typeface="Meiryo UI" panose="020B0604030504040204" pitchFamily="50" charset="-128"/>
              </a:rPr>
              <a:t>誰もがなる</a:t>
            </a:r>
            <a:r>
              <a:rPr lang="ja-JP" altLang="en-US" sz="4000" b="1" dirty="0">
                <a:solidFill>
                  <a:schemeClr val="tx1"/>
                </a:solidFill>
                <a:latin typeface="Meiryo UI" panose="020B0604030504040204" pitchFamily="50" charset="-128"/>
                <a:ea typeface="Meiryo UI" panose="020B0604030504040204" pitchFamily="50" charset="-128"/>
              </a:rPr>
              <a:t>可能性がある脳の病気です。</a:t>
            </a:r>
            <a:endParaRPr lang="ja-JP" altLang="en-US" sz="4000" b="1" dirty="0">
              <a:solidFill>
                <a:srgbClr val="FF0000"/>
              </a:solidFill>
              <a:latin typeface="Meiryo UI" panose="020B0604030504040204" pitchFamily="50" charset="-128"/>
              <a:ea typeface="Meiryo UI" panose="020B0604030504040204" pitchFamily="50" charset="-128"/>
            </a:endParaRPr>
          </a:p>
        </p:txBody>
      </p:sp>
      <p:sp>
        <p:nvSpPr>
          <p:cNvPr id="6" name="Text Box 6">
            <a:extLst>
              <a:ext uri="{FF2B5EF4-FFF2-40B4-BE49-F238E27FC236}">
                <a16:creationId xmlns:a16="http://schemas.microsoft.com/office/drawing/2014/main" id="{7CA92EAF-20C1-4138-9520-A623D673FFF9}"/>
              </a:ext>
            </a:extLst>
          </p:cNvPr>
          <p:cNvSpPr txBox="1">
            <a:spLocks noChangeArrowheads="1"/>
          </p:cNvSpPr>
          <p:nvPr/>
        </p:nvSpPr>
        <p:spPr bwMode="auto">
          <a:xfrm>
            <a:off x="1156204" y="3440985"/>
            <a:ext cx="8497887" cy="2630487"/>
          </a:xfrm>
          <a:prstGeom prst="rect">
            <a:avLst/>
          </a:prstGeom>
          <a:noFill/>
          <a:ln>
            <a:noFill/>
          </a:ln>
        </p:spPr>
        <p:txBody>
          <a:bodyPr>
            <a:spAutoFit/>
          </a:bodyPr>
          <a:lstStyle>
            <a:lvl1pPr>
              <a:lnSpc>
                <a:spcPct val="90000"/>
              </a:lnSpc>
              <a:spcBef>
                <a:spcPts val="1000"/>
              </a:spcBef>
              <a:buClr>
                <a:schemeClr val="accent1"/>
              </a:buClr>
              <a:buSzPct val="80000"/>
              <a:buFont typeface="Corbel" pitchFamily="34" charset="0"/>
              <a:buChar char="•"/>
              <a:tabLst>
                <a:tab pos="481013" algn="l"/>
              </a:tabLst>
              <a:defRPr kumimoji="1" sz="2000">
                <a:solidFill>
                  <a:schemeClr val="accent1"/>
                </a:solidFill>
                <a:latin typeface="Corbel" pitchFamily="34" charset="0"/>
                <a:ea typeface="ＭＳ ゴシック" pitchFamily="49" charset="-128"/>
              </a:defRPr>
            </a:lvl1pPr>
            <a:lvl2pPr>
              <a:lnSpc>
                <a:spcPct val="90000"/>
              </a:lnSpc>
              <a:spcBef>
                <a:spcPts val="150"/>
              </a:spcBef>
              <a:spcAft>
                <a:spcPts val="300"/>
              </a:spcAft>
              <a:buClr>
                <a:schemeClr val="accent1"/>
              </a:buClr>
              <a:buSzPct val="80000"/>
              <a:buFont typeface="Corbel" pitchFamily="34" charset="0"/>
              <a:buChar char="•"/>
              <a:tabLst>
                <a:tab pos="481013" algn="l"/>
              </a:tabLst>
              <a:defRPr kumimoji="1">
                <a:solidFill>
                  <a:schemeClr val="accent1"/>
                </a:solidFill>
                <a:latin typeface="Corbel" pitchFamily="34" charset="0"/>
                <a:ea typeface="ＭＳ ゴシック" pitchFamily="49" charset="-128"/>
              </a:defRPr>
            </a:lvl2pPr>
            <a:lvl3pPr marL="1143000" indent="-228600">
              <a:lnSpc>
                <a:spcPct val="90000"/>
              </a:lnSpc>
              <a:spcBef>
                <a:spcPts val="150"/>
              </a:spcBef>
              <a:spcAft>
                <a:spcPts val="300"/>
              </a:spcAft>
              <a:buClr>
                <a:schemeClr val="accent1"/>
              </a:buClr>
              <a:buSzPct val="80000"/>
              <a:buFont typeface="Corbel" pitchFamily="34" charset="0"/>
              <a:buChar char="•"/>
              <a:tabLst>
                <a:tab pos="481013" algn="l"/>
              </a:tabLst>
              <a:defRPr kumimoji="1" sz="1600">
                <a:solidFill>
                  <a:schemeClr val="accent1"/>
                </a:solidFill>
                <a:latin typeface="Corbel" pitchFamily="34" charset="0"/>
                <a:ea typeface="ＭＳ ゴシック" pitchFamily="49" charset="-128"/>
              </a:defRPr>
            </a:lvl3pPr>
            <a:lvl4pPr marL="1600200" indent="-228600">
              <a:lnSpc>
                <a:spcPct val="90000"/>
              </a:lnSpc>
              <a:spcBef>
                <a:spcPts val="150"/>
              </a:spcBef>
              <a:spcAft>
                <a:spcPts val="300"/>
              </a:spcAft>
              <a:buClr>
                <a:schemeClr val="accent1"/>
              </a:buClr>
              <a:buSzPct val="80000"/>
              <a:buFont typeface="Corbel" pitchFamily="34" charset="0"/>
              <a:buChar char="•"/>
              <a:tabLst>
                <a:tab pos="481013" algn="l"/>
              </a:tabLst>
              <a:defRPr kumimoji="1" sz="1400">
                <a:solidFill>
                  <a:schemeClr val="accent1"/>
                </a:solidFill>
                <a:latin typeface="Corbel" pitchFamily="34" charset="0"/>
                <a:ea typeface="ＭＳ ゴシック" pitchFamily="49" charset="-128"/>
              </a:defRPr>
            </a:lvl4pPr>
            <a:lvl5pPr marL="2057400" indent="-228600">
              <a:lnSpc>
                <a:spcPct val="90000"/>
              </a:lnSpc>
              <a:spcBef>
                <a:spcPts val="150"/>
              </a:spcBef>
              <a:spcAft>
                <a:spcPts val="300"/>
              </a:spcAft>
              <a:buClr>
                <a:schemeClr val="accent1"/>
              </a:buClr>
              <a:buSzPct val="80000"/>
              <a:buFont typeface="Corbel" pitchFamily="34" charset="0"/>
              <a:buChar char="•"/>
              <a:tabLst>
                <a:tab pos="481013" algn="l"/>
              </a:tabLst>
              <a:defRPr kumimoji="1" sz="1400">
                <a:solidFill>
                  <a:schemeClr val="accent1"/>
                </a:solidFill>
                <a:latin typeface="Corbel" pitchFamily="34" charset="0"/>
                <a:ea typeface="ＭＳ ゴシック" pitchFamily="49" charset="-128"/>
              </a:defRPr>
            </a:lvl5pPr>
            <a:lvl6pPr marL="2514600" indent="-228600" eaLnBrk="0" fontAlgn="base" hangingPunct="0">
              <a:lnSpc>
                <a:spcPct val="90000"/>
              </a:lnSpc>
              <a:spcBef>
                <a:spcPts val="150"/>
              </a:spcBef>
              <a:spcAft>
                <a:spcPts val="300"/>
              </a:spcAft>
              <a:buClr>
                <a:schemeClr val="accent1"/>
              </a:buClr>
              <a:buSzPct val="80000"/>
              <a:buFont typeface="Corbel" pitchFamily="34" charset="0"/>
              <a:buChar char="•"/>
              <a:tabLst>
                <a:tab pos="481013" algn="l"/>
              </a:tabLst>
              <a:defRPr kumimoji="1" sz="1400">
                <a:solidFill>
                  <a:schemeClr val="accent1"/>
                </a:solidFill>
                <a:latin typeface="Corbel" pitchFamily="34" charset="0"/>
                <a:ea typeface="ＭＳ ゴシック" pitchFamily="49" charset="-128"/>
              </a:defRPr>
            </a:lvl6pPr>
            <a:lvl7pPr marL="2971800" indent="-228600" eaLnBrk="0" fontAlgn="base" hangingPunct="0">
              <a:lnSpc>
                <a:spcPct val="90000"/>
              </a:lnSpc>
              <a:spcBef>
                <a:spcPts val="150"/>
              </a:spcBef>
              <a:spcAft>
                <a:spcPts val="300"/>
              </a:spcAft>
              <a:buClr>
                <a:schemeClr val="accent1"/>
              </a:buClr>
              <a:buSzPct val="80000"/>
              <a:buFont typeface="Corbel" pitchFamily="34" charset="0"/>
              <a:buChar char="•"/>
              <a:tabLst>
                <a:tab pos="481013" algn="l"/>
              </a:tabLst>
              <a:defRPr kumimoji="1" sz="1400">
                <a:solidFill>
                  <a:schemeClr val="accent1"/>
                </a:solidFill>
                <a:latin typeface="Corbel" pitchFamily="34" charset="0"/>
                <a:ea typeface="ＭＳ ゴシック" pitchFamily="49" charset="-128"/>
              </a:defRPr>
            </a:lvl7pPr>
            <a:lvl8pPr marL="3429000" indent="-228600" eaLnBrk="0" fontAlgn="base" hangingPunct="0">
              <a:lnSpc>
                <a:spcPct val="90000"/>
              </a:lnSpc>
              <a:spcBef>
                <a:spcPts val="150"/>
              </a:spcBef>
              <a:spcAft>
                <a:spcPts val="300"/>
              </a:spcAft>
              <a:buClr>
                <a:schemeClr val="accent1"/>
              </a:buClr>
              <a:buSzPct val="80000"/>
              <a:buFont typeface="Corbel" pitchFamily="34" charset="0"/>
              <a:buChar char="•"/>
              <a:tabLst>
                <a:tab pos="481013" algn="l"/>
              </a:tabLst>
              <a:defRPr kumimoji="1" sz="1400">
                <a:solidFill>
                  <a:schemeClr val="accent1"/>
                </a:solidFill>
                <a:latin typeface="Corbel" pitchFamily="34" charset="0"/>
                <a:ea typeface="ＭＳ ゴシック" pitchFamily="49" charset="-128"/>
              </a:defRPr>
            </a:lvl8pPr>
            <a:lvl9pPr marL="3886200" indent="-228600" eaLnBrk="0" fontAlgn="base" hangingPunct="0">
              <a:lnSpc>
                <a:spcPct val="90000"/>
              </a:lnSpc>
              <a:spcBef>
                <a:spcPts val="150"/>
              </a:spcBef>
              <a:spcAft>
                <a:spcPts val="300"/>
              </a:spcAft>
              <a:buClr>
                <a:schemeClr val="accent1"/>
              </a:buClr>
              <a:buSzPct val="80000"/>
              <a:buFont typeface="Corbel" pitchFamily="34" charset="0"/>
              <a:buChar char="•"/>
              <a:tabLst>
                <a:tab pos="481013" algn="l"/>
              </a:tabLst>
              <a:defRPr kumimoji="1" sz="1400">
                <a:solidFill>
                  <a:schemeClr val="accent1"/>
                </a:solidFill>
                <a:latin typeface="Corbel" pitchFamily="34" charset="0"/>
                <a:ea typeface="ＭＳ ゴシック" pitchFamily="49" charset="-128"/>
              </a:defRPr>
            </a:lvl9pPr>
          </a:lstStyle>
          <a:p>
            <a:pPr eaLnBrk="1" hangingPunct="1">
              <a:lnSpc>
                <a:spcPct val="110000"/>
              </a:lnSpc>
              <a:spcBef>
                <a:spcPct val="0"/>
              </a:spcBef>
              <a:buClrTx/>
              <a:buSzTx/>
              <a:buFontTx/>
              <a:buNone/>
            </a:pPr>
            <a:r>
              <a:rPr lang="ja-JP" altLang="en-US" sz="3000" b="1" dirty="0">
                <a:solidFill>
                  <a:schemeClr val="accent4"/>
                </a:solidFill>
                <a:latin typeface="Meiryo UI" panose="020B0604030504040204" pitchFamily="50" charset="-128"/>
                <a:ea typeface="Meiryo UI" panose="020B0604030504040204" pitchFamily="50" charset="-128"/>
              </a:rPr>
              <a:t>≪認知症の一般的な定義≫</a:t>
            </a:r>
            <a:endParaRPr lang="en-US" altLang="ja-JP" sz="3000" b="1" dirty="0">
              <a:solidFill>
                <a:schemeClr val="accent4"/>
              </a:solidFill>
              <a:latin typeface="Meiryo UI" panose="020B0604030504040204" pitchFamily="50" charset="-128"/>
              <a:ea typeface="Meiryo UI" panose="020B0604030504040204" pitchFamily="50" charset="-128"/>
            </a:endParaRPr>
          </a:p>
          <a:p>
            <a:pPr eaLnBrk="1" hangingPunct="1">
              <a:lnSpc>
                <a:spcPct val="110000"/>
              </a:lnSpc>
              <a:spcBef>
                <a:spcPct val="0"/>
              </a:spcBef>
              <a:buClrTx/>
              <a:buSzTx/>
              <a:buFontTx/>
              <a:buNone/>
            </a:pPr>
            <a:r>
              <a:rPr lang="ja-JP" altLang="en-US" sz="3000" b="1" dirty="0">
                <a:solidFill>
                  <a:schemeClr val="tx1"/>
                </a:solidFill>
                <a:latin typeface="Meiryo UI" panose="020B0604030504040204" pitchFamily="50" charset="-128"/>
                <a:ea typeface="Meiryo UI" panose="020B0604030504040204" pitchFamily="50" charset="-128"/>
              </a:rPr>
              <a:t>　　</a:t>
            </a:r>
            <a:r>
              <a:rPr lang="ja-JP" altLang="en-US" sz="3000" dirty="0">
                <a:solidFill>
                  <a:schemeClr val="tx1"/>
                </a:solidFill>
                <a:latin typeface="Meiryo UI" panose="020B0604030504040204" pitchFamily="50" charset="-128"/>
                <a:ea typeface="Meiryo UI" panose="020B0604030504040204" pitchFamily="50" charset="-128"/>
              </a:rPr>
              <a:t>いったん正常に発達した知的機能が持続的に</a:t>
            </a:r>
            <a:endParaRPr lang="en-US" altLang="ja-JP" sz="3000" dirty="0">
              <a:solidFill>
                <a:schemeClr val="tx1"/>
              </a:solidFill>
              <a:latin typeface="Meiryo UI" panose="020B0604030504040204" pitchFamily="50" charset="-128"/>
              <a:ea typeface="Meiryo UI" panose="020B0604030504040204" pitchFamily="50" charset="-128"/>
            </a:endParaRPr>
          </a:p>
          <a:p>
            <a:pPr eaLnBrk="1" hangingPunct="1">
              <a:lnSpc>
                <a:spcPct val="110000"/>
              </a:lnSpc>
              <a:spcBef>
                <a:spcPct val="0"/>
              </a:spcBef>
              <a:buClrTx/>
              <a:buSzTx/>
              <a:buFontTx/>
              <a:buNone/>
            </a:pPr>
            <a:r>
              <a:rPr lang="ja-JP" altLang="en-US" sz="3000" dirty="0">
                <a:solidFill>
                  <a:schemeClr val="tx1"/>
                </a:solidFill>
                <a:latin typeface="Meiryo UI" panose="020B0604030504040204" pitchFamily="50" charset="-128"/>
                <a:ea typeface="Meiryo UI" panose="020B0604030504040204" pitchFamily="50" charset="-128"/>
              </a:rPr>
              <a:t>　低下し、複数の認知障害があるために社会生活に</a:t>
            </a:r>
            <a:endParaRPr lang="en-US" altLang="ja-JP" sz="3000" dirty="0">
              <a:solidFill>
                <a:schemeClr val="tx1"/>
              </a:solidFill>
              <a:latin typeface="Meiryo UI" panose="020B0604030504040204" pitchFamily="50" charset="-128"/>
              <a:ea typeface="Meiryo UI" panose="020B0604030504040204" pitchFamily="50" charset="-128"/>
            </a:endParaRPr>
          </a:p>
          <a:p>
            <a:pPr eaLnBrk="1" hangingPunct="1">
              <a:lnSpc>
                <a:spcPct val="110000"/>
              </a:lnSpc>
              <a:spcBef>
                <a:spcPct val="0"/>
              </a:spcBef>
              <a:buClrTx/>
              <a:buSzTx/>
              <a:buFontTx/>
              <a:buNone/>
            </a:pPr>
            <a:r>
              <a:rPr lang="ja-JP" altLang="en-US" sz="3000" dirty="0">
                <a:solidFill>
                  <a:schemeClr val="tx1"/>
                </a:solidFill>
                <a:latin typeface="Meiryo UI" panose="020B0604030504040204" pitchFamily="50" charset="-128"/>
                <a:ea typeface="Meiryo UI" panose="020B0604030504040204" pitchFamily="50" charset="-128"/>
              </a:rPr>
              <a:t>　支障をきたすようになった状態。</a:t>
            </a:r>
            <a:endParaRPr lang="en-US" altLang="ja-JP" sz="3000" dirty="0">
              <a:solidFill>
                <a:schemeClr val="tx1"/>
              </a:solidFill>
              <a:latin typeface="Meiryo UI" panose="020B0604030504040204" pitchFamily="50" charset="-128"/>
              <a:ea typeface="Meiryo UI" panose="020B0604030504040204" pitchFamily="50" charset="-128"/>
            </a:endParaRPr>
          </a:p>
          <a:p>
            <a:pPr lvl="1" eaLnBrk="1" hangingPunct="1">
              <a:lnSpc>
                <a:spcPct val="110000"/>
              </a:lnSpc>
              <a:spcBef>
                <a:spcPct val="0"/>
              </a:spcBef>
              <a:spcAft>
                <a:spcPct val="0"/>
              </a:spcAft>
              <a:buClrTx/>
              <a:buSzTx/>
              <a:buFontTx/>
              <a:buNone/>
            </a:pPr>
            <a:r>
              <a:rPr lang="ja-JP" altLang="en-US" sz="3000" dirty="0">
                <a:solidFill>
                  <a:schemeClr val="tx1"/>
                </a:solidFill>
                <a:latin typeface="Meiryo UI" panose="020B0604030504040204" pitchFamily="50" charset="-128"/>
                <a:ea typeface="Meiryo UI" panose="020B0604030504040204" pitchFamily="50" charset="-128"/>
              </a:rPr>
              <a:t>（およそ６ヶ月以上継続している状態を指す。）</a:t>
            </a:r>
          </a:p>
        </p:txBody>
      </p:sp>
      <p:sp>
        <p:nvSpPr>
          <p:cNvPr id="7" name="タイトル 1">
            <a:extLst>
              <a:ext uri="{FF2B5EF4-FFF2-40B4-BE49-F238E27FC236}">
                <a16:creationId xmlns:a16="http://schemas.microsoft.com/office/drawing/2014/main" id="{4E2AF6C1-2A90-4A1F-A744-162EE009E9C2}"/>
              </a:ext>
            </a:extLst>
          </p:cNvPr>
          <p:cNvSpPr>
            <a:spLocks noGrp="1"/>
          </p:cNvSpPr>
          <p:nvPr>
            <p:ph type="title"/>
          </p:nvPr>
        </p:nvSpPr>
        <p:spPr>
          <a:xfrm>
            <a:off x="779464" y="207939"/>
            <a:ext cx="5777679" cy="1325563"/>
          </a:xfrm>
        </p:spPr>
        <p:txBody>
          <a:bodyPr>
            <a:normAutofit/>
          </a:bodyPr>
          <a:lstStyle/>
          <a:p>
            <a:r>
              <a:rPr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 認知症とは</a:t>
            </a:r>
          </a:p>
        </p:txBody>
      </p:sp>
      <p:pic>
        <p:nvPicPr>
          <p:cNvPr id="3" name="図 2">
            <a:extLst>
              <a:ext uri="{FF2B5EF4-FFF2-40B4-BE49-F238E27FC236}">
                <a16:creationId xmlns:a16="http://schemas.microsoft.com/office/drawing/2014/main" id="{03BF6432-12C9-486B-A5D8-66FA24B3543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1890"/>
          <a:stretch/>
        </p:blipFill>
        <p:spPr>
          <a:xfrm>
            <a:off x="9743572" y="4659639"/>
            <a:ext cx="1668964" cy="1554272"/>
          </a:xfrm>
          <a:prstGeom prst="rect">
            <a:avLst/>
          </a:prstGeom>
        </p:spPr>
      </p:pic>
      <p:sp>
        <p:nvSpPr>
          <p:cNvPr id="11" name="吹き出し: 角を丸めた四角形 10">
            <a:extLst>
              <a:ext uri="{FF2B5EF4-FFF2-40B4-BE49-F238E27FC236}">
                <a16:creationId xmlns:a16="http://schemas.microsoft.com/office/drawing/2014/main" id="{2AC51022-4A4F-402A-8F7C-5B94A61EFAAE}"/>
              </a:ext>
            </a:extLst>
          </p:cNvPr>
          <p:cNvSpPr/>
          <p:nvPr/>
        </p:nvSpPr>
        <p:spPr>
          <a:xfrm>
            <a:off x="779464" y="3219450"/>
            <a:ext cx="8726485" cy="3136900"/>
          </a:xfrm>
          <a:prstGeom prst="wedgeRoundRectCallout">
            <a:avLst>
              <a:gd name="adj1" fmla="val 55150"/>
              <a:gd name="adj2" fmla="val 29706"/>
              <a:gd name="adj3" fmla="val 16667"/>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日付プレースホルダー 1">
            <a:extLst>
              <a:ext uri="{FF2B5EF4-FFF2-40B4-BE49-F238E27FC236}">
                <a16:creationId xmlns:a16="http://schemas.microsoft.com/office/drawing/2014/main" id="{044086AE-7D88-4C34-9C20-6495E6B7EE38}"/>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301C958-6EF1-CA0D-41BC-3E4249E7D310}"/>
              </a:ext>
            </a:extLst>
          </p:cNvPr>
          <p:cNvSpPr>
            <a:spLocks noGrp="1"/>
          </p:cNvSpPr>
          <p:nvPr>
            <p:ph type="sldNum" sz="quarter" idx="12"/>
          </p:nvPr>
        </p:nvSpPr>
        <p:spPr/>
        <p:txBody>
          <a:bodyPr/>
          <a:lstStyle/>
          <a:p>
            <a:fld id="{7BCE676F-4151-4FB9-8059-CF37FC457274}" type="slidenum">
              <a:rPr kumimoji="1" lang="ja-JP" altLang="en-US" smtClean="0"/>
              <a:t>12</a:t>
            </a:fld>
            <a:endParaRPr kumimoji="1" lang="ja-JP" altLang="en-US"/>
          </a:p>
        </p:txBody>
      </p:sp>
    </p:spTree>
    <p:extLst>
      <p:ext uri="{BB962C8B-B14F-4D97-AF65-F5344CB8AC3E}">
        <p14:creationId xmlns:p14="http://schemas.microsoft.com/office/powerpoint/2010/main" val="3842099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208BB507-F2A9-474C-B14B-6CE80ED0263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211" b="99825" l="1316" r="99737">
                        <a14:foregroundMark x1="42895" y1="27018" x2="42895" y2="27018"/>
                        <a14:foregroundMark x1="42895" y1="21754" x2="42895" y2="21754"/>
                        <a14:foregroundMark x1="44342" y1="14035" x2="44342" y2="14035"/>
                        <a14:foregroundMark x1="29868" y1="21228" x2="29868" y2="21228"/>
                        <a14:foregroundMark x1="17105" y1="17895" x2="49474" y2="16316"/>
                        <a14:foregroundMark x1="49474" y1="16316" x2="49474" y2="16316"/>
                        <a14:foregroundMark x1="21053" y1="17895" x2="43816" y2="25614"/>
                        <a14:foregroundMark x1="43816" y1="25614" x2="27632" y2="14035"/>
                        <a14:foregroundMark x1="27632" y1="14035" x2="25395" y2="14035"/>
                        <a14:foregroundMark x1="16711" y1="18772" x2="32237" y2="20877"/>
                        <a14:foregroundMark x1="32237" y1="20877" x2="30921" y2="15439"/>
                        <a14:foregroundMark x1="5730" y1="33058" x2="18947" y2="42982"/>
                        <a14:foregroundMark x1="18947" y1="42982" x2="10881" y2="32101"/>
                        <a14:foregroundMark x1="5395" y1="36316" x2="19474" y2="47193"/>
                        <a14:foregroundMark x1="19474" y1="47193" x2="11184" y2="33333"/>
                        <a14:foregroundMark x1="11184" y1="33333" x2="10132" y2="33860"/>
                        <a14:foregroundMark x1="29419" y1="40532" x2="29605" y2="40702"/>
                        <a14:foregroundMark x1="19993" y1="31945" x2="25329" y2="36806"/>
                        <a14:foregroundMark x1="25380" y1="36380" x2="20579" y2="31470"/>
                        <a14:foregroundMark x1="29605" y1="40702" x2="29421" y2="40514"/>
                        <a14:foregroundMark x1="21842" y1="39123" x2="24878" y2="40608"/>
                        <a14:foregroundMark x1="41842" y1="19825" x2="48421" y2="13509"/>
                        <a14:foregroundMark x1="4342" y1="67368" x2="11215" y2="82133"/>
                        <a14:foregroundMark x1="11892" y1="82157" x2="23947" y2="69298"/>
                        <a14:foregroundMark x1="23947" y1="69298" x2="12093" y2="62322"/>
                        <a14:foregroundMark x1="12368" y1="64035" x2="25526" y2="71404"/>
                        <a14:foregroundMark x1="25526" y1="71404" x2="11478" y2="63442"/>
                        <a14:foregroundMark x1="69474" y1="82456" x2="77368" y2="94561"/>
                        <a14:foregroundMark x1="77368" y1="94561" x2="90000" y2="87193"/>
                        <a14:foregroundMark x1="90000" y1="87193" x2="73158" y2="76842"/>
                        <a14:foregroundMark x1="73158" y1="76842" x2="69868" y2="77544"/>
                        <a14:foregroundMark x1="94211" y1="78596" x2="68026" y2="95439"/>
                        <a14:foregroundMark x1="68026" y1="95439" x2="60789" y2="95088"/>
                        <a14:foregroundMark x1="95658" y1="78947" x2="89474" y2="97018"/>
                        <a14:foregroundMark x1="89474" y1="97018" x2="89474" y2="97018"/>
                        <a14:foregroundMark x1="97895" y1="78947" x2="90789" y2="99298"/>
                        <a14:foregroundMark x1="90789" y1="99298" x2="89211" y2="99825"/>
                        <a14:foregroundMark x1="99737" y1="81930" x2="99737" y2="90175"/>
                        <a14:foregroundMark x1="24342" y1="9123" x2="28008" y2="9647"/>
                        <a14:foregroundMark x1="41843" y1="11084" x2="79342" y2="9123"/>
                        <a14:foregroundMark x1="21053" y1="5263" x2="36842" y2="5965"/>
                        <a14:foregroundMark x1="36842" y1="5965" x2="74605" y2="4211"/>
                        <a14:foregroundMark x1="20658" y1="7719" x2="20658" y2="7719"/>
                        <a14:foregroundMark x1="20000" y1="6667" x2="20000" y2="6667"/>
                        <a14:foregroundMark x1="65789" y1="7193" x2="25132" y2="8070"/>
                        <a14:foregroundMark x1="28681" y1="8245" x2="22895" y2="8596"/>
                        <a14:foregroundMark x1="77895" y1="5263" x2="29424" y2="8200"/>
                        <a14:foregroundMark x1="3553" y1="64561" x2="2545" y2="83363"/>
                        <a14:foregroundMark x1="10518" y1="82108" x2="16316" y2="80351"/>
                        <a14:foregroundMark x1="13421" y1="81754" x2="15948" y2="82304"/>
                        <a14:foregroundMark x1="22763" y1="75439" x2="22763" y2="75439"/>
                        <a14:backgroundMark x1="4211" y1="59298" x2="10000" y2="58246"/>
                        <a14:backgroundMark x1="4211" y1="59298" x2="12500" y2="61579"/>
                        <a14:backgroundMark x1="3026" y1="84386" x2="32237" y2="85439"/>
                        <a14:backgroundMark x1="4737" y1="30877" x2="20789" y2="27895"/>
                        <a14:backgroundMark x1="20789" y1="27895" x2="17763" y2="30351"/>
                        <a14:backgroundMark x1="27632" y1="36491" x2="26842" y2="43158"/>
                        <a14:backgroundMark x1="33816" y1="10702" x2="33816" y2="10702"/>
                        <a14:backgroundMark x1="33026" y1="12807" x2="33026" y2="12807"/>
                        <a14:backgroundMark x1="27500" y1="10702" x2="39605" y2="10877"/>
                        <a14:backgroundMark x1="39605" y1="10877" x2="39605" y2="12281"/>
                        <a14:backgroundMark x1="1974" y1="59825" x2="5921" y2="57895"/>
                        <a14:backgroundMark x1="7500" y1="28596" x2="7500" y2="28596"/>
                        <a14:backgroundMark x1="5921" y1="28070" x2="8684" y2="27544"/>
                        <a14:backgroundMark x1="395" y1="55789" x2="1579" y2="60877"/>
                        <a14:backgroundMark x1="1974" y1="84561" x2="5526" y2="84561"/>
                      </a14:backgroundRemoval>
                    </a14:imgEffect>
                  </a14:imgLayer>
                </a14:imgProps>
              </a:ext>
              <a:ext uri="{28A0092B-C50C-407E-A947-70E740481C1C}">
                <a14:useLocalDpi xmlns:a14="http://schemas.microsoft.com/office/drawing/2010/main" val="0"/>
              </a:ext>
            </a:extLst>
          </a:blip>
          <a:srcRect t="10161"/>
          <a:stretch/>
        </p:blipFill>
        <p:spPr>
          <a:xfrm>
            <a:off x="4305163" y="1073513"/>
            <a:ext cx="4907105" cy="3336515"/>
          </a:xfrm>
          <a:prstGeom prst="rect">
            <a:avLst/>
          </a:prstGeom>
        </p:spPr>
      </p:pic>
      <p:sp>
        <p:nvSpPr>
          <p:cNvPr id="3" name="タイトル 1">
            <a:extLst>
              <a:ext uri="{FF2B5EF4-FFF2-40B4-BE49-F238E27FC236}">
                <a16:creationId xmlns:a16="http://schemas.microsoft.com/office/drawing/2014/main" id="{71E85EEA-0404-49FC-8734-A464DB3268ED}"/>
              </a:ext>
            </a:extLst>
          </p:cNvPr>
          <p:cNvSpPr txBox="1">
            <a:spLocks/>
          </p:cNvSpPr>
          <p:nvPr/>
        </p:nvSpPr>
        <p:spPr>
          <a:xfrm>
            <a:off x="285264" y="318048"/>
            <a:ext cx="5914292" cy="877521"/>
          </a:xfrm>
          <a:prstGeom prst="rect">
            <a:avLst/>
          </a:prstGeom>
          <a:ln w="19050">
            <a:noFill/>
          </a:ln>
        </p:spPr>
        <p:txBody>
          <a:bodyP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ts val="6000"/>
              </a:lnSpc>
            </a:pPr>
            <a:r>
              <a:rPr lang="ja-JP" altLang="en-US" sz="36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　　認知症の主な原因</a:t>
            </a:r>
            <a:br>
              <a:rPr lang="en-US" altLang="ja-JP" sz="36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br>
            <a:endParaRPr lang="ja-JP" altLang="en-US" sz="36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吹き出し: 四角形 5">
            <a:extLst>
              <a:ext uri="{FF2B5EF4-FFF2-40B4-BE49-F238E27FC236}">
                <a16:creationId xmlns:a16="http://schemas.microsoft.com/office/drawing/2014/main" id="{E208A312-7612-42D9-98C9-64D600A0C01D}"/>
              </a:ext>
            </a:extLst>
          </p:cNvPr>
          <p:cNvSpPr/>
          <p:nvPr/>
        </p:nvSpPr>
        <p:spPr>
          <a:xfrm>
            <a:off x="7831016" y="1324332"/>
            <a:ext cx="3733800" cy="2148888"/>
          </a:xfrm>
          <a:prstGeom prst="wedgeRectCallout">
            <a:avLst>
              <a:gd name="adj1" fmla="val -66075"/>
              <a:gd name="adj2" fmla="val 31548"/>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22C103DB-FA23-4B63-8E00-A950F48085CE}"/>
              </a:ext>
            </a:extLst>
          </p:cNvPr>
          <p:cNvSpPr txBox="1"/>
          <p:nvPr/>
        </p:nvSpPr>
        <p:spPr>
          <a:xfrm>
            <a:off x="7944340" y="1447743"/>
            <a:ext cx="3733800" cy="1877437"/>
          </a:xfrm>
          <a:prstGeom prst="rect">
            <a:avLst/>
          </a:prstGeom>
          <a:noFill/>
        </p:spPr>
        <p:txBody>
          <a:bodyPr wrap="square" rtlCol="0">
            <a:spAutoFit/>
          </a:bodyPr>
          <a:lstStyle/>
          <a:p>
            <a:r>
              <a:rPr kumimoji="1" lang="ja-JP" altLang="en-US" sz="2600" b="1" dirty="0">
                <a:latin typeface="Meiryo UI" panose="020B0604030504040204" pitchFamily="50" charset="-128"/>
                <a:ea typeface="Meiryo UI" panose="020B0604030504040204" pitchFamily="50" charset="-128"/>
              </a:rPr>
              <a:t>アルツハイマー型認知症</a:t>
            </a:r>
            <a:endParaRPr kumimoji="1" lang="en-US" altLang="ja-JP" sz="2600" b="1" dirty="0">
              <a:latin typeface="Meiryo UI" panose="020B0604030504040204" pitchFamily="50" charset="-128"/>
              <a:ea typeface="Meiryo UI" panose="020B0604030504040204" pitchFamily="50" charset="-128"/>
            </a:endParaRPr>
          </a:p>
          <a:p>
            <a:endParaRPr lang="en-US" altLang="ja-JP"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　脳の神経細胞が</a:t>
            </a:r>
            <a:r>
              <a:rPr lang="ja-JP" altLang="en-US" sz="2400" dirty="0">
                <a:latin typeface="Meiryo UI" panose="020B0604030504040204" pitchFamily="50" charset="-128"/>
                <a:ea typeface="Meiryo UI" panose="020B0604030504040204" pitchFamily="50" charset="-128"/>
              </a:rPr>
              <a:t>徐々に減っていく病気</a:t>
            </a:r>
            <a:r>
              <a:rPr kumimoji="1" lang="ja-JP" altLang="en-US" sz="2400" dirty="0">
                <a:latin typeface="Meiryo UI" panose="020B0604030504040204" pitchFamily="50" charset="-128"/>
                <a:ea typeface="Meiryo UI" panose="020B0604030504040204" pitchFamily="50" charset="-128"/>
              </a:rPr>
              <a:t>　</a:t>
            </a:r>
            <a:endParaRPr kumimoji="1"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a:t>
            </a:r>
            <a:r>
              <a:rPr kumimoji="1" lang="ja-JP" altLang="en-US" sz="2400" dirty="0">
                <a:latin typeface="Meiryo UI" panose="020B0604030504040204" pitchFamily="50" charset="-128"/>
                <a:ea typeface="Meiryo UI" panose="020B0604030504040204" pitchFamily="50" charset="-128"/>
              </a:rPr>
              <a:t>（原因不明）</a:t>
            </a:r>
            <a:endParaRPr kumimoji="1" lang="ja-JP" altLang="en-US" dirty="0">
              <a:latin typeface="Meiryo UI" panose="020B0604030504040204" pitchFamily="50" charset="-128"/>
              <a:ea typeface="Meiryo UI" panose="020B0604030504040204" pitchFamily="50" charset="-128"/>
            </a:endParaRPr>
          </a:p>
        </p:txBody>
      </p:sp>
      <p:grpSp>
        <p:nvGrpSpPr>
          <p:cNvPr id="4" name="グループ化 3">
            <a:extLst>
              <a:ext uri="{FF2B5EF4-FFF2-40B4-BE49-F238E27FC236}">
                <a16:creationId xmlns:a16="http://schemas.microsoft.com/office/drawing/2014/main" id="{D82B30D5-2023-43DF-92D4-BE76AD5B70E1}"/>
              </a:ext>
            </a:extLst>
          </p:cNvPr>
          <p:cNvGrpSpPr/>
          <p:nvPr/>
        </p:nvGrpSpPr>
        <p:grpSpPr>
          <a:xfrm>
            <a:off x="838200" y="4078639"/>
            <a:ext cx="5914292" cy="2210594"/>
            <a:chOff x="1176575" y="4329358"/>
            <a:chExt cx="5914292" cy="2210594"/>
          </a:xfrm>
        </p:grpSpPr>
        <p:sp>
          <p:nvSpPr>
            <p:cNvPr id="10" name="吹き出し: 四角形 9">
              <a:extLst>
                <a:ext uri="{FF2B5EF4-FFF2-40B4-BE49-F238E27FC236}">
                  <a16:creationId xmlns:a16="http://schemas.microsoft.com/office/drawing/2014/main" id="{AFAC149B-DEE7-4ADE-BB22-43BA17F65915}"/>
                </a:ext>
              </a:extLst>
            </p:cNvPr>
            <p:cNvSpPr/>
            <p:nvPr/>
          </p:nvSpPr>
          <p:spPr>
            <a:xfrm>
              <a:off x="1176575" y="4329358"/>
              <a:ext cx="5914292" cy="2210594"/>
            </a:xfrm>
            <a:prstGeom prst="wedgeRectCallout">
              <a:avLst>
                <a:gd name="adj1" fmla="val 22825"/>
                <a:gd name="adj2" fmla="val -66643"/>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21DC1AD-31A5-4630-B5F8-783173CAF495}"/>
                </a:ext>
              </a:extLst>
            </p:cNvPr>
            <p:cNvSpPr txBox="1"/>
            <p:nvPr/>
          </p:nvSpPr>
          <p:spPr>
            <a:xfrm>
              <a:off x="1389352" y="4534219"/>
              <a:ext cx="5369364" cy="1792798"/>
            </a:xfrm>
            <a:prstGeom prst="rect">
              <a:avLst/>
            </a:prstGeom>
            <a:noFill/>
          </p:spPr>
          <p:txBody>
            <a:bodyPr wrap="square" rtlCol="0">
              <a:spAutoFit/>
            </a:bodyPr>
            <a:lstStyle/>
            <a:p>
              <a:r>
                <a:rPr lang="ja-JP" altLang="en-US" sz="2600" b="1" dirty="0">
                  <a:latin typeface="Meiryo UI" panose="020B0604030504040204" pitchFamily="50" charset="-128"/>
                  <a:ea typeface="Meiryo UI" panose="020B0604030504040204" pitchFamily="50" charset="-128"/>
                </a:rPr>
                <a:t>脳血管性</a:t>
              </a:r>
              <a:r>
                <a:rPr kumimoji="1" lang="ja-JP" altLang="en-US" sz="2600" b="1" dirty="0">
                  <a:latin typeface="Meiryo UI" panose="020B0604030504040204" pitchFamily="50" charset="-128"/>
                  <a:ea typeface="Meiryo UI" panose="020B0604030504040204" pitchFamily="50" charset="-128"/>
                </a:rPr>
                <a:t>認知症</a:t>
              </a:r>
              <a:endParaRPr kumimoji="1" lang="en-US" altLang="ja-JP" sz="2600" b="1" dirty="0">
                <a:latin typeface="Meiryo UI" panose="020B0604030504040204" pitchFamily="50" charset="-128"/>
                <a:ea typeface="Meiryo UI" panose="020B0604030504040204" pitchFamily="50" charset="-128"/>
              </a:endParaRPr>
            </a:p>
            <a:p>
              <a:pPr>
                <a:lnSpc>
                  <a:spcPts val="1500"/>
                </a:lnSpc>
              </a:pPr>
              <a:endParaRPr lang="en-US" altLang="ja-JP"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　脳の血管が破れたり、</a:t>
              </a:r>
              <a:r>
                <a:rPr lang="ja-JP" altLang="en-US" sz="2400" dirty="0">
                  <a:latin typeface="Meiryo UI" panose="020B0604030504040204" pitchFamily="50" charset="-128"/>
                  <a:ea typeface="Meiryo UI" panose="020B0604030504040204" pitchFamily="50" charset="-128"/>
                </a:rPr>
                <a:t>詰まる</a:t>
              </a:r>
              <a:r>
                <a:rPr kumimoji="1" lang="ja-JP" altLang="en-US" sz="2400" dirty="0">
                  <a:latin typeface="Meiryo UI" panose="020B0604030504040204" pitchFamily="50" charset="-128"/>
                  <a:ea typeface="Meiryo UI" panose="020B0604030504040204" pitchFamily="50" charset="-128"/>
                </a:rPr>
                <a:t>（動脈硬化や</a:t>
              </a:r>
              <a:r>
                <a:rPr lang="ja-JP" altLang="en-US" sz="2400" dirty="0">
                  <a:latin typeface="Meiryo UI" panose="020B0604030504040204" pitchFamily="50" charset="-128"/>
                  <a:ea typeface="Meiryo UI" panose="020B0604030504040204" pitchFamily="50" charset="-128"/>
                </a:rPr>
                <a:t>生活習慣病</a:t>
              </a:r>
              <a:r>
                <a:rPr kumimoji="1" lang="ja-JP" altLang="en-US" sz="2400" dirty="0">
                  <a:latin typeface="Meiryo UI" panose="020B0604030504040204" pitchFamily="50" charset="-128"/>
                  <a:ea typeface="Meiryo UI" panose="020B0604030504040204" pitchFamily="50" charset="-128"/>
                </a:rPr>
                <a:t>）ことで、栄養が届かなくなった部分の神経細胞が死んでしまう病気</a:t>
              </a:r>
              <a:endParaRPr kumimoji="1" lang="ja-JP" altLang="en-US" dirty="0">
                <a:latin typeface="Meiryo UI" panose="020B0604030504040204" pitchFamily="50" charset="-128"/>
                <a:ea typeface="Meiryo UI" panose="020B0604030504040204" pitchFamily="50" charset="-128"/>
              </a:endParaRPr>
            </a:p>
          </p:txBody>
        </p:sp>
      </p:grpSp>
      <p:sp>
        <p:nvSpPr>
          <p:cNvPr id="13" name="吹き出し: 四角形 12">
            <a:extLst>
              <a:ext uri="{FF2B5EF4-FFF2-40B4-BE49-F238E27FC236}">
                <a16:creationId xmlns:a16="http://schemas.microsoft.com/office/drawing/2014/main" id="{6BFC3507-4462-4798-8B7C-23288037F818}"/>
              </a:ext>
            </a:extLst>
          </p:cNvPr>
          <p:cNvSpPr/>
          <p:nvPr/>
        </p:nvSpPr>
        <p:spPr>
          <a:xfrm>
            <a:off x="627184" y="1533902"/>
            <a:ext cx="3542781" cy="1628970"/>
          </a:xfrm>
          <a:prstGeom prst="wedgeRectCallout">
            <a:avLst>
              <a:gd name="adj1" fmla="val 60300"/>
              <a:gd name="adj2" fmla="val -20219"/>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89C5CE92-43A4-4756-9977-4DBB3E6D2A25}"/>
              </a:ext>
            </a:extLst>
          </p:cNvPr>
          <p:cNvSpPr txBox="1"/>
          <p:nvPr/>
        </p:nvSpPr>
        <p:spPr>
          <a:xfrm>
            <a:off x="721795" y="1674064"/>
            <a:ext cx="4080604" cy="1231106"/>
          </a:xfrm>
          <a:prstGeom prst="rect">
            <a:avLst/>
          </a:prstGeom>
          <a:noFill/>
        </p:spPr>
        <p:txBody>
          <a:bodyPr wrap="square" rtlCol="0">
            <a:spAutoFit/>
          </a:bodyPr>
          <a:lstStyle/>
          <a:p>
            <a:r>
              <a:rPr lang="ja-JP" altLang="en-US" sz="2600" b="1" dirty="0">
                <a:latin typeface="Meiryo UI" panose="020B0604030504040204" pitchFamily="50" charset="-128"/>
                <a:ea typeface="Meiryo UI" panose="020B0604030504040204" pitchFamily="50" charset="-128"/>
              </a:rPr>
              <a:t>その他</a:t>
            </a:r>
            <a:endParaRPr kumimoji="1" lang="en-US" altLang="ja-JP" sz="2600" b="1" dirty="0">
              <a:latin typeface="Meiryo UI" panose="020B0604030504040204" pitchFamily="50" charset="-128"/>
              <a:ea typeface="Meiryo UI" panose="020B0604030504040204" pitchFamily="50" charset="-128"/>
            </a:endParaRPr>
          </a:p>
          <a:p>
            <a:r>
              <a:rPr kumimoji="1" lang="ja-JP" altLang="en-US" sz="2400" dirty="0">
                <a:latin typeface="Meiryo UI" panose="020B0604030504040204" pitchFamily="50" charset="-128"/>
                <a:ea typeface="Meiryo UI" panose="020B0604030504040204" pitchFamily="50" charset="-128"/>
              </a:rPr>
              <a:t>（レビー小体型認知症、</a:t>
            </a:r>
            <a:endParaRPr kumimoji="1"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前頭側頭型認知症など</a:t>
            </a:r>
            <a:r>
              <a:rPr kumimoji="1" lang="ja-JP" altLang="en-US" sz="2400" dirty="0">
                <a:latin typeface="Meiryo UI" panose="020B0604030504040204" pitchFamily="50" charset="-128"/>
                <a:ea typeface="Meiryo UI" panose="020B0604030504040204" pitchFamily="50" charset="-128"/>
              </a:rPr>
              <a:t>）</a:t>
            </a:r>
            <a:endParaRPr kumimoji="1" lang="ja-JP" altLang="en-US"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C275CCD-5373-4612-AA50-D7302E98BF5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1890"/>
          <a:stretch/>
        </p:blipFill>
        <p:spPr>
          <a:xfrm>
            <a:off x="9268089" y="4521393"/>
            <a:ext cx="1775015" cy="1653035"/>
          </a:xfrm>
          <a:prstGeom prst="rect">
            <a:avLst/>
          </a:prstGeom>
        </p:spPr>
      </p:pic>
      <p:sp>
        <p:nvSpPr>
          <p:cNvPr id="2" name="日付プレースホルダー 1">
            <a:extLst>
              <a:ext uri="{FF2B5EF4-FFF2-40B4-BE49-F238E27FC236}">
                <a16:creationId xmlns:a16="http://schemas.microsoft.com/office/drawing/2014/main" id="{11CF6644-BC9D-4808-B960-C36875D444E7}"/>
              </a:ext>
            </a:extLst>
          </p:cNvPr>
          <p:cNvSpPr>
            <a:spLocks noGrp="1"/>
          </p:cNvSpPr>
          <p:nvPr>
            <p:ph type="dt" sz="half"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BA48FF4-26FA-114B-FBED-AB8E0208B840}"/>
              </a:ext>
            </a:extLst>
          </p:cNvPr>
          <p:cNvSpPr>
            <a:spLocks noGrp="1"/>
          </p:cNvSpPr>
          <p:nvPr>
            <p:ph type="sldNum" sz="quarter" idx="12"/>
          </p:nvPr>
        </p:nvSpPr>
        <p:spPr/>
        <p:txBody>
          <a:bodyPr/>
          <a:lstStyle/>
          <a:p>
            <a:fld id="{7BCE676F-4151-4FB9-8059-CF37FC457274}" type="slidenum">
              <a:rPr kumimoji="1" lang="ja-JP" altLang="en-US" smtClean="0"/>
              <a:t>13</a:t>
            </a:fld>
            <a:endParaRPr kumimoji="1" lang="ja-JP" altLang="en-US"/>
          </a:p>
        </p:txBody>
      </p:sp>
    </p:spTree>
    <p:extLst>
      <p:ext uri="{BB962C8B-B14F-4D97-AF65-F5344CB8AC3E}">
        <p14:creationId xmlns:p14="http://schemas.microsoft.com/office/powerpoint/2010/main" val="128371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DC8EDC69-04C4-4700-B8CF-C0BC4521E359}"/>
              </a:ext>
            </a:extLst>
          </p:cNvPr>
          <p:cNvSpPr txBox="1">
            <a:spLocks/>
          </p:cNvSpPr>
          <p:nvPr/>
        </p:nvSpPr>
        <p:spPr>
          <a:xfrm>
            <a:off x="633812" y="309568"/>
            <a:ext cx="5607962" cy="788630"/>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認知症の症状</a:t>
            </a:r>
          </a:p>
        </p:txBody>
      </p:sp>
      <p:pic>
        <p:nvPicPr>
          <p:cNvPr id="6" name="図 5">
            <a:extLst>
              <a:ext uri="{FF2B5EF4-FFF2-40B4-BE49-F238E27FC236}">
                <a16:creationId xmlns:a16="http://schemas.microsoft.com/office/drawing/2014/main" id="{C5BD82D2-75B0-4B7D-A050-31BB70414137}"/>
              </a:ext>
            </a:extLst>
          </p:cNvPr>
          <p:cNvPicPr>
            <a:picLocks noChangeAspect="1"/>
          </p:cNvPicPr>
          <p:nvPr/>
        </p:nvPicPr>
        <p:blipFill rotWithShape="1">
          <a:blip r:embed="rId3">
            <a:extLst>
              <a:ext uri="{28A0092B-C50C-407E-A947-70E740481C1C}">
                <a14:useLocalDpi xmlns:a14="http://schemas.microsoft.com/office/drawing/2010/main" val="0"/>
              </a:ext>
            </a:extLst>
          </a:blip>
          <a:srcRect t="6985"/>
          <a:stretch/>
        </p:blipFill>
        <p:spPr>
          <a:xfrm>
            <a:off x="1987826" y="1098198"/>
            <a:ext cx="8507896" cy="5440714"/>
          </a:xfrm>
          <a:prstGeom prst="rect">
            <a:avLst/>
          </a:prstGeom>
        </p:spPr>
      </p:pic>
      <p:cxnSp>
        <p:nvCxnSpPr>
          <p:cNvPr id="7" name="直線コネクタ 6">
            <a:extLst>
              <a:ext uri="{FF2B5EF4-FFF2-40B4-BE49-F238E27FC236}">
                <a16:creationId xmlns:a16="http://schemas.microsoft.com/office/drawing/2014/main" id="{488BE09B-5157-41BF-B53A-A31B1DBE807D}"/>
              </a:ext>
            </a:extLst>
          </p:cNvPr>
          <p:cNvCxnSpPr/>
          <p:nvPr/>
        </p:nvCxnSpPr>
        <p:spPr>
          <a:xfrm>
            <a:off x="922986" y="906324"/>
            <a:ext cx="2952000" cy="0"/>
          </a:xfrm>
          <a:prstGeom prst="line">
            <a:avLst/>
          </a:prstGeom>
          <a:ln w="762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 name="日付プレースホルダー 1">
            <a:extLst>
              <a:ext uri="{FF2B5EF4-FFF2-40B4-BE49-F238E27FC236}">
                <a16:creationId xmlns:a16="http://schemas.microsoft.com/office/drawing/2014/main" id="{E2DA9B33-761A-4779-9CC5-B878300FE54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2497518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350FF95-2F96-4E87-9957-18534275411F}"/>
              </a:ext>
            </a:extLst>
          </p:cNvPr>
          <p:cNvSpPr txBox="1">
            <a:spLocks/>
          </p:cNvSpPr>
          <p:nvPr/>
        </p:nvSpPr>
        <p:spPr>
          <a:xfrm>
            <a:off x="616755" y="365125"/>
            <a:ext cx="10958490" cy="1325563"/>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中核症状（認知機能障害）　</a:t>
            </a: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（脳</a:t>
            </a:r>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におこっている病気</a:t>
            </a: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により直接おこる症状</a:t>
            </a:r>
            <a:r>
              <a:rPr kumimoji="1" lang="ja-JP" altLang="en-US"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2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6" name="表 5">
            <a:extLst>
              <a:ext uri="{FF2B5EF4-FFF2-40B4-BE49-F238E27FC236}">
                <a16:creationId xmlns:a16="http://schemas.microsoft.com/office/drawing/2014/main" id="{39BB6C89-42F1-41A5-B808-3DDAEA25C214}"/>
              </a:ext>
            </a:extLst>
          </p:cNvPr>
          <p:cNvGraphicFramePr>
            <a:graphicFrameLocks noGrp="1"/>
          </p:cNvGraphicFramePr>
          <p:nvPr>
            <p:extLst>
              <p:ext uri="{D42A27DB-BD31-4B8C-83A1-F6EECF244321}">
                <p14:modId xmlns:p14="http://schemas.microsoft.com/office/powerpoint/2010/main" val="1642749464"/>
              </p:ext>
            </p:extLst>
          </p:nvPr>
        </p:nvGraphicFramePr>
        <p:xfrm>
          <a:off x="616755" y="1083733"/>
          <a:ext cx="10958490" cy="5268683"/>
        </p:xfrm>
        <a:graphic>
          <a:graphicData uri="http://schemas.openxmlformats.org/drawingml/2006/table">
            <a:tbl>
              <a:tblPr firstRow="1" bandRow="1">
                <a:tableStyleId>{21E4AEA4-8DFA-4A89-87EB-49C32662AFE0}</a:tableStyleId>
              </a:tblPr>
              <a:tblGrid>
                <a:gridCol w="2041778">
                  <a:extLst>
                    <a:ext uri="{9D8B030D-6E8A-4147-A177-3AD203B41FA5}">
                      <a16:colId xmlns:a16="http://schemas.microsoft.com/office/drawing/2014/main" val="20000"/>
                    </a:ext>
                  </a:extLst>
                </a:gridCol>
                <a:gridCol w="3838608">
                  <a:extLst>
                    <a:ext uri="{9D8B030D-6E8A-4147-A177-3AD203B41FA5}">
                      <a16:colId xmlns:a16="http://schemas.microsoft.com/office/drawing/2014/main" val="20001"/>
                    </a:ext>
                  </a:extLst>
                </a:gridCol>
                <a:gridCol w="5078104">
                  <a:extLst>
                    <a:ext uri="{9D8B030D-6E8A-4147-A177-3AD203B41FA5}">
                      <a16:colId xmlns:a16="http://schemas.microsoft.com/office/drawing/2014/main" val="20002"/>
                    </a:ext>
                  </a:extLst>
                </a:gridCol>
              </a:tblGrid>
              <a:tr h="568708">
                <a:tc>
                  <a:txBody>
                    <a:bodyPr/>
                    <a:lstStyle/>
                    <a:p>
                      <a:pPr algn="ctr"/>
                      <a:r>
                        <a:rPr kumimoji="1"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症状</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r>
                        <a:rPr kumimoji="1"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内容</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r>
                        <a:rPr kumimoji="1" lang="ja-JP" altLang="en-US" sz="2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具体的にみられる症状（例）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941150">
                <a:tc>
                  <a:txBody>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記憶の障害</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（もの忘れ）</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新しいことが覚えられない</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cs typeface="Meiryo UI" panose="020B0604030504040204" pitchFamily="50" charset="-128"/>
                        </a:rPr>
                        <a:t>思い出すことが難しい</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友達との約束を忘れる</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大事なものを置いた場所が思い出せない</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1"/>
                  </a:ext>
                </a:extLst>
              </a:tr>
              <a:tr h="1358231">
                <a:tc>
                  <a:txBody>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理解・判断力の</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低下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考えるスピードが遅くなる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想定外のことが起こると理解に時間がかかる</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同時に２人の人から話しかけられると混乱してしまう　</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お金に支払いがしにくくなる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2"/>
                  </a:ext>
                </a:extLst>
              </a:tr>
              <a:tr h="1042363">
                <a:tc>
                  <a:txBody>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実行（遂行）</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機能の低下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ものごとの計画を立て、順序立てた行動ができなくなる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indent="0">
                        <a:buFont typeface="Arial" panose="020B0604020202020204" pitchFamily="34" charset="0"/>
                        <a:buNone/>
                      </a:pPr>
                      <a:r>
                        <a:rPr kumimoji="1" lang="ja-JP" altLang="en-US" sz="2000" b="1"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　料理や、車の運転など、当たり前にできてい</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0" indent="0">
                        <a:buFont typeface="Arial" panose="020B0604020202020204" pitchFamily="34" charset="0"/>
                        <a:buNone/>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　　たことが苦手になる</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0" indent="0">
                        <a:buFont typeface="Arial" panose="020B0604020202020204" pitchFamily="34" charset="0"/>
                        <a:buNone/>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　服が着にくくなる</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3"/>
                  </a:ext>
                </a:extLst>
              </a:tr>
              <a:tr h="1358231">
                <a:tc>
                  <a:txBody>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見当識の障害</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（失見当識）</a:t>
                      </a:r>
                      <a:br>
                        <a:rPr kumimoji="1" lang="en-US" altLang="ja-JP" sz="2000" dirty="0">
                          <a:latin typeface="Meiryo UI" panose="020B0604030504040204" pitchFamily="50" charset="-128"/>
                          <a:ea typeface="Meiryo UI" panose="020B0604030504040204" pitchFamily="50" charset="-128"/>
                          <a:cs typeface="Meiryo UI" panose="020B0604030504040204" pitchFamily="50" charset="-128"/>
                        </a:rPr>
                      </a:b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時間・場所・人物の見当がつきにくくなる</a:t>
                      </a: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歩きなれた道なのに迷ってしまう</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時間の見当がつきにくい</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buFont typeface="Arial" panose="020B0604020202020204" pitchFamily="34" charset="0"/>
                        <a:buChar char="•"/>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今いる場所がわかりにくくなる</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txBody>
                  <a:tcPr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3" name="日付プレースホルダー 2">
            <a:extLst>
              <a:ext uri="{FF2B5EF4-FFF2-40B4-BE49-F238E27FC236}">
                <a16:creationId xmlns:a16="http://schemas.microsoft.com/office/drawing/2014/main" id="{C3D839EF-3DB2-4826-99A3-E84AC3BC0D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Tree>
    <p:extLst>
      <p:ext uri="{BB962C8B-B14F-4D97-AF65-F5344CB8AC3E}">
        <p14:creationId xmlns:p14="http://schemas.microsoft.com/office/powerpoint/2010/main" val="3752772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4"/>
          <p:cNvSpPr>
            <a:spLocks noChangeArrowheads="1"/>
          </p:cNvSpPr>
          <p:nvPr/>
        </p:nvSpPr>
        <p:spPr bwMode="auto">
          <a:xfrm>
            <a:off x="1714500" y="2628692"/>
            <a:ext cx="4522556" cy="1307923"/>
          </a:xfrm>
          <a:prstGeom prst="rect">
            <a:avLst/>
          </a:prstGeom>
          <a:solidFill>
            <a:schemeClr val="accent5">
              <a:lumMod val="40000"/>
              <a:lumOff val="60000"/>
            </a:schemeClr>
          </a:solidFill>
          <a:ln w="9525">
            <a:solidFill>
              <a:srgbClr val="FFC000"/>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認知機能障害　</a:t>
            </a:r>
            <a:endPar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（もの忘れ、失見当識、理解力の低下、</a:t>
            </a:r>
            <a:endParaRPr kumimoji="1" lang="en-US" altLang="ja-JP"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実行機能の低下）</a:t>
            </a:r>
          </a:p>
        </p:txBody>
      </p:sp>
      <p:sp>
        <p:nvSpPr>
          <p:cNvPr id="44035" name="Rectangle 6"/>
          <p:cNvSpPr>
            <a:spLocks noChangeArrowheads="1"/>
          </p:cNvSpPr>
          <p:nvPr/>
        </p:nvSpPr>
        <p:spPr bwMode="auto">
          <a:xfrm>
            <a:off x="7378697" y="1526863"/>
            <a:ext cx="3814236" cy="4698036"/>
          </a:xfrm>
          <a:prstGeom prst="rect">
            <a:avLst/>
          </a:prstGeom>
          <a:solidFill>
            <a:schemeClr val="accent3"/>
          </a:solidFill>
          <a:ln w="9525">
            <a:solidFill>
              <a:schemeClr val="accent1">
                <a:lumMod val="75000"/>
              </a:schemeClr>
            </a:solidFill>
            <a:miter lim="800000"/>
            <a:headEnd/>
            <a:tailEnd/>
          </a:ln>
        </p:spPr>
        <p:txBody>
          <a:bodyPr wrap="none" anchor="t"/>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400" b="1" i="0" u="sng"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行動・心理症状</a:t>
            </a:r>
            <a:endParaRPr kumimoji="1" lang="en-US" altLang="ja-JP" sz="2400" b="1" i="0" u="sng"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・不安やうつ</a:t>
            </a: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・イライラと興奮</a:t>
            </a: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・幻覚・妄想</a:t>
            </a: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・歩き回る</a:t>
            </a: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・道に迷う</a:t>
            </a: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・その他</a:t>
            </a: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en-US" altLang="ja-JP" sz="24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2534" name="Rectangle 7"/>
          <p:cNvSpPr>
            <a:spLocks noChangeArrowheads="1"/>
          </p:cNvSpPr>
          <p:nvPr/>
        </p:nvSpPr>
        <p:spPr bwMode="auto">
          <a:xfrm>
            <a:off x="2466685" y="3946800"/>
            <a:ext cx="3019715" cy="756318"/>
          </a:xfrm>
          <a:prstGeom prst="rect">
            <a:avLst/>
          </a:prstGeom>
          <a:solidFill>
            <a:schemeClr val="accent6">
              <a:lumMod val="20000"/>
              <a:lumOff val="80000"/>
            </a:schemeClr>
          </a:solidFill>
          <a:ln w="9525">
            <a:solidFill>
              <a:schemeClr val="accent1">
                <a:lumMod val="75000"/>
              </a:schemeClr>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認知症の原因となる病気</a:t>
            </a:r>
            <a:endParaRPr kumimoji="1" lang="en-US" altLang="ja-JP" sz="20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44041" name="AutoShape 18"/>
          <p:cNvSpPr>
            <a:spLocks noChangeArrowheads="1"/>
          </p:cNvSpPr>
          <p:nvPr/>
        </p:nvSpPr>
        <p:spPr bwMode="auto">
          <a:xfrm>
            <a:off x="6405032" y="3429000"/>
            <a:ext cx="874713" cy="636587"/>
          </a:xfrm>
          <a:prstGeom prst="rightArrow">
            <a:avLst>
              <a:gd name="adj1" fmla="val 50000"/>
              <a:gd name="adj2" fmla="val 50247"/>
            </a:avLst>
          </a:prstGeom>
          <a:solidFill>
            <a:schemeClr val="accent4">
              <a:lumMod val="75000"/>
            </a:schemeClr>
          </a:solidFill>
          <a:ln w="38100">
            <a:solidFill>
              <a:schemeClr val="accent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50" charset="-128"/>
              <a:cs typeface="+mn-cs"/>
            </a:endParaRPr>
          </a:p>
        </p:txBody>
      </p:sp>
      <p:sp>
        <p:nvSpPr>
          <p:cNvPr id="40967" name="タイトル 1"/>
          <p:cNvSpPr>
            <a:spLocks noGrp="1"/>
          </p:cNvSpPr>
          <p:nvPr>
            <p:ph type="title"/>
          </p:nvPr>
        </p:nvSpPr>
        <p:spPr>
          <a:xfrm>
            <a:off x="2941471" y="37988"/>
            <a:ext cx="8059738" cy="1143001"/>
          </a:xfrm>
        </p:spPr>
        <p:txBody>
          <a:bodyPr>
            <a:normAutofit fontScale="90000"/>
          </a:bodyPr>
          <a:lstStyle/>
          <a:p>
            <a:r>
              <a:rPr lang="ja-JP" altLang="en-US" sz="4000" b="1" dirty="0">
                <a:solidFill>
                  <a:srgbClr val="040404"/>
                </a:solidFill>
                <a:latin typeface="Meiryo UI" panose="020B0604030504040204" pitchFamily="50" charset="-128"/>
                <a:ea typeface="Meiryo UI" panose="020B0604030504040204" pitchFamily="50" charset="-128"/>
              </a:rPr>
              <a:t>行動・心理症状（</a:t>
            </a:r>
            <a:r>
              <a:rPr lang="en-US" altLang="ja-JP" sz="4000" b="1" dirty="0">
                <a:solidFill>
                  <a:srgbClr val="040404"/>
                </a:solidFill>
                <a:latin typeface="Meiryo UI" panose="020B0604030504040204" pitchFamily="50" charset="-128"/>
                <a:ea typeface="Meiryo UI" panose="020B0604030504040204" pitchFamily="50" charset="-128"/>
              </a:rPr>
              <a:t>BPSD</a:t>
            </a:r>
            <a:r>
              <a:rPr lang="ja-JP" altLang="en-US" sz="4000" b="1" dirty="0">
                <a:solidFill>
                  <a:srgbClr val="040404"/>
                </a:solidFill>
                <a:latin typeface="Meiryo UI" panose="020B0604030504040204" pitchFamily="50" charset="-128"/>
                <a:ea typeface="Meiryo UI" panose="020B0604030504040204" pitchFamily="50" charset="-128"/>
              </a:rPr>
              <a:t>）を理解する</a:t>
            </a:r>
          </a:p>
        </p:txBody>
      </p:sp>
      <p:sp>
        <p:nvSpPr>
          <p:cNvPr id="24" name="AutoShape 16"/>
          <p:cNvSpPr>
            <a:spLocks noChangeArrowheads="1"/>
          </p:cNvSpPr>
          <p:nvPr/>
        </p:nvSpPr>
        <p:spPr bwMode="auto">
          <a:xfrm rot="-396242">
            <a:off x="825577" y="864042"/>
            <a:ext cx="1968500" cy="1793875"/>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身体不調</a:t>
            </a:r>
          </a:p>
        </p:txBody>
      </p:sp>
      <p:sp>
        <p:nvSpPr>
          <p:cNvPr id="25" name="AutoShape 16"/>
          <p:cNvSpPr>
            <a:spLocks noChangeArrowheads="1"/>
          </p:cNvSpPr>
          <p:nvPr/>
        </p:nvSpPr>
        <p:spPr bwMode="auto">
          <a:xfrm>
            <a:off x="2634139" y="1009200"/>
            <a:ext cx="2189162" cy="1406525"/>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ストレス</a:t>
            </a:r>
          </a:p>
        </p:txBody>
      </p:sp>
      <p:sp>
        <p:nvSpPr>
          <p:cNvPr id="26" name="AutoShape 16"/>
          <p:cNvSpPr>
            <a:spLocks noChangeArrowheads="1"/>
          </p:cNvSpPr>
          <p:nvPr/>
        </p:nvSpPr>
        <p:spPr bwMode="auto">
          <a:xfrm rot="763562">
            <a:off x="4856745" y="992850"/>
            <a:ext cx="2343150" cy="1793875"/>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不適切な</a:t>
            </a:r>
            <a:endParaRPr kumimoji="1" lang="en-US" altLang="ja-JP"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環境</a:t>
            </a:r>
          </a:p>
        </p:txBody>
      </p:sp>
      <p:sp>
        <p:nvSpPr>
          <p:cNvPr id="17" name="AutoShape 16"/>
          <p:cNvSpPr>
            <a:spLocks noChangeArrowheads="1"/>
          </p:cNvSpPr>
          <p:nvPr/>
        </p:nvSpPr>
        <p:spPr bwMode="auto">
          <a:xfrm rot="534125">
            <a:off x="266278" y="4238721"/>
            <a:ext cx="2055812" cy="2028825"/>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不安感</a:t>
            </a:r>
          </a:p>
        </p:txBody>
      </p:sp>
      <p:sp>
        <p:nvSpPr>
          <p:cNvPr id="18" name="AutoShape 16"/>
          <p:cNvSpPr>
            <a:spLocks noChangeArrowheads="1"/>
          </p:cNvSpPr>
          <p:nvPr/>
        </p:nvSpPr>
        <p:spPr bwMode="auto">
          <a:xfrm>
            <a:off x="2622161" y="4931049"/>
            <a:ext cx="2130425" cy="1638300"/>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不快感</a:t>
            </a:r>
          </a:p>
        </p:txBody>
      </p:sp>
      <p:sp>
        <p:nvSpPr>
          <p:cNvPr id="19" name="AutoShape 16"/>
          <p:cNvSpPr>
            <a:spLocks noChangeArrowheads="1"/>
          </p:cNvSpPr>
          <p:nvPr/>
        </p:nvSpPr>
        <p:spPr bwMode="auto">
          <a:xfrm rot="-288594">
            <a:off x="4887419" y="4460212"/>
            <a:ext cx="2084603" cy="1870075"/>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en-US" altLang="ja-JP" sz="18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不適切な</a:t>
            </a:r>
            <a:endParaRPr kumimoji="1" lang="en-US" altLang="ja-JP"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ケア</a:t>
            </a:r>
          </a:p>
        </p:txBody>
      </p:sp>
      <p:sp>
        <p:nvSpPr>
          <p:cNvPr id="15" name="吹き出し: 角を丸めた四角形 14">
            <a:extLst>
              <a:ext uri="{FF2B5EF4-FFF2-40B4-BE49-F238E27FC236}">
                <a16:creationId xmlns:a16="http://schemas.microsoft.com/office/drawing/2014/main" id="{41BC72E3-40CD-46E0-92E7-DC7D4D9E762E}"/>
              </a:ext>
            </a:extLst>
          </p:cNvPr>
          <p:cNvSpPr/>
          <p:nvPr/>
        </p:nvSpPr>
        <p:spPr>
          <a:xfrm>
            <a:off x="8769670" y="3627428"/>
            <a:ext cx="2940573" cy="2607241"/>
          </a:xfrm>
          <a:prstGeom prst="wedgeRoundRectCallout">
            <a:avLst>
              <a:gd name="adj1" fmla="val -35310"/>
              <a:gd name="adj2" fmla="val -50503"/>
              <a:gd name="adj3" fmla="val 16667"/>
            </a:avLst>
          </a:prstGeom>
          <a:solidFill>
            <a:schemeClr val="bg1"/>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srgbClr val="FF6600"/>
                </a:solidFill>
                <a:effectLst/>
                <a:uLnTx/>
                <a:uFillTx/>
                <a:latin typeface="Meiryo UI" panose="020B0604030504040204" pitchFamily="50" charset="-128"/>
                <a:ea typeface="Meiryo UI" panose="020B0604030504040204" pitchFamily="50" charset="-128"/>
                <a:cs typeface="+mn-cs"/>
              </a:rPr>
              <a:t>行動心理症状は周囲の環境やまわりの人のかかわり方によって抑えられる可能性がある！</a:t>
            </a:r>
            <a:endParaRPr kumimoji="1" lang="ja-JP" altLang="en-US" sz="2400" b="0" i="0" u="none" strike="noStrike" kern="1200" cap="none" spc="0" normalizeH="0" baseline="0" noProof="0" dirty="0">
              <a:ln>
                <a:noFill/>
              </a:ln>
              <a:solidFill>
                <a:srgbClr val="FF6600"/>
              </a:solidFill>
              <a:effectLst/>
              <a:uLnTx/>
              <a:uFillTx/>
              <a:latin typeface="Meiryo UI" panose="020B0604030504040204" pitchFamily="50" charset="-128"/>
              <a:ea typeface="Meiryo UI" panose="020B0604030504040204" pitchFamily="50" charset="-128"/>
              <a:cs typeface="+mn-cs"/>
            </a:endParaRPr>
          </a:p>
        </p:txBody>
      </p:sp>
      <p:sp>
        <p:nvSpPr>
          <p:cNvPr id="3" name="スライド番号プレースホルダー 2">
            <a:extLst>
              <a:ext uri="{FF2B5EF4-FFF2-40B4-BE49-F238E27FC236}">
                <a16:creationId xmlns:a16="http://schemas.microsoft.com/office/drawing/2014/main" id="{31DE36A0-357B-E3CB-38C6-AAEFAF5EB1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CE676F-4151-4FB9-8059-CF37FC457274}"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2" name="日付プレースホルダー 1">
            <a:extLst>
              <a:ext uri="{FF2B5EF4-FFF2-40B4-BE49-F238E27FC236}">
                <a16:creationId xmlns:a16="http://schemas.microsoft.com/office/drawing/2014/main" id="{810E3E77-44EB-3345-097B-585100268C5E}"/>
              </a:ext>
            </a:extLst>
          </p:cNvPr>
          <p:cNvSpPr>
            <a:spLocks noGrp="1"/>
          </p:cNvSpPr>
          <p:nvPr>
            <p:ph type="dt" sz="half" idx="10"/>
          </p:nvPr>
        </p:nvSpPr>
        <p:spPr/>
        <p:txBody>
          <a:bodyPr/>
          <a:lstStyle/>
          <a:p>
            <a:endParaRPr kumimoji="1" lang="ja-JP" altLang="en-US"/>
          </a:p>
        </p:txBody>
      </p:sp>
      <p:sp>
        <p:nvSpPr>
          <p:cNvPr id="4" name="AutoShape 16">
            <a:extLst>
              <a:ext uri="{FF2B5EF4-FFF2-40B4-BE49-F238E27FC236}">
                <a16:creationId xmlns:a16="http://schemas.microsoft.com/office/drawing/2014/main" id="{8C357B8B-EBC2-EE95-50DC-6E3AF3D55A42}"/>
              </a:ext>
            </a:extLst>
          </p:cNvPr>
          <p:cNvSpPr>
            <a:spLocks noChangeArrowheads="1"/>
          </p:cNvSpPr>
          <p:nvPr/>
        </p:nvSpPr>
        <p:spPr bwMode="auto">
          <a:xfrm rot="21203758">
            <a:off x="-110775" y="2696546"/>
            <a:ext cx="2332412" cy="1793875"/>
          </a:xfrm>
          <a:prstGeom prst="irregularSeal2">
            <a:avLst/>
          </a:prstGeom>
          <a:solidFill>
            <a:srgbClr val="FFFF00"/>
          </a:solidFill>
          <a:ln w="9525">
            <a:solidFill>
              <a:schemeClr val="tx1"/>
            </a:solidFill>
            <a:miter lim="800000"/>
            <a:headEnd/>
            <a:tailEnd/>
          </a:ln>
        </p:spPr>
        <p:txBody>
          <a:bodyPr wrap="none" anchor="ctr"/>
          <a:lstStyle>
            <a:lvl1pPr>
              <a:spcBef>
                <a:spcPct val="20000"/>
              </a:spcBef>
              <a:buClr>
                <a:schemeClr val="tx2"/>
              </a:buClr>
              <a:buSzPct val="65000"/>
              <a:buFont typeface="Wingdings" panose="05000000000000000000" pitchFamily="2" charset="2"/>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lr>
                <a:schemeClr val="tx2"/>
              </a:buClr>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lr>
                <a:schemeClr val="tx2"/>
              </a:buClr>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ja-JP" altLang="en-US" sz="2000" b="1" dirty="0">
                <a:solidFill>
                  <a:srgbClr val="FF0000"/>
                </a:solidFill>
                <a:latin typeface="Meiryo UI" panose="020B0604030504040204" pitchFamily="50" charset="-128"/>
                <a:ea typeface="Meiryo UI" panose="020B0604030504040204" pitchFamily="50" charset="-128"/>
              </a:rPr>
              <a:t>性格や生活史</a:t>
            </a:r>
            <a:endParaRPr kumimoji="1" lang="ja-JP" altLang="en-US" sz="2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7870281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200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200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par>
                          <p:cTn id="13" fill="hold">
                            <p:stCondLst>
                              <p:cond delay="2500"/>
                            </p:stCondLst>
                            <p:childTnLst>
                              <p:par>
                                <p:cTn id="14" presetID="3" presetClass="entr" presetSubtype="1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blinds(horizontal)">
                                      <p:cBhvr>
                                        <p:cTn id="16" dur="500"/>
                                        <p:tgtEl>
                                          <p:spTgt spid="25"/>
                                        </p:tgtEl>
                                      </p:cBhvr>
                                    </p:animEffect>
                                  </p:childTnLst>
                                </p:cTn>
                              </p:par>
                            </p:childTnLst>
                          </p:cTn>
                        </p:par>
                        <p:par>
                          <p:cTn id="17" fill="hold">
                            <p:stCondLst>
                              <p:cond delay="3000"/>
                            </p:stCondLst>
                            <p:childTnLst>
                              <p:par>
                                <p:cTn id="18" presetID="3" presetClass="entr" presetSubtype="1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linds(horizontal)">
                                      <p:cBhvr>
                                        <p:cTn id="20" dur="500"/>
                                        <p:tgtEl>
                                          <p:spTgt spid="26"/>
                                        </p:tgtEl>
                                      </p:cBhvr>
                                    </p:animEffect>
                                  </p:childTnLst>
                                </p:cTn>
                              </p:par>
                            </p:childTnLst>
                          </p:cTn>
                        </p:par>
                        <p:par>
                          <p:cTn id="21" fill="hold">
                            <p:stCondLst>
                              <p:cond delay="3500"/>
                            </p:stCondLst>
                            <p:childTnLst>
                              <p:par>
                                <p:cTn id="22" presetID="3" presetClass="entr" presetSubtype="10"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linds(horizontal)">
                                      <p:cBhvr>
                                        <p:cTn id="24" dur="500"/>
                                        <p:tgtEl>
                                          <p:spTgt spid="17"/>
                                        </p:tgtEl>
                                      </p:cBhvr>
                                    </p:animEffect>
                                  </p:childTnLst>
                                </p:cTn>
                              </p:par>
                            </p:childTnLst>
                          </p:cTn>
                        </p:par>
                        <p:par>
                          <p:cTn id="25" fill="hold">
                            <p:stCondLst>
                              <p:cond delay="4000"/>
                            </p:stCondLst>
                            <p:childTnLst>
                              <p:par>
                                <p:cTn id="26" presetID="3" presetClass="entr" presetSubtype="1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blinds(horizontal)">
                                      <p:cBhvr>
                                        <p:cTn id="28" dur="500"/>
                                        <p:tgtEl>
                                          <p:spTgt spid="18"/>
                                        </p:tgtEl>
                                      </p:cBhvr>
                                    </p:animEffect>
                                  </p:childTnLst>
                                </p:cTn>
                              </p:par>
                            </p:childTnLst>
                          </p:cTn>
                        </p:par>
                        <p:par>
                          <p:cTn id="29" fill="hold">
                            <p:stCondLst>
                              <p:cond delay="4500"/>
                            </p:stCondLst>
                            <p:childTnLst>
                              <p:par>
                                <p:cTn id="30" presetID="3" presetClass="entr" presetSubtype="1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linds(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2000"/>
                                  </p:stCondLst>
                                  <p:childTnLst>
                                    <p:set>
                                      <p:cBhvr>
                                        <p:cTn id="36" dur="1" fill="hold">
                                          <p:stCondLst>
                                            <p:cond delay="0"/>
                                          </p:stCondLst>
                                        </p:cTn>
                                        <p:tgtEl>
                                          <p:spTgt spid="44041"/>
                                        </p:tgtEl>
                                        <p:attrNameLst>
                                          <p:attrName>style.visibility</p:attrName>
                                        </p:attrNameLst>
                                      </p:cBhvr>
                                      <p:to>
                                        <p:strVal val="visible"/>
                                      </p:to>
                                    </p:set>
                                    <p:animEffect transition="in" filter="wipe(down)">
                                      <p:cBhvr>
                                        <p:cTn id="37" dur="500"/>
                                        <p:tgtEl>
                                          <p:spTgt spid="44041"/>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4035"/>
                                        </p:tgtEl>
                                        <p:attrNameLst>
                                          <p:attrName>style.visibility</p:attrName>
                                        </p:attrNameLst>
                                      </p:cBhvr>
                                      <p:to>
                                        <p:strVal val="visible"/>
                                      </p:to>
                                    </p:set>
                                    <p:animEffect transition="in" filter="fade">
                                      <p:cBhvr>
                                        <p:cTn id="42" dur="1000"/>
                                        <p:tgtEl>
                                          <p:spTgt spid="44035"/>
                                        </p:tgtEl>
                                      </p:cBhvr>
                                    </p:animEffect>
                                    <p:anim calcmode="lin" valueType="num">
                                      <p:cBhvr>
                                        <p:cTn id="43" dur="1000" fill="hold"/>
                                        <p:tgtEl>
                                          <p:spTgt spid="44035"/>
                                        </p:tgtEl>
                                        <p:attrNameLst>
                                          <p:attrName>ppt_x</p:attrName>
                                        </p:attrNameLst>
                                      </p:cBhvr>
                                      <p:tavLst>
                                        <p:tav tm="0">
                                          <p:val>
                                            <p:strVal val="#ppt_x"/>
                                          </p:val>
                                        </p:tav>
                                        <p:tav tm="100000">
                                          <p:val>
                                            <p:strVal val="#ppt_x"/>
                                          </p:val>
                                        </p:tav>
                                      </p:tavLst>
                                    </p:anim>
                                    <p:anim calcmode="lin" valueType="num">
                                      <p:cBhvr>
                                        <p:cTn id="44" dur="1000" fill="hold"/>
                                        <p:tgtEl>
                                          <p:spTgt spid="4403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animBg="1"/>
      <p:bldP spid="44041" grpId="0" animBg="1"/>
      <p:bldP spid="24" grpId="0" animBg="1"/>
      <p:bldP spid="25" grpId="0" animBg="1"/>
      <p:bldP spid="26" grpId="0" animBg="1"/>
      <p:bldP spid="17" grpId="0" animBg="1"/>
      <p:bldP spid="18" grpId="0" animBg="1"/>
      <p:bldP spid="19" grpId="0" animBg="1"/>
      <p:bldP spid="15"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F0BCEEE1-4EF9-423F-9085-482A0B057111}"/>
              </a:ext>
            </a:extLst>
          </p:cNvPr>
          <p:cNvSpPr>
            <a:spLocks noGrp="1"/>
          </p:cNvSpPr>
          <p:nvPr>
            <p:ph type="title"/>
          </p:nvPr>
        </p:nvSpPr>
        <p:spPr>
          <a:xfrm>
            <a:off x="838200" y="291256"/>
            <a:ext cx="6557259" cy="1325563"/>
          </a:xfrm>
        </p:spPr>
        <p:txBody>
          <a:bodyPr>
            <a:normAutofit/>
          </a:bodyPr>
          <a:lstStyle/>
          <a:p>
            <a:r>
              <a:rPr kumimoji="1" lang="ja-JP" altLang="en-US" sz="4000" b="1" dirty="0">
                <a:latin typeface="Meiryo UI" panose="020B0604030504040204" pitchFamily="50" charset="-128"/>
                <a:ea typeface="Meiryo UI" panose="020B0604030504040204" pitchFamily="50" charset="-128"/>
              </a:rPr>
              <a:t>認知症は他人事ではない</a:t>
            </a:r>
          </a:p>
        </p:txBody>
      </p:sp>
      <p:cxnSp>
        <p:nvCxnSpPr>
          <p:cNvPr id="6" name="直線コネクタ 5">
            <a:extLst>
              <a:ext uri="{FF2B5EF4-FFF2-40B4-BE49-F238E27FC236}">
                <a16:creationId xmlns:a16="http://schemas.microsoft.com/office/drawing/2014/main" id="{33E70D0C-F62D-4263-8809-E13837281514}"/>
              </a:ext>
            </a:extLst>
          </p:cNvPr>
          <p:cNvCxnSpPr/>
          <p:nvPr/>
        </p:nvCxnSpPr>
        <p:spPr>
          <a:xfrm>
            <a:off x="819150" y="1304264"/>
            <a:ext cx="5472000" cy="0"/>
          </a:xfrm>
          <a:prstGeom prst="line">
            <a:avLst/>
          </a:prstGeom>
          <a:ln w="7620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7" name="コンテンツ プレースホルダー 2">
            <a:extLst>
              <a:ext uri="{FF2B5EF4-FFF2-40B4-BE49-F238E27FC236}">
                <a16:creationId xmlns:a16="http://schemas.microsoft.com/office/drawing/2014/main" id="{C73497E6-3A7F-41EE-9C52-E45992F38FE1}"/>
              </a:ext>
            </a:extLst>
          </p:cNvPr>
          <p:cNvSpPr>
            <a:spLocks noGrp="1"/>
          </p:cNvSpPr>
          <p:nvPr>
            <p:ph idx="1"/>
          </p:nvPr>
        </p:nvSpPr>
        <p:spPr>
          <a:xfrm>
            <a:off x="990600" y="1830387"/>
            <a:ext cx="9990906" cy="1500102"/>
          </a:xfrm>
        </p:spPr>
        <p:txBody>
          <a:bodyPr>
            <a:normAutofit/>
          </a:bodyPr>
          <a:lstStyle/>
          <a:p>
            <a:pPr marL="0" indent="0">
              <a:buNone/>
            </a:pPr>
            <a:r>
              <a:rPr lang="ja-JP" altLang="en-US" sz="4000" b="1" dirty="0">
                <a:solidFill>
                  <a:srgbClr val="008000"/>
                </a:solidFill>
                <a:latin typeface="Meiryo UI" panose="020B0604030504040204" pitchFamily="50" charset="-128"/>
                <a:ea typeface="Meiryo UI" panose="020B0604030504040204" pitchFamily="50" charset="-128"/>
              </a:rPr>
              <a:t>「若年性認知症」 </a:t>
            </a:r>
            <a:endParaRPr lang="en-US" altLang="ja-JP" sz="3200" b="1" dirty="0">
              <a:solidFill>
                <a:srgbClr val="008000"/>
              </a:solidFill>
              <a:latin typeface="Meiryo UI" panose="020B0604030504040204" pitchFamily="50" charset="-128"/>
              <a:ea typeface="Meiryo UI" panose="020B0604030504040204" pitchFamily="50" charset="-128"/>
            </a:endParaRPr>
          </a:p>
          <a:p>
            <a:pPr marL="0" indent="0">
              <a:buNone/>
            </a:pPr>
            <a:r>
              <a:rPr lang="ja-JP" altLang="en-US" dirty="0">
                <a:latin typeface="Meiryo UI" panose="020B0604030504040204" pitchFamily="50" charset="-128"/>
                <a:ea typeface="Meiryo UI" panose="020B0604030504040204" pitchFamily="50" charset="-128"/>
              </a:rPr>
              <a:t>　</a:t>
            </a:r>
            <a:r>
              <a:rPr lang="ja-JP" altLang="en-US" sz="3600" dirty="0">
                <a:latin typeface="Meiryo UI" panose="020B0604030504040204" pitchFamily="50" charset="-128"/>
                <a:ea typeface="Meiryo UI" panose="020B0604030504040204" pitchFamily="50" charset="-128"/>
              </a:rPr>
              <a:t>　</a:t>
            </a:r>
            <a:r>
              <a:rPr lang="en-US" altLang="ja-JP" sz="3600" b="1" dirty="0">
                <a:solidFill>
                  <a:srgbClr val="FF0000"/>
                </a:solidFill>
                <a:latin typeface="Meiryo UI" panose="020B0604030504040204" pitchFamily="50" charset="-128"/>
                <a:ea typeface="Meiryo UI" panose="020B0604030504040204" pitchFamily="50" charset="-128"/>
              </a:rPr>
              <a:t>65</a:t>
            </a:r>
            <a:r>
              <a:rPr lang="ja-JP" altLang="en-US" sz="3600" b="1" dirty="0">
                <a:solidFill>
                  <a:srgbClr val="FF0000"/>
                </a:solidFill>
                <a:latin typeface="Meiryo UI" panose="020B0604030504040204" pitchFamily="50" charset="-128"/>
                <a:ea typeface="Meiryo UI" panose="020B0604030504040204" pitchFamily="50" charset="-128"/>
              </a:rPr>
              <a:t>歳未満</a:t>
            </a:r>
            <a:r>
              <a:rPr lang="ja-JP" altLang="en-US" sz="3600" dirty="0">
                <a:latin typeface="Meiryo UI" panose="020B0604030504040204" pitchFamily="50" charset="-128"/>
                <a:ea typeface="Meiryo UI" panose="020B0604030504040204" pitchFamily="50" charset="-128"/>
              </a:rPr>
              <a:t>で発症した認知症</a:t>
            </a:r>
            <a:endParaRPr kumimoji="1" lang="ja-JP" altLang="en-US" dirty="0"/>
          </a:p>
        </p:txBody>
      </p:sp>
      <p:pic>
        <p:nvPicPr>
          <p:cNvPr id="3" name="図 2">
            <a:extLst>
              <a:ext uri="{FF2B5EF4-FFF2-40B4-BE49-F238E27FC236}">
                <a16:creationId xmlns:a16="http://schemas.microsoft.com/office/drawing/2014/main" id="{D77B2A09-9C45-4471-B571-6049CE50B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0897" y="857770"/>
            <a:ext cx="2743200" cy="2743200"/>
          </a:xfrm>
          <a:prstGeom prst="rect">
            <a:avLst/>
          </a:prstGeom>
          <a:ln>
            <a:noFill/>
          </a:ln>
          <a:effectLst>
            <a:softEdge rad="112500"/>
          </a:effectLst>
        </p:spPr>
      </p:pic>
      <p:sp>
        <p:nvSpPr>
          <p:cNvPr id="2" name="日付プレースホルダー 1">
            <a:extLst>
              <a:ext uri="{FF2B5EF4-FFF2-40B4-BE49-F238E27FC236}">
                <a16:creationId xmlns:a16="http://schemas.microsoft.com/office/drawing/2014/main" id="{8C052A0D-F1C3-4679-8B10-0F0AFBF61770}"/>
              </a:ext>
            </a:extLst>
          </p:cNvPr>
          <p:cNvSpPr>
            <a:spLocks noGrp="1"/>
          </p:cNvSpPr>
          <p:nvPr>
            <p:ph type="dt" sz="half" idx="10"/>
          </p:nvPr>
        </p:nvSpPr>
        <p:spPr/>
        <p:txBody>
          <a:bodyPr/>
          <a:lstStyle/>
          <a:p>
            <a:endParaRPr kumimoji="1" lang="ja-JP" altLang="en-US"/>
          </a:p>
        </p:txBody>
      </p:sp>
      <p:sp>
        <p:nvSpPr>
          <p:cNvPr id="8" name="スライド番号プレースホルダー 7">
            <a:extLst>
              <a:ext uri="{FF2B5EF4-FFF2-40B4-BE49-F238E27FC236}">
                <a16:creationId xmlns:a16="http://schemas.microsoft.com/office/drawing/2014/main" id="{987A4792-F5DD-7A83-52F7-070512A8617A}"/>
              </a:ext>
            </a:extLst>
          </p:cNvPr>
          <p:cNvSpPr>
            <a:spLocks noGrp="1"/>
          </p:cNvSpPr>
          <p:nvPr>
            <p:ph type="sldNum" sz="quarter" idx="12"/>
          </p:nvPr>
        </p:nvSpPr>
        <p:spPr/>
        <p:txBody>
          <a:bodyPr/>
          <a:lstStyle/>
          <a:p>
            <a:fld id="{7BCE676F-4151-4FB9-8059-CF37FC457274}" type="slidenum">
              <a:rPr kumimoji="1" lang="ja-JP" altLang="en-US" smtClean="0"/>
              <a:t>17</a:t>
            </a:fld>
            <a:endParaRPr kumimoji="1" lang="ja-JP" altLang="en-US"/>
          </a:p>
        </p:txBody>
      </p:sp>
      <p:grpSp>
        <p:nvGrpSpPr>
          <p:cNvPr id="19" name="グループ化 18">
            <a:extLst>
              <a:ext uri="{FF2B5EF4-FFF2-40B4-BE49-F238E27FC236}">
                <a16:creationId xmlns:a16="http://schemas.microsoft.com/office/drawing/2014/main" id="{E7CD53D4-3D68-FC09-0320-C5A8DCFD64B8}"/>
              </a:ext>
            </a:extLst>
          </p:cNvPr>
          <p:cNvGrpSpPr/>
          <p:nvPr/>
        </p:nvGrpSpPr>
        <p:grpSpPr>
          <a:xfrm>
            <a:off x="3406249" y="3893372"/>
            <a:ext cx="7194776" cy="2462978"/>
            <a:chOff x="3658497" y="3860606"/>
            <a:chExt cx="7194776" cy="2462978"/>
          </a:xfrm>
        </p:grpSpPr>
        <p:sp>
          <p:nvSpPr>
            <p:cNvPr id="4" name="正方形/長方形 3">
              <a:extLst>
                <a:ext uri="{FF2B5EF4-FFF2-40B4-BE49-F238E27FC236}">
                  <a16:creationId xmlns:a16="http://schemas.microsoft.com/office/drawing/2014/main" id="{61EABA69-00F8-57B0-24E9-D9129DBF4CA5}"/>
                </a:ext>
              </a:extLst>
            </p:cNvPr>
            <p:cNvSpPr/>
            <p:nvPr/>
          </p:nvSpPr>
          <p:spPr>
            <a:xfrm>
              <a:off x="4020207" y="3860606"/>
              <a:ext cx="6833066" cy="2462978"/>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35F55A3-1C3E-ABF5-B3C9-CD2996A14E54}"/>
                </a:ext>
              </a:extLst>
            </p:cNvPr>
            <p:cNvSpPr txBox="1"/>
            <p:nvPr/>
          </p:nvSpPr>
          <p:spPr>
            <a:xfrm>
              <a:off x="3658497" y="4161787"/>
              <a:ext cx="7055301" cy="1949252"/>
            </a:xfrm>
            <a:prstGeom prst="rect">
              <a:avLst/>
            </a:prstGeom>
            <a:noFill/>
          </p:spPr>
          <p:txBody>
            <a:bodyPr wrap="square" rtlCol="0">
              <a:spAutoFit/>
            </a:bodyPr>
            <a:lstStyle/>
            <a:p>
              <a:pPr marL="0" indent="0">
                <a:lnSpc>
                  <a:spcPts val="4400"/>
                </a:lnSpc>
                <a:buNone/>
              </a:pPr>
              <a:r>
                <a:rPr lang="ja-JP" altLang="en-US" sz="2800" b="1" dirty="0">
                  <a:latin typeface="Meiryo UI" panose="020B0604030504040204" pitchFamily="50" charset="-128"/>
                  <a:ea typeface="Meiryo UI" panose="020B0604030504040204" pitchFamily="50" charset="-128"/>
                </a:rPr>
                <a:t>　</a:t>
              </a:r>
              <a:r>
                <a:rPr lang="ja-JP" altLang="en-US" sz="3200" dirty="0">
                  <a:latin typeface="Meiryo UI" panose="020B0604030504040204" pitchFamily="50" charset="-128"/>
                  <a:ea typeface="Meiryo UI" panose="020B0604030504040204" pitchFamily="50" charset="-128"/>
                </a:rPr>
                <a:t>  </a:t>
              </a:r>
              <a:r>
                <a:rPr lang="ja-JP" altLang="en-US" sz="3200" b="1" dirty="0">
                  <a:solidFill>
                    <a:srgbClr val="002060"/>
                  </a:solidFill>
                  <a:latin typeface="Meiryo UI" panose="020B0604030504040204" pitchFamily="50" charset="-128"/>
                  <a:ea typeface="Meiryo UI" panose="020B0604030504040204" pitchFamily="50" charset="-128"/>
                </a:rPr>
                <a:t>京都府こころのケアセンター</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lnSpc>
                  <a:spcPct val="150000"/>
                </a:lnSpc>
                <a:buNone/>
              </a:pPr>
              <a:r>
                <a:rPr lang="ja-JP" altLang="en-US" sz="32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相談専用ダイヤル</a:t>
              </a:r>
              <a:r>
                <a:rPr lang="ja-JP" altLang="en-US" sz="2800" dirty="0">
                  <a:latin typeface="Meiryo UI" panose="020B0604030504040204" pitchFamily="50" charset="-128"/>
                  <a:ea typeface="Meiryo UI" panose="020B0604030504040204" pitchFamily="50" charset="-128"/>
                </a:rPr>
                <a:t>：</a:t>
              </a:r>
              <a:r>
                <a:rPr lang="en-US" altLang="ja-JP" sz="3200" dirty="0">
                  <a:latin typeface="Meiryo UI" panose="020B0604030504040204" pitchFamily="50" charset="-128"/>
                  <a:ea typeface="Meiryo UI" panose="020B0604030504040204" pitchFamily="50" charset="-128"/>
                </a:rPr>
                <a:t>0774-32-5885</a:t>
              </a:r>
              <a:r>
                <a:rPr lang="ja-JP" altLang="en-US" sz="3200" dirty="0">
                  <a:latin typeface="Meiryo UI" panose="020B0604030504040204" pitchFamily="50" charset="-128"/>
                  <a:ea typeface="Meiryo UI" panose="020B0604030504040204" pitchFamily="50" charset="-128"/>
                </a:rPr>
                <a:t> </a:t>
              </a:r>
              <a:endParaRPr lang="en-US" altLang="ja-JP" sz="3200" dirty="0">
                <a:latin typeface="Meiryo UI" panose="020B0604030504040204" pitchFamily="50" charset="-128"/>
                <a:ea typeface="Meiryo UI" panose="020B0604030504040204" pitchFamily="50" charset="-128"/>
              </a:endParaRPr>
            </a:p>
            <a:p>
              <a:pPr marL="0" indent="0">
                <a:buNone/>
              </a:pPr>
              <a:r>
                <a:rPr lang="ja-JP" altLang="en-US" sz="1800"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 </a:t>
              </a:r>
              <a:r>
                <a:rPr lang="ja-JP" altLang="en-US" sz="1800" kern="800" dirty="0">
                  <a:latin typeface="Meiryo UI" panose="020B0604030504040204" pitchFamily="50" charset="-128"/>
                  <a:ea typeface="Meiryo UI" panose="020B0604030504040204" pitchFamily="50" charset="-128"/>
                </a:rPr>
                <a:t>平日</a:t>
              </a:r>
              <a:r>
                <a:rPr lang="en-US" altLang="ja-JP" sz="1800" kern="800" dirty="0">
                  <a:latin typeface="Meiryo UI" panose="020B0604030504040204" pitchFamily="50" charset="-128"/>
                  <a:ea typeface="Meiryo UI" panose="020B0604030504040204" pitchFamily="50" charset="-128"/>
                </a:rPr>
                <a:t>9:00~12:00/13:00~15:00</a:t>
              </a:r>
              <a:r>
                <a:rPr lang="ja-JP" altLang="en-US" sz="1800" kern="800" dirty="0">
                  <a:latin typeface="Meiryo UI" panose="020B0604030504040204" pitchFamily="50" charset="-128"/>
                  <a:ea typeface="Meiryo UI" panose="020B0604030504040204" pitchFamily="50" charset="-128"/>
                </a:rPr>
                <a:t>　）</a:t>
              </a:r>
              <a:endParaRPr lang="en-US" altLang="ja-JP" sz="1800" kern="800" dirty="0">
                <a:latin typeface="Meiryo UI" panose="020B0604030504040204" pitchFamily="50" charset="-128"/>
                <a:ea typeface="Meiryo UI" panose="020B0604030504040204" pitchFamily="50" charset="-128"/>
              </a:endParaRPr>
            </a:p>
            <a:p>
              <a:endParaRPr kumimoji="1" lang="ja-JP" altLang="en-US" dirty="0"/>
            </a:p>
          </p:txBody>
        </p:sp>
      </p:grpSp>
      <p:pic>
        <p:nvPicPr>
          <p:cNvPr id="18" name="図 17">
            <a:extLst>
              <a:ext uri="{FF2B5EF4-FFF2-40B4-BE49-F238E27FC236}">
                <a16:creationId xmlns:a16="http://schemas.microsoft.com/office/drawing/2014/main" id="{F1C3ADF9-BCED-BF23-C605-86205F7702CE}"/>
              </a:ext>
            </a:extLst>
          </p:cNvPr>
          <p:cNvPicPr>
            <a:picLocks noChangeAspect="1"/>
          </p:cNvPicPr>
          <p:nvPr/>
        </p:nvPicPr>
        <p:blipFill rotWithShape="1">
          <a:blip r:embed="rId4">
            <a:extLst>
              <a:ext uri="{28A0092B-C50C-407E-A947-70E740481C1C}">
                <a14:useLocalDpi xmlns:a14="http://schemas.microsoft.com/office/drawing/2010/main" val="0"/>
              </a:ext>
            </a:extLst>
          </a:blip>
          <a:srcRect b="43665"/>
          <a:stretch/>
        </p:blipFill>
        <p:spPr>
          <a:xfrm>
            <a:off x="776122" y="4665536"/>
            <a:ext cx="1916677" cy="1776399"/>
          </a:xfrm>
          <a:prstGeom prst="rect">
            <a:avLst/>
          </a:prstGeom>
        </p:spPr>
      </p:pic>
      <p:grpSp>
        <p:nvGrpSpPr>
          <p:cNvPr id="16" name="グループ化 15">
            <a:extLst>
              <a:ext uri="{FF2B5EF4-FFF2-40B4-BE49-F238E27FC236}">
                <a16:creationId xmlns:a16="http://schemas.microsoft.com/office/drawing/2014/main" id="{18BB92E4-642A-257D-A8EF-08327639A223}"/>
              </a:ext>
            </a:extLst>
          </p:cNvPr>
          <p:cNvGrpSpPr/>
          <p:nvPr/>
        </p:nvGrpSpPr>
        <p:grpSpPr>
          <a:xfrm>
            <a:off x="688534" y="3307633"/>
            <a:ext cx="3042532" cy="1663262"/>
            <a:chOff x="838200" y="3375208"/>
            <a:chExt cx="3042532" cy="1663262"/>
          </a:xfrm>
        </p:grpSpPr>
        <p:sp>
          <p:nvSpPr>
            <p:cNvPr id="14" name="吹き出し: 円形 13">
              <a:extLst>
                <a:ext uri="{FF2B5EF4-FFF2-40B4-BE49-F238E27FC236}">
                  <a16:creationId xmlns:a16="http://schemas.microsoft.com/office/drawing/2014/main" id="{EB79D6FA-2623-A7A8-4E92-1F92B41D0058}"/>
                </a:ext>
              </a:extLst>
            </p:cNvPr>
            <p:cNvSpPr/>
            <p:nvPr/>
          </p:nvSpPr>
          <p:spPr>
            <a:xfrm>
              <a:off x="838200" y="3375208"/>
              <a:ext cx="3042532" cy="1663262"/>
            </a:xfrm>
            <a:prstGeom prst="wedgeEllipseCallout">
              <a:avLst>
                <a:gd name="adj1" fmla="val -1142"/>
                <a:gd name="adj2" fmla="val 63447"/>
              </a:avLst>
            </a:prstGeom>
            <a:solidFill>
              <a:schemeClr val="bg1"/>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53F23DBB-2084-0127-58BD-02361BAFAA7B}"/>
                </a:ext>
              </a:extLst>
            </p:cNvPr>
            <p:cNvSpPr txBox="1"/>
            <p:nvPr/>
          </p:nvSpPr>
          <p:spPr>
            <a:xfrm>
              <a:off x="1096152" y="3739911"/>
              <a:ext cx="2743200" cy="954107"/>
            </a:xfrm>
            <a:prstGeom prst="rect">
              <a:avLst/>
            </a:prstGeom>
            <a:noFill/>
          </p:spPr>
          <p:txBody>
            <a:bodyPr wrap="square" rtlCol="0">
              <a:spAutoFit/>
            </a:bodyPr>
            <a:lstStyle/>
            <a:p>
              <a:r>
                <a:rPr kumimoji="1" lang="ja-JP" altLang="en-US" sz="2800" b="1" dirty="0">
                  <a:latin typeface="Meiryo UI" panose="020B0604030504040204" pitchFamily="50" charset="-128"/>
                  <a:ea typeface="Meiryo UI" panose="020B0604030504040204" pitchFamily="50" charset="-128"/>
                </a:rPr>
                <a:t>こちらへ</a:t>
              </a:r>
              <a:endParaRPr kumimoji="1" lang="en-US" altLang="ja-JP" sz="2800" b="1" dirty="0">
                <a:latin typeface="Meiryo UI" panose="020B0604030504040204" pitchFamily="50" charset="-128"/>
                <a:ea typeface="Meiryo UI" panose="020B0604030504040204" pitchFamily="50" charset="-128"/>
              </a:endParaRPr>
            </a:p>
            <a:p>
              <a:r>
                <a:rPr kumimoji="1" lang="ja-JP" altLang="en-US" sz="2800" b="1" dirty="0">
                  <a:latin typeface="Meiryo UI" panose="020B0604030504040204" pitchFamily="50" charset="-128"/>
                  <a:ea typeface="Meiryo UI" panose="020B0604030504040204" pitchFamily="50" charset="-128"/>
                </a:rPr>
                <a:t>ご相談ください！</a:t>
              </a:r>
            </a:p>
          </p:txBody>
        </p:sp>
      </p:grpSp>
    </p:spTree>
    <p:extLst>
      <p:ext uri="{BB962C8B-B14F-4D97-AF65-F5344CB8AC3E}">
        <p14:creationId xmlns:p14="http://schemas.microsoft.com/office/powerpoint/2010/main" val="3102891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37E60C14-49FB-474B-9697-FBE163E873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2677" y="5538345"/>
            <a:ext cx="1162264" cy="1059113"/>
          </a:xfrm>
          <a:prstGeom prst="rect">
            <a:avLst/>
          </a:prstGeom>
        </p:spPr>
      </p:pic>
      <p:sp>
        <p:nvSpPr>
          <p:cNvPr id="12" name="吹き出し: 角を丸めた四角形 11">
            <a:extLst>
              <a:ext uri="{FF2B5EF4-FFF2-40B4-BE49-F238E27FC236}">
                <a16:creationId xmlns:a16="http://schemas.microsoft.com/office/drawing/2014/main" id="{8AFB4C79-DF6E-4596-B4AF-781A8A9CD19D}"/>
              </a:ext>
            </a:extLst>
          </p:cNvPr>
          <p:cNvSpPr/>
          <p:nvPr/>
        </p:nvSpPr>
        <p:spPr>
          <a:xfrm>
            <a:off x="726981" y="1972222"/>
            <a:ext cx="4944311" cy="2532045"/>
          </a:xfrm>
          <a:prstGeom prst="wedgeRoundRectCallout">
            <a:avLst>
              <a:gd name="adj1" fmla="val -49331"/>
              <a:gd name="adj2" fmla="val -19445"/>
              <a:gd name="adj3" fmla="val 16667"/>
            </a:avLst>
          </a:prstGeom>
          <a:noFill/>
          <a:ln w="57150">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82681" y="69815"/>
            <a:ext cx="7886700" cy="1325563"/>
          </a:xfrm>
        </p:spPr>
        <p:txBody>
          <a:bodyPr>
            <a:normAutofit/>
          </a:bodyPr>
          <a:lstStyle/>
          <a:p>
            <a:pPr algn="ctr"/>
            <a:r>
              <a:rPr kumimoji="1" lang="ja-JP" altLang="en-US" sz="4000" b="1" dirty="0">
                <a:latin typeface="Meiryo UI" panose="020B0604030504040204" pitchFamily="50" charset="-128"/>
                <a:ea typeface="Meiryo UI" panose="020B0604030504040204" pitchFamily="50" charset="-128"/>
                <a:cs typeface="Meiryo UI" panose="020B0604030504040204" pitchFamily="50" charset="-128"/>
              </a:rPr>
              <a:t>早期発見・受診が大切な理由</a:t>
            </a:r>
          </a:p>
        </p:txBody>
      </p:sp>
      <p:sp>
        <p:nvSpPr>
          <p:cNvPr id="4" name="テキスト ボックス 3"/>
          <p:cNvSpPr txBox="1"/>
          <p:nvPr/>
        </p:nvSpPr>
        <p:spPr>
          <a:xfrm>
            <a:off x="726981" y="4825346"/>
            <a:ext cx="10955267" cy="954107"/>
          </a:xfrm>
          <a:prstGeom prst="rect">
            <a:avLst/>
          </a:prstGeom>
          <a:noFill/>
        </p:spPr>
        <p:txBody>
          <a:bodyPr wrap="square" rtlCol="0">
            <a:spAutoFit/>
          </a:bodyPr>
          <a:lstStyle/>
          <a:p>
            <a:r>
              <a:rPr lang="ja-JP" altLang="en-US" sz="2800" b="1" dirty="0">
                <a:solidFill>
                  <a:srgbClr val="00CC66"/>
                </a:solidFill>
                <a:latin typeface="Meiryo UI" panose="020B0604030504040204" pitchFamily="50" charset="-128"/>
                <a:ea typeface="Meiryo UI" panose="020B0604030504040204" pitchFamily="50" charset="-128"/>
                <a:cs typeface="Meiryo UI" panose="020B0604030504040204" pitchFamily="50" charset="-128"/>
              </a:rPr>
              <a:t>■精神科や神経内科、脳外科などの脳の病気に関連した診療科や老年科</a:t>
            </a:r>
            <a:endParaRPr lang="en-US" altLang="ja-JP" sz="2800" b="1" dirty="0">
              <a:solidFill>
                <a:srgbClr val="00CC66"/>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b="1" dirty="0">
                <a:solidFill>
                  <a:srgbClr val="00CC66"/>
                </a:solidFill>
                <a:latin typeface="Meiryo UI" panose="020B0604030504040204" pitchFamily="50" charset="-128"/>
                <a:ea typeface="Meiryo UI" panose="020B0604030504040204" pitchFamily="50" charset="-128"/>
                <a:cs typeface="Meiryo UI" panose="020B0604030504040204" pitchFamily="50" charset="-128"/>
              </a:rPr>
              <a:t>　を標榜する医療機関を受診しましょう。</a:t>
            </a:r>
          </a:p>
        </p:txBody>
      </p:sp>
      <p:sp>
        <p:nvSpPr>
          <p:cNvPr id="5" name="テキスト ボックス 4"/>
          <p:cNvSpPr txBox="1"/>
          <p:nvPr/>
        </p:nvSpPr>
        <p:spPr>
          <a:xfrm>
            <a:off x="1352447" y="5892581"/>
            <a:ext cx="8072494" cy="646331"/>
          </a:xfrm>
          <a:prstGeom prst="rect">
            <a:avLst/>
          </a:prstGeom>
          <a:noFill/>
        </p:spPr>
        <p:txBody>
          <a:bodyPr wrap="square" rtlCol="0">
            <a:spAutoFit/>
          </a:bodyPr>
          <a:lstStyle/>
          <a:p>
            <a:r>
              <a:rPr lang="ja-JP" altLang="en-US" sz="36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まずは、かかりつけ医に相談してみる。</a:t>
            </a:r>
          </a:p>
        </p:txBody>
      </p:sp>
      <p:grpSp>
        <p:nvGrpSpPr>
          <p:cNvPr id="11" name="グループ化 10">
            <a:extLst>
              <a:ext uri="{FF2B5EF4-FFF2-40B4-BE49-F238E27FC236}">
                <a16:creationId xmlns:a16="http://schemas.microsoft.com/office/drawing/2014/main" id="{3673977B-FBC2-4679-B57C-BEAB6CED5BE0}"/>
              </a:ext>
            </a:extLst>
          </p:cNvPr>
          <p:cNvGrpSpPr/>
          <p:nvPr/>
        </p:nvGrpSpPr>
        <p:grpSpPr>
          <a:xfrm>
            <a:off x="984075" y="2180372"/>
            <a:ext cx="5058864" cy="2051462"/>
            <a:chOff x="1947658" y="1626425"/>
            <a:chExt cx="8244414" cy="2945583"/>
          </a:xfrm>
        </p:grpSpPr>
        <p:sp>
          <p:nvSpPr>
            <p:cNvPr id="6" name="コンテンツ プレースホルダ 2"/>
            <p:cNvSpPr txBox="1">
              <a:spLocks/>
            </p:cNvSpPr>
            <p:nvPr/>
          </p:nvSpPr>
          <p:spPr>
            <a:xfrm>
              <a:off x="1952596" y="1626425"/>
              <a:ext cx="8229600" cy="571504"/>
            </a:xfrm>
            <a:prstGeom prst="rect">
              <a:avLst/>
            </a:prstGeom>
          </p:spPr>
          <p:txBody>
            <a:bodyPr vert="horz" lIns="91440" tIns="45720" rIns="91440" bIns="45720" rtlCol="0">
              <a:noAutofit/>
            </a:bodyPr>
            <a:lstStyle/>
            <a:p>
              <a:pPr marL="342900" indent="-342900">
                <a:spcBef>
                  <a:spcPct val="20000"/>
                </a:spcBef>
                <a:defRP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●「治る認知症」もある</a:t>
              </a:r>
            </a:p>
          </p:txBody>
        </p:sp>
        <p:sp>
          <p:nvSpPr>
            <p:cNvPr id="7" name="コンテンツ プレースホルダ 2"/>
            <p:cNvSpPr txBox="1">
              <a:spLocks/>
            </p:cNvSpPr>
            <p:nvPr/>
          </p:nvSpPr>
          <p:spPr>
            <a:xfrm>
              <a:off x="1957534" y="3219624"/>
              <a:ext cx="8229600" cy="571504"/>
            </a:xfrm>
            <a:prstGeom prst="rect">
              <a:avLst/>
            </a:prstGeom>
          </p:spPr>
          <p:txBody>
            <a:bodyPr vert="horz" lIns="91440" tIns="45720" rIns="91440" bIns="45720" rtlCol="0">
              <a:noAutofit/>
            </a:bodyPr>
            <a:lstStyle/>
            <a:p>
              <a:pPr marL="342900" indent="-342900">
                <a:spcBef>
                  <a:spcPct val="20000"/>
                </a:spcBef>
                <a:defRP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●進行を遅らせる</a:t>
              </a:r>
            </a:p>
          </p:txBody>
        </p:sp>
        <p:sp>
          <p:nvSpPr>
            <p:cNvPr id="8" name="コンテンツ プレースホルダ 2"/>
            <p:cNvSpPr txBox="1">
              <a:spLocks/>
            </p:cNvSpPr>
            <p:nvPr/>
          </p:nvSpPr>
          <p:spPr>
            <a:xfrm>
              <a:off x="1947658" y="2417181"/>
              <a:ext cx="8229600" cy="571504"/>
            </a:xfrm>
            <a:prstGeom prst="rect">
              <a:avLst/>
            </a:prstGeom>
          </p:spPr>
          <p:txBody>
            <a:bodyPr vert="horz" lIns="91440" tIns="45720" rIns="91440" bIns="45720" rtlCol="0">
              <a:noAutofit/>
            </a:bodyPr>
            <a:lstStyle/>
            <a:p>
              <a:pPr marL="342900" indent="-342900">
                <a:spcBef>
                  <a:spcPct val="20000"/>
                </a:spcBef>
                <a:defRP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●認知症と勘違いされる病気</a:t>
              </a:r>
            </a:p>
          </p:txBody>
        </p:sp>
        <p:sp>
          <p:nvSpPr>
            <p:cNvPr id="9" name="コンテンツ プレースホルダ 2"/>
            <p:cNvSpPr txBox="1">
              <a:spLocks/>
            </p:cNvSpPr>
            <p:nvPr/>
          </p:nvSpPr>
          <p:spPr>
            <a:xfrm>
              <a:off x="1962472" y="4000504"/>
              <a:ext cx="8229600" cy="571504"/>
            </a:xfrm>
            <a:prstGeom prst="rect">
              <a:avLst/>
            </a:prstGeom>
          </p:spPr>
          <p:txBody>
            <a:bodyPr vert="horz" lIns="91440" tIns="45720" rIns="91440" bIns="45720" rtlCol="0">
              <a:noAutofit/>
            </a:bodyPr>
            <a:lstStyle/>
            <a:p>
              <a:pPr marL="342900" indent="-342900">
                <a:spcBef>
                  <a:spcPct val="20000"/>
                </a:spcBef>
                <a:defRP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●病気とうまく付き合っていくために</a:t>
              </a:r>
            </a:p>
          </p:txBody>
        </p:sp>
      </p:grpSp>
      <p:sp>
        <p:nvSpPr>
          <p:cNvPr id="15" name="テキスト ボックス 14">
            <a:extLst>
              <a:ext uri="{FF2B5EF4-FFF2-40B4-BE49-F238E27FC236}">
                <a16:creationId xmlns:a16="http://schemas.microsoft.com/office/drawing/2014/main" id="{4E450AFF-3921-4486-8A59-E405926ACE8F}"/>
              </a:ext>
            </a:extLst>
          </p:cNvPr>
          <p:cNvSpPr txBox="1"/>
          <p:nvPr/>
        </p:nvSpPr>
        <p:spPr>
          <a:xfrm>
            <a:off x="408068" y="1174305"/>
            <a:ext cx="11783932" cy="492443"/>
          </a:xfrm>
          <a:prstGeom prst="rect">
            <a:avLst/>
          </a:prstGeom>
          <a:noFill/>
        </p:spPr>
        <p:txBody>
          <a:bodyPr wrap="square">
            <a:spAutoFit/>
          </a:bodyPr>
          <a:lstStyle/>
          <a:p>
            <a:r>
              <a:rPr lang="ja-JP" altLang="en-US" sz="2600" dirty="0">
                <a:latin typeface="Meiryo UI" panose="020B0604030504040204" pitchFamily="50" charset="-128"/>
                <a:ea typeface="Meiryo UI" panose="020B0604030504040204" pitchFamily="50" charset="-128"/>
              </a:rPr>
              <a:t>認知症の早期発見・早期受診・早期治療は、</a:t>
            </a:r>
            <a:r>
              <a:rPr lang="ja-JP" altLang="en-US" sz="2600" b="1" dirty="0">
                <a:solidFill>
                  <a:srgbClr val="FF0000"/>
                </a:solidFill>
                <a:latin typeface="Meiryo UI" panose="020B0604030504040204" pitchFamily="50" charset="-128"/>
                <a:ea typeface="Meiryo UI" panose="020B0604030504040204" pitchFamily="50" charset="-128"/>
              </a:rPr>
              <a:t>その後の生活の質を左右</a:t>
            </a:r>
            <a:r>
              <a:rPr lang="ja-JP" altLang="en-US" sz="2600" dirty="0">
                <a:latin typeface="Meiryo UI" panose="020B0604030504040204" pitchFamily="50" charset="-128"/>
                <a:ea typeface="Meiryo UI" panose="020B0604030504040204" pitchFamily="50" charset="-128"/>
              </a:rPr>
              <a:t>する重要なこと</a:t>
            </a:r>
          </a:p>
        </p:txBody>
      </p:sp>
      <p:sp>
        <p:nvSpPr>
          <p:cNvPr id="19" name="下矢印 4">
            <a:extLst>
              <a:ext uri="{FF2B5EF4-FFF2-40B4-BE49-F238E27FC236}">
                <a16:creationId xmlns:a16="http://schemas.microsoft.com/office/drawing/2014/main" id="{8CB8C575-D5BC-4441-B725-28884F3D7E53}"/>
              </a:ext>
            </a:extLst>
          </p:cNvPr>
          <p:cNvSpPr/>
          <p:nvPr/>
        </p:nvSpPr>
        <p:spPr>
          <a:xfrm rot="16200000">
            <a:off x="5566356" y="2786440"/>
            <a:ext cx="729226" cy="738133"/>
          </a:xfrm>
          <a:prstGeom prst="down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97D72859-BE64-4310-A88D-046A9A5DF57A}"/>
              </a:ext>
            </a:extLst>
          </p:cNvPr>
          <p:cNvGrpSpPr/>
          <p:nvPr/>
        </p:nvGrpSpPr>
        <p:grpSpPr>
          <a:xfrm>
            <a:off x="6519333" y="1792954"/>
            <a:ext cx="5045063" cy="2842225"/>
            <a:chOff x="6519333" y="1792954"/>
            <a:chExt cx="5045063" cy="2842225"/>
          </a:xfrm>
        </p:grpSpPr>
        <p:sp>
          <p:nvSpPr>
            <p:cNvPr id="23" name="吹き出し: 円形 22">
              <a:extLst>
                <a:ext uri="{FF2B5EF4-FFF2-40B4-BE49-F238E27FC236}">
                  <a16:creationId xmlns:a16="http://schemas.microsoft.com/office/drawing/2014/main" id="{961C6706-7F2D-4907-8BD0-86135A99246D}"/>
                </a:ext>
              </a:extLst>
            </p:cNvPr>
            <p:cNvSpPr/>
            <p:nvPr/>
          </p:nvSpPr>
          <p:spPr>
            <a:xfrm>
              <a:off x="6519333" y="1792954"/>
              <a:ext cx="5045063" cy="2842225"/>
            </a:xfrm>
            <a:prstGeom prst="wedgeEllipseCallout">
              <a:avLst>
                <a:gd name="adj1" fmla="val 11342"/>
                <a:gd name="adj2" fmla="val 48776"/>
              </a:avLst>
            </a:prstGeom>
            <a:solidFill>
              <a:srgbClr val="FFFF00">
                <a:alpha val="23000"/>
              </a:srgbClr>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F0D39022-4C4B-4E04-A5CC-2345CC933014}"/>
                </a:ext>
              </a:extLst>
            </p:cNvPr>
            <p:cNvSpPr/>
            <p:nvPr/>
          </p:nvSpPr>
          <p:spPr>
            <a:xfrm>
              <a:off x="7084417" y="2306165"/>
              <a:ext cx="4269383" cy="1894814"/>
            </a:xfrm>
            <a:prstGeom prst="rect">
              <a:avLst/>
            </a:prstGeom>
          </p:spPr>
          <p:txBody>
            <a:bodyPr wrap="square">
              <a:spAutoFit/>
            </a:bodyPr>
            <a:lstStyle/>
            <a:p>
              <a:pPr>
                <a:lnSpc>
                  <a:spcPts val="3600"/>
                </a:lnSpc>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認知症であることを理解し、</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a:p>
              <a:pPr>
                <a:lnSpc>
                  <a:spcPts val="3600"/>
                </a:lnSpc>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早期に適切なサポートを受けることは、本人と家族の生活の質を高めます！</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3" name="日付プレースホルダー 2">
            <a:extLst>
              <a:ext uri="{FF2B5EF4-FFF2-40B4-BE49-F238E27FC236}">
                <a16:creationId xmlns:a16="http://schemas.microsoft.com/office/drawing/2014/main" id="{233DF8F3-2010-4621-A000-F0D063DD5A9A}"/>
              </a:ext>
            </a:extLst>
          </p:cNvPr>
          <p:cNvSpPr>
            <a:spLocks noGrp="1"/>
          </p:cNvSpPr>
          <p:nvPr>
            <p:ph type="dt" sz="half" idx="10"/>
          </p:nvPr>
        </p:nvSpPr>
        <p:spPr/>
        <p:txBody>
          <a:bodyPr/>
          <a:lstStyle/>
          <a:p>
            <a:endParaRPr kumimoji="1" lang="ja-JP" altLang="en-US" dirty="0"/>
          </a:p>
        </p:txBody>
      </p:sp>
      <p:sp>
        <p:nvSpPr>
          <p:cNvPr id="14" name="スライド番号プレースホルダー 13">
            <a:extLst>
              <a:ext uri="{FF2B5EF4-FFF2-40B4-BE49-F238E27FC236}">
                <a16:creationId xmlns:a16="http://schemas.microsoft.com/office/drawing/2014/main" id="{F6F455E1-2866-E7F5-3ED9-800BAA82AFF1}"/>
              </a:ext>
            </a:extLst>
          </p:cNvPr>
          <p:cNvSpPr>
            <a:spLocks noGrp="1"/>
          </p:cNvSpPr>
          <p:nvPr>
            <p:ph type="sldNum" sz="quarter" idx="12"/>
          </p:nvPr>
        </p:nvSpPr>
        <p:spPr/>
        <p:txBody>
          <a:bodyPr/>
          <a:lstStyle/>
          <a:p>
            <a:fld id="{7BCE676F-4151-4FB9-8059-CF37FC457274}" type="slidenum">
              <a:rPr kumimoji="1" lang="ja-JP" altLang="en-US" smtClean="0"/>
              <a:t>18</a:t>
            </a:fld>
            <a:endParaRPr kumimoji="1" lang="ja-JP" altLang="en-US"/>
          </a:p>
        </p:txBody>
      </p:sp>
    </p:spTree>
    <p:extLst>
      <p:ext uri="{BB962C8B-B14F-4D97-AF65-F5344CB8AC3E}">
        <p14:creationId xmlns:p14="http://schemas.microsoft.com/office/powerpoint/2010/main" val="263271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5121" y="136525"/>
            <a:ext cx="8409710" cy="1325563"/>
          </a:xfrm>
        </p:spPr>
        <p:txBody>
          <a:bodyPr>
            <a:normAutofit/>
          </a:bodyPr>
          <a:lstStyle/>
          <a:p>
            <a:r>
              <a:rPr lang="ja-JP" altLang="en-US" sz="4000" dirty="0">
                <a:latin typeface="Meiryo UI" panose="020B0604030504040204" pitchFamily="50" charset="-128"/>
                <a:ea typeface="Meiryo UI" panose="020B0604030504040204" pitchFamily="50" charset="-128"/>
                <a:cs typeface="Meiryo UI" panose="020B0604030504040204" pitchFamily="50" charset="-128"/>
              </a:rPr>
              <a:t>「まさか、自分は違う」・・・</a:t>
            </a:r>
            <a:endParaRPr kumimoji="1" lang="ja-JP" altLang="en-US" sz="4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 name="図 4">
            <a:extLst>
              <a:ext uri="{FF2B5EF4-FFF2-40B4-BE49-F238E27FC236}">
                <a16:creationId xmlns:a16="http://schemas.microsoft.com/office/drawing/2014/main" id="{11A1D1E3-9B2F-49CB-B238-D8168D90C5B6}"/>
              </a:ext>
            </a:extLst>
          </p:cNvPr>
          <p:cNvPicPr>
            <a:picLocks noChangeAspect="1"/>
          </p:cNvPicPr>
          <p:nvPr/>
        </p:nvPicPr>
        <p:blipFill rotWithShape="1">
          <a:blip r:embed="rId3">
            <a:extLst>
              <a:ext uri="{28A0092B-C50C-407E-A947-70E740481C1C}">
                <a14:useLocalDpi xmlns:a14="http://schemas.microsoft.com/office/drawing/2010/main" val="0"/>
              </a:ext>
            </a:extLst>
          </a:blip>
          <a:srcRect l="2439" t="21575" r="1942" b="2310"/>
          <a:stretch/>
        </p:blipFill>
        <p:spPr>
          <a:xfrm>
            <a:off x="1946179" y="1332442"/>
            <a:ext cx="8805332" cy="4695031"/>
          </a:xfrm>
          <a:prstGeom prst="rect">
            <a:avLst/>
          </a:prstGeom>
        </p:spPr>
      </p:pic>
      <p:sp>
        <p:nvSpPr>
          <p:cNvPr id="8" name="タイトル 1">
            <a:extLst>
              <a:ext uri="{FF2B5EF4-FFF2-40B4-BE49-F238E27FC236}">
                <a16:creationId xmlns:a16="http://schemas.microsoft.com/office/drawing/2014/main" id="{D03FD01B-8D26-40D0-8ED0-7620BF13813D}"/>
              </a:ext>
            </a:extLst>
          </p:cNvPr>
          <p:cNvSpPr txBox="1">
            <a:spLocks/>
          </p:cNvSpPr>
          <p:nvPr/>
        </p:nvSpPr>
        <p:spPr>
          <a:xfrm>
            <a:off x="6196445" y="125413"/>
            <a:ext cx="482831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空白の期間</a:t>
            </a:r>
            <a:r>
              <a:rPr lang="en-US" altLang="ja-JP"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日付プレースホルダー 2">
            <a:extLst>
              <a:ext uri="{FF2B5EF4-FFF2-40B4-BE49-F238E27FC236}">
                <a16:creationId xmlns:a16="http://schemas.microsoft.com/office/drawing/2014/main" id="{D5851EEF-3311-4961-8661-9ECEF8BC1C73}"/>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FB46808-F2F3-2627-7076-B1C881B53DC5}"/>
              </a:ext>
            </a:extLst>
          </p:cNvPr>
          <p:cNvSpPr>
            <a:spLocks noGrp="1"/>
          </p:cNvSpPr>
          <p:nvPr>
            <p:ph type="sldNum" sz="quarter" idx="12"/>
          </p:nvPr>
        </p:nvSpPr>
        <p:spPr/>
        <p:txBody>
          <a:bodyPr/>
          <a:lstStyle/>
          <a:p>
            <a:fld id="{7BCE676F-4151-4FB9-8059-CF37FC457274}" type="slidenum">
              <a:rPr kumimoji="1" lang="ja-JP" altLang="en-US" smtClean="0"/>
              <a:t>19</a:t>
            </a:fld>
            <a:endParaRPr kumimoji="1" lang="ja-JP" altLang="en-US"/>
          </a:p>
        </p:txBody>
      </p:sp>
    </p:spTree>
    <p:extLst>
      <p:ext uri="{BB962C8B-B14F-4D97-AF65-F5344CB8AC3E}">
        <p14:creationId xmlns:p14="http://schemas.microsoft.com/office/powerpoint/2010/main" val="233590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z="4400" b="1" dirty="0">
                <a:solidFill>
                  <a:srgbClr val="002060"/>
                </a:solidFill>
                <a:latin typeface="Meiryo UI" panose="020B0604030504040204" pitchFamily="50" charset="-128"/>
                <a:ea typeface="Meiryo UI" panose="020B0604030504040204" pitchFamily="50" charset="-128"/>
              </a:rPr>
              <a:t>今日のお話</a:t>
            </a:r>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1213616" y="1691322"/>
            <a:ext cx="10515600" cy="4331106"/>
          </a:xfrm>
        </p:spPr>
        <p:txBody>
          <a:bodyPr>
            <a:normAutofit/>
          </a:bodyPr>
          <a:lstStyle/>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　はじめに</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１　社会的背景（国の施策や流れ）</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２　認知症を理解する</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３　認知症とともに</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４　企業の認知症サポーターとして</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５　参考資料（相談機関等）</a:t>
            </a:r>
            <a:endParaRPr lang="en-US" altLang="ja-JP" sz="3200" b="1" dirty="0">
              <a:solidFill>
                <a:srgbClr val="002060"/>
              </a:solidFill>
              <a:latin typeface="Meiryo UI" panose="020B0604030504040204" pitchFamily="50" charset="-128"/>
              <a:ea typeface="Meiryo UI" panose="020B0604030504040204" pitchFamily="50" charset="-128"/>
            </a:endParaRPr>
          </a:p>
          <a:p>
            <a:pPr marL="0" indent="0">
              <a:buNone/>
            </a:pPr>
            <a:r>
              <a:rPr lang="ja-JP" altLang="en-US" sz="3200" b="1" dirty="0">
                <a:solidFill>
                  <a:srgbClr val="002060"/>
                </a:solidFill>
                <a:latin typeface="Meiryo UI" panose="020B0604030504040204" pitchFamily="50" charset="-128"/>
                <a:ea typeface="Meiryo UI" panose="020B0604030504040204" pitchFamily="50" charset="-128"/>
              </a:rPr>
              <a:t>　</a:t>
            </a:r>
            <a:endParaRPr lang="en-US" altLang="ja-JP" sz="3200" b="1" dirty="0">
              <a:solidFill>
                <a:srgbClr val="002060"/>
              </a:solidFill>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p:txBody>
          <a:bodyPr/>
          <a:lstStyle/>
          <a:p>
            <a:fld id="{7BCE676F-4151-4FB9-8059-CF37FC457274}" type="slidenum">
              <a:rPr lang="ja-JP" altLang="en-US" sz="2000"/>
              <a:t>2</a:t>
            </a:fld>
            <a:endParaRPr lang="ja-JP" altLang="en-US" sz="2000"/>
          </a:p>
        </p:txBody>
      </p:sp>
      <p:pic>
        <p:nvPicPr>
          <p:cNvPr id="7" name="図 6">
            <a:extLst>
              <a:ext uri="{FF2B5EF4-FFF2-40B4-BE49-F238E27FC236}">
                <a16:creationId xmlns:a16="http://schemas.microsoft.com/office/drawing/2014/main" id="{581CD362-3DDD-5454-384D-F9E20678AEA4}"/>
              </a:ext>
            </a:extLst>
          </p:cNvPr>
          <p:cNvPicPr>
            <a:picLocks noChangeAspect="1"/>
          </p:cNvPicPr>
          <p:nvPr/>
        </p:nvPicPr>
        <p:blipFill rotWithShape="1">
          <a:blip r:embed="rId3">
            <a:extLst>
              <a:ext uri="{28A0092B-C50C-407E-A947-70E740481C1C}">
                <a14:useLocalDpi xmlns:a14="http://schemas.microsoft.com/office/drawing/2010/main" val="0"/>
              </a:ext>
            </a:extLst>
          </a:blip>
          <a:srcRect l="28788" t="4034" r="30197"/>
          <a:stretch/>
        </p:blipFill>
        <p:spPr>
          <a:xfrm>
            <a:off x="9547848" y="2884893"/>
            <a:ext cx="1165645" cy="3137535"/>
          </a:xfrm>
          <a:prstGeom prst="rect">
            <a:avLst/>
          </a:prstGeom>
        </p:spPr>
      </p:pic>
      <p:sp>
        <p:nvSpPr>
          <p:cNvPr id="4" name="円形吹き出し 3"/>
          <p:cNvSpPr/>
          <p:nvPr/>
        </p:nvSpPr>
        <p:spPr>
          <a:xfrm>
            <a:off x="8260988" y="1357400"/>
            <a:ext cx="2573720" cy="1499447"/>
          </a:xfrm>
          <a:prstGeom prst="wedgeEllipseCallout">
            <a:avLst>
              <a:gd name="adj1" fmla="val 3773"/>
              <a:gd name="adj2" fmla="val 72312"/>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2400" dirty="0">
                <a:latin typeface="Meiryo UI" panose="020B0604030504040204" pitchFamily="50" charset="-128"/>
                <a:ea typeface="Meiryo UI" panose="020B0604030504040204" pitchFamily="50" charset="-128"/>
              </a:rPr>
              <a:t>よろしく</a:t>
            </a:r>
            <a:endParaRPr lang="en-US" altLang="ja-JP" sz="2400" dirty="0">
              <a:latin typeface="Meiryo UI" panose="020B0604030504040204" pitchFamily="50" charset="-128"/>
              <a:ea typeface="Meiryo UI" panose="020B0604030504040204" pitchFamily="50" charset="-128"/>
            </a:endParaRPr>
          </a:p>
          <a:p>
            <a:pPr algn="ctr"/>
            <a:r>
              <a:rPr lang="ja-JP" altLang="en-US" sz="2400" dirty="0">
                <a:latin typeface="Meiryo UI" panose="020B0604030504040204" pitchFamily="50" charset="-128"/>
                <a:ea typeface="Meiryo UI" panose="020B0604030504040204" pitchFamily="50" charset="-128"/>
              </a:rPr>
              <a:t>お願いします</a:t>
            </a:r>
          </a:p>
        </p:txBody>
      </p:sp>
      <p:sp>
        <p:nvSpPr>
          <p:cNvPr id="6" name="日付プレースホルダー 5">
            <a:extLst>
              <a:ext uri="{FF2B5EF4-FFF2-40B4-BE49-F238E27FC236}">
                <a16:creationId xmlns:a16="http://schemas.microsoft.com/office/drawing/2014/main" id="{40934EBE-B1F6-8A15-0A78-E0520620DFF8}"/>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511394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517E1F-56CA-905C-D16C-FD04400A5074}"/>
              </a:ext>
            </a:extLst>
          </p:cNvPr>
          <p:cNvSpPr>
            <a:spLocks noGrp="1"/>
          </p:cNvSpPr>
          <p:nvPr>
            <p:ph type="title"/>
          </p:nvPr>
        </p:nvSpPr>
        <p:spPr>
          <a:xfrm>
            <a:off x="838200" y="727075"/>
            <a:ext cx="11821510" cy="6130925"/>
          </a:xfrm>
        </p:spPr>
        <p:txBody>
          <a:bodyPr>
            <a:normAutofit fontScale="90000"/>
          </a:bodyPr>
          <a:lstStyle/>
          <a:p>
            <a:pPr>
              <a:lnSpc>
                <a:spcPct val="100000"/>
              </a:lnSpc>
            </a:pPr>
            <a:r>
              <a:rPr kumimoji="1" lang="ja-JP" altLang="en-US" b="1" dirty="0">
                <a:solidFill>
                  <a:srgbClr val="002060"/>
                </a:solidFill>
                <a:latin typeface="Meiryo UI" panose="020B0604030504040204" pitchFamily="50" charset="-128"/>
                <a:ea typeface="Meiryo UI" panose="020B0604030504040204" pitchFamily="50" charset="-128"/>
              </a:rPr>
              <a:t>早期発見・受診に向けての相談先</a:t>
            </a:r>
            <a:br>
              <a:rPr kumimoji="1" lang="en-US" altLang="ja-JP" dirty="0">
                <a:latin typeface="Meiryo UI" panose="020B0604030504040204" pitchFamily="50" charset="-128"/>
                <a:ea typeface="Meiryo UI" panose="020B0604030504040204" pitchFamily="50" charset="-128"/>
              </a:rPr>
            </a:b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a:t>
            </a:r>
            <a:r>
              <a:rPr kumimoji="1" lang="ja-JP" altLang="en-US" sz="4000" b="1" dirty="0">
                <a:latin typeface="Meiryo UI" panose="020B0604030504040204" pitchFamily="50" charset="-128"/>
                <a:ea typeface="Meiryo UI" panose="020B0604030504040204" pitchFamily="50" charset="-128"/>
              </a:rPr>
              <a:t>地域包括支援センター（高齢サポート）</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a:t>
            </a:r>
            <a:r>
              <a:rPr kumimoji="1" lang="ja-JP" altLang="en-US" sz="3600" dirty="0">
                <a:latin typeface="Meiryo UI" panose="020B0604030504040204" pitchFamily="50" charset="-128"/>
                <a:ea typeface="Meiryo UI" panose="020B0604030504040204" pitchFamily="50" charset="-128"/>
              </a:rPr>
              <a:t>身近な地域の、介護・福祉・健康などの総合相談窓口です。</a:t>
            </a:r>
            <a:br>
              <a:rPr kumimoji="1" lang="en-US" altLang="ja-JP" sz="3600" dirty="0">
                <a:latin typeface="Meiryo UI" panose="020B0604030504040204" pitchFamily="50" charset="-128"/>
                <a:ea typeface="Meiryo UI" panose="020B0604030504040204" pitchFamily="50" charset="-128"/>
              </a:rPr>
            </a:br>
            <a:br>
              <a:rPr kumimoji="1" lang="en-US" altLang="ja-JP" dirty="0">
                <a:latin typeface="Meiryo UI" panose="020B0604030504040204" pitchFamily="50" charset="-128"/>
                <a:ea typeface="Meiryo UI" panose="020B0604030504040204" pitchFamily="50" charset="-128"/>
              </a:rPr>
            </a:b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a:t>
            </a:r>
            <a:r>
              <a:rPr kumimoji="1" lang="ja-JP" altLang="en-US" sz="4000" b="1" dirty="0">
                <a:latin typeface="Meiryo UI" panose="020B0604030504040204" pitchFamily="50" charset="-128"/>
                <a:ea typeface="Meiryo UI" panose="020B0604030504040204" pitchFamily="50" charset="-128"/>
              </a:rPr>
              <a:t>認知症初期集中支援チーム</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a:t>
            </a:r>
            <a:r>
              <a:rPr kumimoji="1" lang="ja-JP" altLang="en-US" sz="3600" dirty="0">
                <a:latin typeface="Meiryo UI" panose="020B0604030504040204" pitchFamily="50" charset="-128"/>
                <a:ea typeface="Meiryo UI" panose="020B0604030504040204" pitchFamily="50" charset="-128"/>
              </a:rPr>
              <a:t>「認知症では・・・」　というときに、具体的な手立てを考える</a:t>
            </a:r>
            <a:br>
              <a:rPr kumimoji="1" lang="en-US" altLang="ja-JP" sz="3600" dirty="0">
                <a:latin typeface="Meiryo UI" panose="020B0604030504040204" pitchFamily="50" charset="-128"/>
                <a:ea typeface="Meiryo UI" panose="020B0604030504040204" pitchFamily="50" charset="-128"/>
              </a:rPr>
            </a:br>
            <a:r>
              <a:rPr kumimoji="1" lang="ja-JP" altLang="en-US" sz="3600" dirty="0">
                <a:latin typeface="Meiryo UI" panose="020B0604030504040204" pitchFamily="50" charset="-128"/>
                <a:ea typeface="Meiryo UI" panose="020B0604030504040204" pitchFamily="50" charset="-128"/>
              </a:rPr>
              <a:t>　　　専門家チームです。</a:t>
            </a:r>
            <a:br>
              <a:rPr kumimoji="1" lang="en-US" altLang="ja-JP" dirty="0">
                <a:latin typeface="Meiryo UI" panose="020B0604030504040204" pitchFamily="50" charset="-128"/>
                <a:ea typeface="Meiryo UI" panose="020B0604030504040204" pitchFamily="50" charset="-128"/>
              </a:rPr>
            </a:br>
            <a:br>
              <a:rPr kumimoji="1" lang="en-US" altLang="ja-JP" dirty="0">
                <a:latin typeface="Meiryo UI" panose="020B0604030504040204" pitchFamily="50" charset="-128"/>
                <a:ea typeface="Meiryo UI" panose="020B0604030504040204" pitchFamily="50" charset="-128"/>
              </a:rPr>
            </a:br>
            <a:endParaRPr kumimoji="1" lang="ja-JP" altLang="en-US"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6DA5B28C-686B-675C-CBBF-5FBC21E97B00}"/>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7118D72-34F2-BEE4-3C0C-4CCE18154711}"/>
              </a:ext>
            </a:extLst>
          </p:cNvPr>
          <p:cNvSpPr>
            <a:spLocks noGrp="1"/>
          </p:cNvSpPr>
          <p:nvPr>
            <p:ph type="sldNum" sz="quarter" idx="12"/>
          </p:nvPr>
        </p:nvSpPr>
        <p:spPr/>
        <p:txBody>
          <a:bodyPr/>
          <a:lstStyle/>
          <a:p>
            <a:fld id="{7BCE676F-4151-4FB9-8059-CF37FC457274}" type="slidenum">
              <a:rPr kumimoji="1" lang="ja-JP" altLang="en-US" smtClean="0"/>
              <a:t>20</a:t>
            </a:fld>
            <a:endParaRPr kumimoji="1" lang="ja-JP" altLang="en-US"/>
          </a:p>
        </p:txBody>
      </p:sp>
      <p:pic>
        <p:nvPicPr>
          <p:cNvPr id="2052" name="Picture 4" descr="トレーニングルーム（ジム） | フィットネスプラザ| 広島県立総合体育館（広島グリーンアリーナ）">
            <a:extLst>
              <a:ext uri="{FF2B5EF4-FFF2-40B4-BE49-F238E27FC236}">
                <a16:creationId xmlns:a16="http://schemas.microsoft.com/office/drawing/2014/main" id="{ACBE8403-7FB1-EF7C-C99B-66F06C86F2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854" y="1369438"/>
            <a:ext cx="1134406" cy="11344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トレーニングルーム（ジム） | フィットネスプラザ| 広島県立総合体育館（広島グリーンアリーナ）">
            <a:extLst>
              <a:ext uri="{FF2B5EF4-FFF2-40B4-BE49-F238E27FC236}">
                <a16:creationId xmlns:a16="http://schemas.microsoft.com/office/drawing/2014/main" id="{09A42B0D-9A4C-9F9F-9081-AFFAB472EC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854" y="3807842"/>
            <a:ext cx="1134406" cy="1134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015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2137896" y="1239272"/>
            <a:ext cx="6472704" cy="787545"/>
          </a:xfrm>
        </p:spPr>
        <p:txBody>
          <a:bodyPr>
            <a:normAutofit/>
          </a:bodyPr>
          <a:lstStyle/>
          <a:p>
            <a:pPr>
              <a:buNone/>
            </a:pPr>
            <a:r>
              <a:rPr lang="ja-JP" altLang="en-US"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３ 認知症とともに</a:t>
            </a:r>
            <a:endParaRPr lang="en-US" altLang="ja-JP" sz="48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D39D95ED-A1FF-CA70-13C2-751BAA1784A5}"/>
              </a:ext>
            </a:extLst>
          </p:cNvPr>
          <p:cNvSpPr>
            <a:spLocks noGrp="1"/>
          </p:cNvSpPr>
          <p:nvPr>
            <p:ph type="sldNum" sz="quarter" idx="12"/>
          </p:nvPr>
        </p:nvSpPr>
        <p:spPr/>
        <p:txBody>
          <a:bodyPr/>
          <a:lstStyle/>
          <a:p>
            <a:fld id="{7BCE676F-4151-4FB9-8059-CF37FC457274}" type="slidenum">
              <a:rPr kumimoji="1" lang="ja-JP" altLang="en-US" smtClean="0"/>
              <a:t>21</a:t>
            </a:fld>
            <a:endParaRPr kumimoji="1" lang="ja-JP" altLang="en-US"/>
          </a:p>
        </p:txBody>
      </p:sp>
      <p:pic>
        <p:nvPicPr>
          <p:cNvPr id="9" name="図 8">
            <a:extLst>
              <a:ext uri="{FF2B5EF4-FFF2-40B4-BE49-F238E27FC236}">
                <a16:creationId xmlns:a16="http://schemas.microsoft.com/office/drawing/2014/main" id="{4B3EF971-C9A7-01F0-2E0B-A3CED31227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2220" y="2664724"/>
            <a:ext cx="4074425" cy="3055819"/>
          </a:xfrm>
          <a:prstGeom prst="rect">
            <a:avLst/>
          </a:prstGeom>
        </p:spPr>
      </p:pic>
      <p:sp>
        <p:nvSpPr>
          <p:cNvPr id="2" name="日付プレースホルダー 1">
            <a:extLst>
              <a:ext uri="{FF2B5EF4-FFF2-40B4-BE49-F238E27FC236}">
                <a16:creationId xmlns:a16="http://schemas.microsoft.com/office/drawing/2014/main" id="{849297C3-2FA0-79F1-D14F-AAA259251420}"/>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2372345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B53285F7-55E0-4451-90BB-AAE5E134E9FE}"/>
              </a:ext>
            </a:extLst>
          </p:cNvPr>
          <p:cNvPicPr>
            <a:picLocks noChangeAspect="1"/>
          </p:cNvPicPr>
          <p:nvPr/>
        </p:nvPicPr>
        <p:blipFill>
          <a:blip r:embed="rId3"/>
          <a:stretch>
            <a:fillRect/>
          </a:stretch>
        </p:blipFill>
        <p:spPr>
          <a:xfrm>
            <a:off x="4833231" y="3908537"/>
            <a:ext cx="2367268" cy="1893815"/>
          </a:xfrm>
          <a:prstGeom prst="rect">
            <a:avLst/>
          </a:prstGeom>
        </p:spPr>
      </p:pic>
      <p:sp>
        <p:nvSpPr>
          <p:cNvPr id="3" name="コンテンツ プレースホルダー 2"/>
          <p:cNvSpPr>
            <a:spLocks noGrp="1"/>
          </p:cNvSpPr>
          <p:nvPr>
            <p:ph idx="1"/>
          </p:nvPr>
        </p:nvSpPr>
        <p:spPr>
          <a:xfrm>
            <a:off x="647824" y="2267019"/>
            <a:ext cx="11114332" cy="1357481"/>
          </a:xfrm>
        </p:spPr>
        <p:txBody>
          <a:bodyPr>
            <a:normAutofit/>
          </a:bodyPr>
          <a:lstStyle/>
          <a:p>
            <a:pPr marL="0" indent="0">
              <a:lnSpc>
                <a:spcPts val="1600"/>
              </a:lnSpc>
              <a:buNone/>
            </a:pP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4000"/>
              </a:lnSpc>
              <a:spcBef>
                <a:spcPts val="0"/>
              </a:spcBef>
              <a:buNone/>
            </a:pPr>
            <a:r>
              <a:rPr lang="ja-JP" altLang="en-US" dirty="0">
                <a:latin typeface="Meiryo UI" panose="020B0604030504040204" pitchFamily="50" charset="-128"/>
                <a:ea typeface="Meiryo UI" panose="020B0604030504040204" pitchFamily="50" charset="-128"/>
                <a:cs typeface="Meiryo UI" panose="020B0604030504040204" pitchFamily="50" charset="-128"/>
              </a:rPr>
              <a:t>以前と比べて忘れっぽくなっていることや、以前の自分とは違ってきていることに、不安や恐怖、混乱を抱えておられます。</a:t>
            </a: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a:buFont typeface="Wingdings" panose="05000000000000000000" pitchFamily="2" charset="2"/>
              <a:buChar char="Ø"/>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buNone/>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a:buFont typeface="Wingdings" panose="05000000000000000000" pitchFamily="2" charset="2"/>
              <a:buChar char="Ø"/>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a:p>
            <a:pPr marL="0" indent="0" algn="ctr">
              <a:buNone/>
            </a:pPr>
            <a:endParaRPr lang="en-US" altLang="ja-JP" sz="36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雲形吹き出し 14"/>
          <p:cNvSpPr/>
          <p:nvPr/>
        </p:nvSpPr>
        <p:spPr>
          <a:xfrm>
            <a:off x="569840" y="3915375"/>
            <a:ext cx="4380370" cy="1213687"/>
          </a:xfrm>
          <a:prstGeom prst="cloudCallout">
            <a:avLst>
              <a:gd name="adj1" fmla="val 42415"/>
              <a:gd name="adj2" fmla="val 31014"/>
            </a:avLst>
          </a:prstGeom>
          <a:solidFill>
            <a:srgbClr val="FFFFCC"/>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吹き出し 6"/>
          <p:cNvSpPr/>
          <p:nvPr/>
        </p:nvSpPr>
        <p:spPr>
          <a:xfrm>
            <a:off x="757498" y="4129620"/>
            <a:ext cx="4352540" cy="850961"/>
          </a:xfrm>
          <a:prstGeom prst="wedgeRoundRectCallout">
            <a:avLst>
              <a:gd name="adj1" fmla="val 53521"/>
              <a:gd name="adj2" fmla="val 38105"/>
              <a:gd name="adj3" fmla="val 16667"/>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200" dirty="0">
                <a:latin typeface="Meiryo UI" panose="020B0604030504040204" pitchFamily="50" charset="-128"/>
                <a:ea typeface="Meiryo UI" panose="020B0604030504040204" pitchFamily="50" charset="-128"/>
                <a:cs typeface="Meiryo UI" panose="020B0604030504040204" pitchFamily="50" charset="-128"/>
              </a:rPr>
              <a:t>私は、これからどうなるんだろう</a:t>
            </a:r>
            <a:r>
              <a:rPr kumimoji="1" lang="en-US" altLang="ja-JP" sz="22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2200"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8" name="グループ化 17"/>
          <p:cNvGrpSpPr/>
          <p:nvPr/>
        </p:nvGrpSpPr>
        <p:grpSpPr>
          <a:xfrm>
            <a:off x="5979703" y="3152191"/>
            <a:ext cx="4440474" cy="1106157"/>
            <a:chOff x="1687132" y="2156346"/>
            <a:chExt cx="4440474" cy="1106157"/>
          </a:xfrm>
        </p:grpSpPr>
        <p:sp>
          <p:nvSpPr>
            <p:cNvPr id="11" name="雲形吹き出し 10"/>
            <p:cNvSpPr/>
            <p:nvPr/>
          </p:nvSpPr>
          <p:spPr>
            <a:xfrm>
              <a:off x="1687132" y="2156346"/>
              <a:ext cx="4440474" cy="1106157"/>
            </a:xfrm>
            <a:prstGeom prst="cloudCallout">
              <a:avLst>
                <a:gd name="adj1" fmla="val -35842"/>
                <a:gd name="adj2" fmla="val 55020"/>
              </a:avLst>
            </a:prstGeom>
            <a:solidFill>
              <a:srgbClr val="FFCCFF">
                <a:alpha val="3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吹き出し 5"/>
            <p:cNvSpPr/>
            <p:nvPr/>
          </p:nvSpPr>
          <p:spPr>
            <a:xfrm>
              <a:off x="1687132" y="2341115"/>
              <a:ext cx="4440474" cy="748397"/>
            </a:xfrm>
            <a:prstGeom prst="wedgeRoundRectCallout">
              <a:avLst>
                <a:gd name="adj1" fmla="val -56217"/>
                <a:gd name="adj2" fmla="val 5712"/>
                <a:gd name="adj3" fmla="val 16667"/>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200" dirty="0">
                  <a:latin typeface="Meiryo UI" panose="020B0604030504040204" pitchFamily="50" charset="-128"/>
                  <a:ea typeface="Meiryo UI" panose="020B0604030504040204" pitchFamily="50" charset="-128"/>
                  <a:cs typeface="Meiryo UI" panose="020B0604030504040204" pitchFamily="50" charset="-128"/>
                </a:rPr>
                <a:t>今までできていたことなのに</a:t>
              </a:r>
              <a:r>
                <a:rPr kumimoji="1" lang="en-US" altLang="ja-JP" sz="22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2200"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10" name="正方形/長方形 9"/>
          <p:cNvSpPr/>
          <p:nvPr/>
        </p:nvSpPr>
        <p:spPr>
          <a:xfrm>
            <a:off x="510102" y="5802352"/>
            <a:ext cx="11171795" cy="553998"/>
          </a:xfrm>
          <a:prstGeom prst="rect">
            <a:avLst/>
          </a:prstGeom>
        </p:spPr>
        <p:txBody>
          <a:bodyPr wrap="square">
            <a:spAutoFit/>
          </a:bodyPr>
          <a:lstStyle/>
          <a:p>
            <a:pPr algn="ctr"/>
            <a:r>
              <a:rPr lang="ja-JP" altLang="en-US" sz="30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rPr>
              <a:t>認知症になったからといって決して何もできなくなるわけではない。</a:t>
            </a:r>
            <a:endParaRPr lang="en-US" altLang="ja-JP" sz="30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19" name="グループ化 18"/>
          <p:cNvGrpSpPr/>
          <p:nvPr/>
        </p:nvGrpSpPr>
        <p:grpSpPr>
          <a:xfrm>
            <a:off x="6803633" y="4402344"/>
            <a:ext cx="4581151" cy="1242634"/>
            <a:chOff x="6391649" y="2019869"/>
            <a:chExt cx="4581151" cy="1242634"/>
          </a:xfrm>
        </p:grpSpPr>
        <p:sp>
          <p:nvSpPr>
            <p:cNvPr id="12" name="雲形吹き出し 11"/>
            <p:cNvSpPr/>
            <p:nvPr/>
          </p:nvSpPr>
          <p:spPr>
            <a:xfrm>
              <a:off x="6391649" y="2019869"/>
              <a:ext cx="4581151" cy="1242634"/>
            </a:xfrm>
            <a:prstGeom prst="cloudCallout">
              <a:avLst>
                <a:gd name="adj1" fmla="val -47049"/>
                <a:gd name="adj2" fmla="val 32846"/>
              </a:avLst>
            </a:prstGeom>
            <a:solidFill>
              <a:srgbClr val="CCFFCC">
                <a:alpha val="18000"/>
              </a:srgb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角丸四角形吹き出し 3"/>
            <p:cNvSpPr/>
            <p:nvPr/>
          </p:nvSpPr>
          <p:spPr>
            <a:xfrm>
              <a:off x="6532326" y="2271626"/>
              <a:ext cx="4440474" cy="739120"/>
            </a:xfrm>
            <a:prstGeom prst="wedgeRoundRectCallout">
              <a:avLst>
                <a:gd name="adj1" fmla="val 54866"/>
                <a:gd name="adj2" fmla="val 10226"/>
                <a:gd name="adj3" fmla="val 16667"/>
              </a:avLst>
            </a:prstGeom>
            <a:no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kumimoji="1" lang="ja-JP" altLang="en-US" sz="2200" dirty="0">
                  <a:latin typeface="Meiryo UI" panose="020B0604030504040204" pitchFamily="50" charset="-128"/>
                  <a:ea typeface="Meiryo UI" panose="020B0604030504040204" pitchFamily="50" charset="-128"/>
                  <a:cs typeface="Meiryo UI" panose="020B0604030504040204" pitchFamily="50" charset="-128"/>
                </a:rPr>
                <a:t>何度も同じものを買ってしまう</a:t>
              </a:r>
            </a:p>
          </p:txBody>
        </p:sp>
      </p:grpSp>
      <p:sp>
        <p:nvSpPr>
          <p:cNvPr id="20" name="タイトル 1">
            <a:extLst>
              <a:ext uri="{FF2B5EF4-FFF2-40B4-BE49-F238E27FC236}">
                <a16:creationId xmlns:a16="http://schemas.microsoft.com/office/drawing/2014/main" id="{79A44AB9-059C-42F1-B914-29F8E5A52373}"/>
              </a:ext>
            </a:extLst>
          </p:cNvPr>
          <p:cNvSpPr txBox="1">
            <a:spLocks/>
          </p:cNvSpPr>
          <p:nvPr/>
        </p:nvSpPr>
        <p:spPr>
          <a:xfrm>
            <a:off x="757498" y="165300"/>
            <a:ext cx="1210087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認知症の人の思い　～変化に気づき始めた頃～</a:t>
            </a:r>
          </a:p>
        </p:txBody>
      </p:sp>
      <p:sp>
        <p:nvSpPr>
          <p:cNvPr id="22" name="タイトル 1">
            <a:extLst>
              <a:ext uri="{FF2B5EF4-FFF2-40B4-BE49-F238E27FC236}">
                <a16:creationId xmlns:a16="http://schemas.microsoft.com/office/drawing/2014/main" id="{F2D70E86-B3F2-4479-AA46-CAA207EE61D6}"/>
              </a:ext>
            </a:extLst>
          </p:cNvPr>
          <p:cNvSpPr>
            <a:spLocks noGrp="1"/>
          </p:cNvSpPr>
          <p:nvPr>
            <p:ph type="title"/>
          </p:nvPr>
        </p:nvSpPr>
        <p:spPr>
          <a:xfrm>
            <a:off x="759738" y="1154916"/>
            <a:ext cx="10890504" cy="1325563"/>
          </a:xfrm>
        </p:spPr>
        <p:txBody>
          <a:bodyPr>
            <a:normAutofit/>
          </a:bodyPr>
          <a:lstStyle/>
          <a:p>
            <a:pPr algn="ctr"/>
            <a:r>
              <a:rPr kumimoji="1" lang="ja-JP" altLang="en-US" sz="3200" b="1" dirty="0">
                <a:latin typeface="Meiryo UI" panose="020B0604030504040204" pitchFamily="50" charset="-128"/>
                <a:ea typeface="Meiryo UI" panose="020B0604030504040204" pitchFamily="50" charset="-128"/>
                <a:cs typeface="Meiryo UI" panose="020B0604030504040204" pitchFamily="50" charset="-128"/>
              </a:rPr>
              <a:t>認知症の人の心理・体験している世界</a:t>
            </a:r>
          </a:p>
        </p:txBody>
      </p:sp>
      <p:sp>
        <p:nvSpPr>
          <p:cNvPr id="23" name="正方形/長方形 22">
            <a:extLst>
              <a:ext uri="{FF2B5EF4-FFF2-40B4-BE49-F238E27FC236}">
                <a16:creationId xmlns:a16="http://schemas.microsoft.com/office/drawing/2014/main" id="{5B3B51E6-26AC-49EA-B15C-96E0FA7CD204}"/>
              </a:ext>
            </a:extLst>
          </p:cNvPr>
          <p:cNvSpPr/>
          <p:nvPr/>
        </p:nvSpPr>
        <p:spPr>
          <a:xfrm>
            <a:off x="1488023" y="1384104"/>
            <a:ext cx="9624907" cy="841248"/>
          </a:xfrm>
          <a:prstGeom prst="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a:extLst>
              <a:ext uri="{FF2B5EF4-FFF2-40B4-BE49-F238E27FC236}">
                <a16:creationId xmlns:a16="http://schemas.microsoft.com/office/drawing/2014/main" id="{2A2A5E56-C6CA-8DFC-F7C6-A2AE7EE7BF3F}"/>
              </a:ext>
            </a:extLst>
          </p:cNvPr>
          <p:cNvSpPr>
            <a:spLocks noGrp="1"/>
          </p:cNvSpPr>
          <p:nvPr>
            <p:ph type="sldNum" sz="quarter" idx="12"/>
          </p:nvPr>
        </p:nvSpPr>
        <p:spPr/>
        <p:txBody>
          <a:bodyPr/>
          <a:lstStyle/>
          <a:p>
            <a:fld id="{7BCE676F-4151-4FB9-8059-CF37FC457274}" type="slidenum">
              <a:rPr kumimoji="1" lang="ja-JP" altLang="en-US" smtClean="0"/>
              <a:t>22</a:t>
            </a:fld>
            <a:endParaRPr kumimoji="1" lang="ja-JP" altLang="en-US"/>
          </a:p>
        </p:txBody>
      </p:sp>
      <p:sp>
        <p:nvSpPr>
          <p:cNvPr id="8" name="日付プレースホルダー 7">
            <a:extLst>
              <a:ext uri="{FF2B5EF4-FFF2-40B4-BE49-F238E27FC236}">
                <a16:creationId xmlns:a16="http://schemas.microsoft.com/office/drawing/2014/main" id="{E8225A6F-24AF-1C93-8438-CA8BF013058C}"/>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188309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lustration Material The Elderly Woman Brag Stock Illustration ...">
            <a:extLst>
              <a:ext uri="{FF2B5EF4-FFF2-40B4-BE49-F238E27FC236}">
                <a16:creationId xmlns:a16="http://schemas.microsoft.com/office/drawing/2014/main" id="{F9FC3857-7033-63D2-0B42-D91167A6DD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87528" y="3242404"/>
            <a:ext cx="1038136" cy="1653446"/>
          </a:xfrm>
          <a:prstGeom prst="rect">
            <a:avLst/>
          </a:prstGeom>
          <a:noFill/>
          <a:extLst>
            <a:ext uri="{909E8E84-426E-40DD-AFC4-6F175D3DCCD1}">
              <a14:hiddenFill xmlns:a14="http://schemas.microsoft.com/office/drawing/2010/main">
                <a:solidFill>
                  <a:srgbClr val="FFFFFF"/>
                </a:solidFill>
              </a14:hiddenFill>
            </a:ext>
          </a:extLst>
        </p:spPr>
      </p:pic>
      <p:sp>
        <p:nvSpPr>
          <p:cNvPr id="25" name="テキスト ボックス 24">
            <a:extLst>
              <a:ext uri="{FF2B5EF4-FFF2-40B4-BE49-F238E27FC236}">
                <a16:creationId xmlns:a16="http://schemas.microsoft.com/office/drawing/2014/main" id="{2858A84A-2905-4C78-2141-0B1424CBC52E}"/>
              </a:ext>
            </a:extLst>
          </p:cNvPr>
          <p:cNvSpPr txBox="1"/>
          <p:nvPr/>
        </p:nvSpPr>
        <p:spPr>
          <a:xfrm>
            <a:off x="560287" y="4127998"/>
            <a:ext cx="6998040" cy="1061253"/>
          </a:xfrm>
          <a:prstGeom prst="rect">
            <a:avLst/>
          </a:prstGeom>
          <a:noFill/>
        </p:spPr>
        <p:txBody>
          <a:bodyPr wrap="square" rtlCol="0">
            <a:spAutoFit/>
          </a:bodyPr>
          <a:lstStyle/>
          <a:p>
            <a:pPr>
              <a:lnSpc>
                <a:spcPts val="4000"/>
              </a:lnSpc>
            </a:pPr>
            <a:r>
              <a:rPr kumimoji="1" lang="ja-JP" altLang="en-US" sz="2800" b="1" dirty="0">
                <a:latin typeface="Meiryo UI" panose="020B0604030504040204" pitchFamily="50" charset="-128"/>
                <a:ea typeface="Meiryo UI" panose="020B0604030504040204" pitchFamily="50" charset="-128"/>
              </a:rPr>
              <a:t>　元気に過ごす「仲間」との出会い</a:t>
            </a:r>
            <a:endParaRPr kumimoji="1" lang="en-US" altLang="ja-JP" sz="2800" b="1" dirty="0">
              <a:latin typeface="Meiryo UI" panose="020B0604030504040204" pitchFamily="50" charset="-128"/>
              <a:ea typeface="Meiryo UI" panose="020B0604030504040204" pitchFamily="50" charset="-128"/>
            </a:endParaRPr>
          </a:p>
          <a:p>
            <a:pPr>
              <a:lnSpc>
                <a:spcPts val="4000"/>
              </a:lnSpc>
            </a:pPr>
            <a:r>
              <a:rPr lang="ja-JP" altLang="en-US" sz="2800" b="1" dirty="0">
                <a:latin typeface="Meiryo UI" panose="020B0604030504040204" pitchFamily="50" charset="-128"/>
                <a:ea typeface="Meiryo UI" panose="020B0604030504040204" pitchFamily="50" charset="-128"/>
              </a:rPr>
              <a:t>　本人同士の交流、思いを語り合う</a:t>
            </a:r>
            <a:endParaRPr kumimoji="1" lang="ja-JP" altLang="en-US" sz="2800" b="1" dirty="0">
              <a:solidFill>
                <a:srgbClr val="FF0000"/>
              </a:solidFill>
              <a:latin typeface="Meiryo UI" panose="020B0604030504040204" pitchFamily="50" charset="-128"/>
              <a:ea typeface="Meiryo UI" panose="020B0604030504040204" pitchFamily="50" charset="-128"/>
            </a:endParaRPr>
          </a:p>
        </p:txBody>
      </p:sp>
      <p:pic>
        <p:nvPicPr>
          <p:cNvPr id="1028" name="Picture 4" descr="イラスト素材：老人 男性 やる気のイラスト素材 [22745471] - PIXTA">
            <a:extLst>
              <a:ext uri="{FF2B5EF4-FFF2-40B4-BE49-F238E27FC236}">
                <a16:creationId xmlns:a16="http://schemas.microsoft.com/office/drawing/2014/main" id="{89F96301-B6F6-BD3C-6F9F-02F27731C0C1}"/>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5556" b="94000" l="5814" r="92326">
                        <a14:foregroundMark x1="15814" y1="30222" x2="36977" y2="49778"/>
                        <a14:foregroundMark x1="36977" y1="49778" x2="60465" y2="24889"/>
                        <a14:foregroundMark x1="60465" y1="24889" x2="51395" y2="13556"/>
                        <a14:foregroundMark x1="36279" y1="7778" x2="57209" y2="41333"/>
                        <a14:foregroundMark x1="57209" y1="41333" x2="42326" y2="42667"/>
                        <a14:foregroundMark x1="84884" y1="42000" x2="75116" y2="58000"/>
                        <a14:foregroundMark x1="45349" y1="20222" x2="60698" y2="24444"/>
                        <a14:foregroundMark x1="37907" y1="20889" x2="40930" y2="23111"/>
                        <a14:foregroundMark x1="63023" y1="27333" x2="63023" y2="27333"/>
                        <a14:foregroundMark x1="70465" y1="28222" x2="70465" y2="28222"/>
                        <a14:foregroundMark x1="63721" y1="28222" x2="63721" y2="28222"/>
                        <a14:foregroundMark x1="68140" y1="24444" x2="69070" y2="36889"/>
                        <a14:foregroundMark x1="9535" y1="36222" x2="5814" y2="51333"/>
                        <a14:foregroundMark x1="17907" y1="47778" x2="17907" y2="47778"/>
                        <a14:foregroundMark x1="50000" y1="45556" x2="46977" y2="63778"/>
                        <a14:foregroundMark x1="84186" y1="36222" x2="91860" y2="58000"/>
                        <a14:foregroundMark x1="91860" y1="58000" x2="91860" y2="58667"/>
                        <a14:foregroundMark x1="86512" y1="35333" x2="92558" y2="54222"/>
                        <a14:foregroundMark x1="30930" y1="94222" x2="62093" y2="94222"/>
                        <a14:foregroundMark x1="37907" y1="5556" x2="59070" y2="5556"/>
                        <a14:foregroundMark x1="35581" y1="5556" x2="69070" y2="6222"/>
                      </a14:backgroundRemoval>
                    </a14:imgEffect>
                  </a14:imgLayer>
                </a14:imgProps>
              </a:ext>
              <a:ext uri="{28A0092B-C50C-407E-A947-70E740481C1C}">
                <a14:useLocalDpi xmlns:a14="http://schemas.microsoft.com/office/drawing/2010/main" val="0"/>
              </a:ext>
            </a:extLst>
          </a:blip>
          <a:srcRect r="5197"/>
          <a:stretch/>
        </p:blipFill>
        <p:spPr bwMode="auto">
          <a:xfrm>
            <a:off x="10512208" y="3882266"/>
            <a:ext cx="1504957" cy="1661284"/>
          </a:xfrm>
          <a:prstGeom prst="rect">
            <a:avLst/>
          </a:prstGeom>
          <a:noFill/>
          <a:extLst>
            <a:ext uri="{909E8E84-426E-40DD-AFC4-6F175D3DCCD1}">
              <a14:hiddenFill xmlns:a14="http://schemas.microsoft.com/office/drawing/2010/main">
                <a:solidFill>
                  <a:srgbClr val="FFFFFF"/>
                </a:solidFill>
              </a14:hiddenFill>
            </a:ext>
          </a:extLst>
        </p:spPr>
      </p:pic>
      <p:sp>
        <p:nvSpPr>
          <p:cNvPr id="7" name="タイトル 1">
            <a:extLst>
              <a:ext uri="{FF2B5EF4-FFF2-40B4-BE49-F238E27FC236}">
                <a16:creationId xmlns:a16="http://schemas.microsoft.com/office/drawing/2014/main" id="{4EA97437-ED7C-AA42-5EC5-FFA52EDCBBA8}"/>
              </a:ext>
            </a:extLst>
          </p:cNvPr>
          <p:cNvSpPr txBox="1">
            <a:spLocks/>
          </p:cNvSpPr>
          <p:nvPr/>
        </p:nvSpPr>
        <p:spPr>
          <a:xfrm>
            <a:off x="473848" y="0"/>
            <a:ext cx="1210087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　認知症の人の思い　～元気に自分らしく過ごす～</a:t>
            </a:r>
          </a:p>
        </p:txBody>
      </p:sp>
      <p:grpSp>
        <p:nvGrpSpPr>
          <p:cNvPr id="2" name="グループ化 1">
            <a:extLst>
              <a:ext uri="{FF2B5EF4-FFF2-40B4-BE49-F238E27FC236}">
                <a16:creationId xmlns:a16="http://schemas.microsoft.com/office/drawing/2014/main" id="{BE756552-3240-892D-4D5B-7C4D0CE2C428}"/>
              </a:ext>
            </a:extLst>
          </p:cNvPr>
          <p:cNvGrpSpPr/>
          <p:nvPr/>
        </p:nvGrpSpPr>
        <p:grpSpPr>
          <a:xfrm>
            <a:off x="752475" y="1176259"/>
            <a:ext cx="5467350" cy="723900"/>
            <a:chOff x="752475" y="1385809"/>
            <a:chExt cx="5467350" cy="723900"/>
          </a:xfrm>
        </p:grpSpPr>
        <p:sp>
          <p:nvSpPr>
            <p:cNvPr id="5" name="四角形: 角を丸くする 4">
              <a:extLst>
                <a:ext uri="{FF2B5EF4-FFF2-40B4-BE49-F238E27FC236}">
                  <a16:creationId xmlns:a16="http://schemas.microsoft.com/office/drawing/2014/main" id="{A31DD565-D80E-929B-BD22-A1B7901AC505}"/>
                </a:ext>
              </a:extLst>
            </p:cNvPr>
            <p:cNvSpPr/>
            <p:nvPr/>
          </p:nvSpPr>
          <p:spPr>
            <a:xfrm>
              <a:off x="752475" y="1385809"/>
              <a:ext cx="5467350" cy="723900"/>
            </a:xfrm>
            <a:prstGeom prst="roundRect">
              <a:avLst>
                <a:gd name="adj" fmla="val 8772"/>
              </a:avLst>
            </a:prstGeom>
            <a:solidFill>
              <a:srgbClr val="FFE5FF"/>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6" name="テキスト ボックス 5">
              <a:extLst>
                <a:ext uri="{FF2B5EF4-FFF2-40B4-BE49-F238E27FC236}">
                  <a16:creationId xmlns:a16="http://schemas.microsoft.com/office/drawing/2014/main" id="{235DF2D9-4548-EDA7-0923-8B72AD786B03}"/>
                </a:ext>
              </a:extLst>
            </p:cNvPr>
            <p:cNvSpPr txBox="1"/>
            <p:nvPr/>
          </p:nvSpPr>
          <p:spPr>
            <a:xfrm>
              <a:off x="942975" y="1462088"/>
              <a:ext cx="5276850" cy="646331"/>
            </a:xfrm>
            <a:prstGeom prst="rect">
              <a:avLst/>
            </a:prstGeom>
            <a:noFill/>
          </p:spPr>
          <p:txBody>
            <a:bodyPr wrap="square" rtlCol="0">
              <a:spAutoFit/>
            </a:bodyPr>
            <a:lstStyle/>
            <a:p>
              <a:r>
                <a:rPr kumimoji="1" lang="ja-JP" altLang="en-US" sz="3600" dirty="0">
                  <a:latin typeface="Meiryo UI" panose="020B0604030504040204" pitchFamily="50" charset="-128"/>
                  <a:ea typeface="Meiryo UI" panose="020B0604030504040204" pitchFamily="50" charset="-128"/>
                </a:rPr>
                <a:t>自分なりの生活を続ける</a:t>
              </a:r>
            </a:p>
          </p:txBody>
        </p:sp>
      </p:grpSp>
      <p:grpSp>
        <p:nvGrpSpPr>
          <p:cNvPr id="3" name="グループ化 2">
            <a:extLst>
              <a:ext uri="{FF2B5EF4-FFF2-40B4-BE49-F238E27FC236}">
                <a16:creationId xmlns:a16="http://schemas.microsoft.com/office/drawing/2014/main" id="{CEAC14A5-217A-3B04-A77C-D074121E1A7C}"/>
              </a:ext>
            </a:extLst>
          </p:cNvPr>
          <p:cNvGrpSpPr/>
          <p:nvPr/>
        </p:nvGrpSpPr>
        <p:grpSpPr>
          <a:xfrm>
            <a:off x="752475" y="3262675"/>
            <a:ext cx="5467350" cy="723900"/>
            <a:chOff x="647700" y="3998804"/>
            <a:chExt cx="5467350" cy="723900"/>
          </a:xfrm>
        </p:grpSpPr>
        <p:sp>
          <p:nvSpPr>
            <p:cNvPr id="23" name="四角形: 角を丸くする 22">
              <a:extLst>
                <a:ext uri="{FF2B5EF4-FFF2-40B4-BE49-F238E27FC236}">
                  <a16:creationId xmlns:a16="http://schemas.microsoft.com/office/drawing/2014/main" id="{DB34386D-E6CB-F4DE-816F-C69893B2327F}"/>
                </a:ext>
              </a:extLst>
            </p:cNvPr>
            <p:cNvSpPr/>
            <p:nvPr/>
          </p:nvSpPr>
          <p:spPr>
            <a:xfrm>
              <a:off x="647700" y="3998804"/>
              <a:ext cx="5467350" cy="723900"/>
            </a:xfrm>
            <a:prstGeom prst="roundRect">
              <a:avLst/>
            </a:prstGeom>
            <a:solidFill>
              <a:srgbClr val="FFE5FF"/>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7" name="テキスト ボックス 16">
              <a:extLst>
                <a:ext uri="{FF2B5EF4-FFF2-40B4-BE49-F238E27FC236}">
                  <a16:creationId xmlns:a16="http://schemas.microsoft.com/office/drawing/2014/main" id="{4A3A011C-F851-067E-7C00-DD8EEE2D795D}"/>
                </a:ext>
              </a:extLst>
            </p:cNvPr>
            <p:cNvSpPr txBox="1"/>
            <p:nvPr/>
          </p:nvSpPr>
          <p:spPr>
            <a:xfrm>
              <a:off x="752475" y="4073120"/>
              <a:ext cx="3882916" cy="646331"/>
            </a:xfrm>
            <a:prstGeom prst="rect">
              <a:avLst/>
            </a:prstGeom>
            <a:noFill/>
          </p:spPr>
          <p:txBody>
            <a:bodyPr wrap="square" rtlCol="0">
              <a:spAutoFit/>
            </a:bodyPr>
            <a:lstStyle/>
            <a:p>
              <a:r>
                <a:rPr kumimoji="1" lang="ja-JP" altLang="en-US" sz="3600" dirty="0">
                  <a:latin typeface="Meiryo UI" panose="020B0604030504040204" pitchFamily="50" charset="-128"/>
                  <a:ea typeface="Meiryo UI" panose="020B0604030504040204" pitchFamily="50" charset="-128"/>
                </a:rPr>
                <a:t>仲間と出会う</a:t>
              </a:r>
            </a:p>
          </p:txBody>
        </p:sp>
      </p:grpSp>
      <p:sp>
        <p:nvSpPr>
          <p:cNvPr id="24" name="テキスト ボックス 23">
            <a:extLst>
              <a:ext uri="{FF2B5EF4-FFF2-40B4-BE49-F238E27FC236}">
                <a16:creationId xmlns:a16="http://schemas.microsoft.com/office/drawing/2014/main" id="{95558833-56AF-AABE-3835-0C23ADC06259}"/>
              </a:ext>
            </a:extLst>
          </p:cNvPr>
          <p:cNvSpPr txBox="1"/>
          <p:nvPr/>
        </p:nvSpPr>
        <p:spPr>
          <a:xfrm>
            <a:off x="609600" y="1982074"/>
            <a:ext cx="10972800" cy="1118255"/>
          </a:xfrm>
          <a:prstGeom prst="rect">
            <a:avLst/>
          </a:prstGeom>
          <a:noFill/>
        </p:spPr>
        <p:txBody>
          <a:bodyPr wrap="square" rtlCol="0">
            <a:spAutoFit/>
          </a:bodyPr>
          <a:lstStyle/>
          <a:p>
            <a:pPr>
              <a:lnSpc>
                <a:spcPts val="4000"/>
              </a:lnSpc>
            </a:pPr>
            <a:r>
              <a:rPr kumimoji="1" lang="ja-JP" altLang="en-US" sz="2800" dirty="0">
                <a:latin typeface="Meiryo UI" panose="020B0604030504040204" pitchFamily="50" charset="-128"/>
                <a:ea typeface="Meiryo UI" panose="020B0604030504040204" pitchFamily="50" charset="-128"/>
              </a:rPr>
              <a:t>　</a:t>
            </a:r>
            <a:r>
              <a:rPr kumimoji="1" lang="ja-JP" altLang="en-US" sz="2800" b="1" dirty="0">
                <a:latin typeface="Meiryo UI" panose="020B0604030504040204" pitchFamily="50" charset="-128"/>
                <a:ea typeface="Meiryo UI" panose="020B0604030504040204" pitchFamily="50" charset="-128"/>
              </a:rPr>
              <a:t>認知症と診断されても急に何かが変わるわけではない</a:t>
            </a:r>
            <a:endParaRPr kumimoji="1" lang="en-US" altLang="ja-JP" sz="3200" b="1" dirty="0">
              <a:latin typeface="Meiryo UI" panose="020B0604030504040204" pitchFamily="50" charset="-128"/>
              <a:ea typeface="Meiryo UI" panose="020B0604030504040204" pitchFamily="50" charset="-128"/>
            </a:endParaRPr>
          </a:p>
          <a:p>
            <a:pPr>
              <a:lnSpc>
                <a:spcPts val="4000"/>
              </a:lnSpc>
            </a:pP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これまで通りの生活を続けることができる</a:t>
            </a:r>
            <a:r>
              <a:rPr kumimoji="1" lang="ja-JP" altLang="en-US" sz="3600" b="1" dirty="0">
                <a:solidFill>
                  <a:srgbClr val="FF0000"/>
                </a:solidFill>
                <a:latin typeface="Meiryo UI" panose="020B0604030504040204" pitchFamily="50" charset="-128"/>
                <a:ea typeface="Meiryo UI" panose="020B0604030504040204" pitchFamily="50" charset="-128"/>
              </a:rPr>
              <a:t>　　→安心感、自信　へ</a:t>
            </a:r>
          </a:p>
        </p:txBody>
      </p:sp>
      <p:sp>
        <p:nvSpPr>
          <p:cNvPr id="8" name="テキスト ボックス 7">
            <a:extLst>
              <a:ext uri="{FF2B5EF4-FFF2-40B4-BE49-F238E27FC236}">
                <a16:creationId xmlns:a16="http://schemas.microsoft.com/office/drawing/2014/main" id="{519251A1-2089-CD92-3641-E7E3360AB98E}"/>
              </a:ext>
            </a:extLst>
          </p:cNvPr>
          <p:cNvSpPr txBox="1"/>
          <p:nvPr/>
        </p:nvSpPr>
        <p:spPr>
          <a:xfrm>
            <a:off x="6067929" y="4566408"/>
            <a:ext cx="4740166" cy="646331"/>
          </a:xfrm>
          <a:prstGeom prst="rect">
            <a:avLst/>
          </a:prstGeom>
          <a:noFill/>
        </p:spPr>
        <p:txBody>
          <a:bodyPr wrap="square" rtlCol="0">
            <a:spAutoFit/>
          </a:bodyPr>
          <a:lstStyle/>
          <a:p>
            <a:r>
              <a:rPr kumimoji="1" lang="ja-JP" altLang="en-US" sz="3600" b="1" dirty="0">
                <a:solidFill>
                  <a:srgbClr val="FF0000"/>
                </a:solidFill>
                <a:latin typeface="Meiryo UI" panose="020B0604030504040204" pitchFamily="50" charset="-128"/>
                <a:ea typeface="Meiryo UI" panose="020B0604030504040204" pitchFamily="50" charset="-128"/>
              </a:rPr>
              <a:t>→前向きな生活　へ</a:t>
            </a:r>
            <a:endParaRPr kumimoji="1" lang="ja-JP" altLang="en-US" sz="3600" dirty="0"/>
          </a:p>
        </p:txBody>
      </p:sp>
      <p:sp>
        <p:nvSpPr>
          <p:cNvPr id="9" name="スライド番号プレースホルダー 8">
            <a:extLst>
              <a:ext uri="{FF2B5EF4-FFF2-40B4-BE49-F238E27FC236}">
                <a16:creationId xmlns:a16="http://schemas.microsoft.com/office/drawing/2014/main" id="{F56CF811-5625-F7AF-F55C-F07B04732AB3}"/>
              </a:ext>
            </a:extLst>
          </p:cNvPr>
          <p:cNvSpPr>
            <a:spLocks noGrp="1"/>
          </p:cNvSpPr>
          <p:nvPr>
            <p:ph type="sldNum" sz="quarter" idx="12"/>
          </p:nvPr>
        </p:nvSpPr>
        <p:spPr/>
        <p:txBody>
          <a:bodyPr/>
          <a:lstStyle/>
          <a:p>
            <a:fld id="{7BCE676F-4151-4FB9-8059-CF37FC457274}" type="slidenum">
              <a:rPr kumimoji="1" lang="ja-JP" altLang="en-US" smtClean="0"/>
              <a:t>23</a:t>
            </a:fld>
            <a:endParaRPr kumimoji="1" lang="ja-JP" altLang="en-US"/>
          </a:p>
        </p:txBody>
      </p:sp>
      <p:grpSp>
        <p:nvGrpSpPr>
          <p:cNvPr id="10" name="グループ化 9">
            <a:extLst>
              <a:ext uri="{FF2B5EF4-FFF2-40B4-BE49-F238E27FC236}">
                <a16:creationId xmlns:a16="http://schemas.microsoft.com/office/drawing/2014/main" id="{5EA1E363-52E2-8B9D-B52C-AD9BFFC8A184}"/>
              </a:ext>
            </a:extLst>
          </p:cNvPr>
          <p:cNvGrpSpPr/>
          <p:nvPr/>
        </p:nvGrpSpPr>
        <p:grpSpPr>
          <a:xfrm>
            <a:off x="773167" y="5340354"/>
            <a:ext cx="5467350" cy="723900"/>
            <a:chOff x="647700" y="3998804"/>
            <a:chExt cx="5467350" cy="723900"/>
          </a:xfrm>
        </p:grpSpPr>
        <p:sp>
          <p:nvSpPr>
            <p:cNvPr id="11" name="四角形: 角を丸くする 10">
              <a:extLst>
                <a:ext uri="{FF2B5EF4-FFF2-40B4-BE49-F238E27FC236}">
                  <a16:creationId xmlns:a16="http://schemas.microsoft.com/office/drawing/2014/main" id="{5FBE050E-1C5F-F95C-7194-F533B334CC11}"/>
                </a:ext>
              </a:extLst>
            </p:cNvPr>
            <p:cNvSpPr/>
            <p:nvPr/>
          </p:nvSpPr>
          <p:spPr>
            <a:xfrm>
              <a:off x="647700" y="3998804"/>
              <a:ext cx="5467350" cy="723900"/>
            </a:xfrm>
            <a:prstGeom prst="roundRect">
              <a:avLst/>
            </a:prstGeom>
            <a:solidFill>
              <a:srgbClr val="FFE5FF"/>
            </a:solidFill>
            <a:ln w="28575">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2" name="テキスト ボックス 11">
              <a:extLst>
                <a:ext uri="{FF2B5EF4-FFF2-40B4-BE49-F238E27FC236}">
                  <a16:creationId xmlns:a16="http://schemas.microsoft.com/office/drawing/2014/main" id="{C9D3E6FE-B134-041A-359F-2A576B546CA3}"/>
                </a:ext>
              </a:extLst>
            </p:cNvPr>
            <p:cNvSpPr txBox="1"/>
            <p:nvPr/>
          </p:nvSpPr>
          <p:spPr>
            <a:xfrm>
              <a:off x="752475" y="4073120"/>
              <a:ext cx="3882916" cy="646331"/>
            </a:xfrm>
            <a:prstGeom prst="rect">
              <a:avLst/>
            </a:prstGeom>
            <a:noFill/>
          </p:spPr>
          <p:txBody>
            <a:bodyPr wrap="square" rtlCol="0">
              <a:spAutoFit/>
            </a:bodyPr>
            <a:lstStyle/>
            <a:p>
              <a:r>
                <a:rPr lang="ja-JP" altLang="en-US" sz="3600" dirty="0">
                  <a:latin typeface="Meiryo UI" panose="020B0604030504040204" pitchFamily="50" charset="-128"/>
                  <a:ea typeface="Meiryo UI" panose="020B0604030504040204" pitchFamily="50" charset="-128"/>
                </a:rPr>
                <a:t>周囲のサポート体制</a:t>
              </a:r>
              <a:endParaRPr kumimoji="1" lang="ja-JP" altLang="en-US" sz="3600" dirty="0">
                <a:latin typeface="Meiryo UI" panose="020B0604030504040204" pitchFamily="50" charset="-128"/>
                <a:ea typeface="Meiryo UI" panose="020B0604030504040204" pitchFamily="50" charset="-128"/>
              </a:endParaRPr>
            </a:p>
          </p:txBody>
        </p:sp>
      </p:grpSp>
      <p:sp>
        <p:nvSpPr>
          <p:cNvPr id="13" name="テキスト ボックス 12">
            <a:extLst>
              <a:ext uri="{FF2B5EF4-FFF2-40B4-BE49-F238E27FC236}">
                <a16:creationId xmlns:a16="http://schemas.microsoft.com/office/drawing/2014/main" id="{5BD75D91-F459-9E17-CFB6-50B4AF363A42}"/>
              </a:ext>
            </a:extLst>
          </p:cNvPr>
          <p:cNvSpPr txBox="1"/>
          <p:nvPr/>
        </p:nvSpPr>
        <p:spPr>
          <a:xfrm>
            <a:off x="6796327" y="6072948"/>
            <a:ext cx="4740166" cy="646331"/>
          </a:xfrm>
          <a:prstGeom prst="rect">
            <a:avLst/>
          </a:prstGeom>
          <a:noFill/>
        </p:spPr>
        <p:txBody>
          <a:bodyPr wrap="square" rtlCol="0">
            <a:spAutoFit/>
          </a:bodyPr>
          <a:lstStyle/>
          <a:p>
            <a:r>
              <a:rPr lang="ja-JP" altLang="en-US" sz="3600" b="1" dirty="0">
                <a:solidFill>
                  <a:srgbClr val="FF0000"/>
                </a:solidFill>
                <a:latin typeface="Meiryo UI" panose="020B0604030504040204" pitchFamily="50" charset="-128"/>
                <a:ea typeface="Meiryo UI" panose="020B0604030504040204" pitchFamily="50" charset="-128"/>
              </a:rPr>
              <a:t>→　住みやすい地域</a:t>
            </a:r>
            <a:r>
              <a:rPr kumimoji="1" lang="ja-JP" altLang="en-US" sz="3600" b="1" dirty="0">
                <a:solidFill>
                  <a:srgbClr val="FF0000"/>
                </a:solidFill>
                <a:latin typeface="Meiryo UI" panose="020B0604030504040204" pitchFamily="50" charset="-128"/>
                <a:ea typeface="Meiryo UI" panose="020B0604030504040204" pitchFamily="50" charset="-128"/>
              </a:rPr>
              <a:t>　へ</a:t>
            </a:r>
            <a:endParaRPr kumimoji="1" lang="ja-JP" altLang="en-US" sz="3600" dirty="0"/>
          </a:p>
        </p:txBody>
      </p:sp>
      <p:sp>
        <p:nvSpPr>
          <p:cNvPr id="15" name="テキスト ボックス 14">
            <a:extLst>
              <a:ext uri="{FF2B5EF4-FFF2-40B4-BE49-F238E27FC236}">
                <a16:creationId xmlns:a16="http://schemas.microsoft.com/office/drawing/2014/main" id="{6FF5F130-58BE-28A9-7663-89D49524E1FA}"/>
              </a:ext>
            </a:extLst>
          </p:cNvPr>
          <p:cNvSpPr txBox="1"/>
          <p:nvPr/>
        </p:nvSpPr>
        <p:spPr>
          <a:xfrm>
            <a:off x="609600" y="6050631"/>
            <a:ext cx="8182708" cy="637482"/>
          </a:xfrm>
          <a:prstGeom prst="rect">
            <a:avLst/>
          </a:prstGeom>
          <a:noFill/>
        </p:spPr>
        <p:txBody>
          <a:bodyPr wrap="square">
            <a:spAutoFit/>
          </a:bodyPr>
          <a:lstStyle/>
          <a:p>
            <a:pPr marL="0" marR="0" lvl="0" indent="0" algn="l" defTabSz="914400" rtl="0" eaLnBrk="1" fontAlgn="auto" latinLnBrk="0" hangingPunct="1">
              <a:lnSpc>
                <a:spcPts val="4600"/>
              </a:lnSpc>
              <a:spcBef>
                <a:spcPts val="0"/>
              </a:spcBef>
              <a:spcAft>
                <a:spcPts val="0"/>
              </a:spcAft>
              <a:buClrTx/>
              <a:buSzTx/>
              <a:buFontTx/>
              <a:buNone/>
              <a:tabLst/>
              <a:defRPr/>
            </a:pPr>
            <a:r>
              <a:rPr lang="ja-JP" altLang="en-US" sz="2800" b="1" dirty="0">
                <a:solidFill>
                  <a:prstClr val="black"/>
                </a:solidFill>
                <a:latin typeface="Meiryo UI" panose="020B0604030504040204" pitchFamily="50" charset="-128"/>
                <a:ea typeface="Meiryo UI" panose="020B0604030504040204" pitchFamily="50" charset="-128"/>
              </a:rPr>
              <a:t>　周囲が理解し、困っている時にサポート</a:t>
            </a:r>
            <a:endParaRPr lang="ja-JP" altLang="en-US" sz="1600" dirty="0"/>
          </a:p>
        </p:txBody>
      </p:sp>
    </p:spTree>
    <p:extLst>
      <p:ext uri="{BB962C8B-B14F-4D97-AF65-F5344CB8AC3E}">
        <p14:creationId xmlns:p14="http://schemas.microsoft.com/office/powerpoint/2010/main" val="22210264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図 26">
            <a:extLst>
              <a:ext uri="{FF2B5EF4-FFF2-40B4-BE49-F238E27FC236}">
                <a16:creationId xmlns:a16="http://schemas.microsoft.com/office/drawing/2014/main" id="{B7941B2D-6176-431E-9476-A2D0F683F8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0113" y="4619270"/>
            <a:ext cx="2600248" cy="1950186"/>
          </a:xfrm>
          <a:prstGeom prst="rect">
            <a:avLst/>
          </a:prstGeom>
        </p:spPr>
      </p:pic>
      <p:pic>
        <p:nvPicPr>
          <p:cNvPr id="21" name="図 20">
            <a:extLst>
              <a:ext uri="{FF2B5EF4-FFF2-40B4-BE49-F238E27FC236}">
                <a16:creationId xmlns:a16="http://schemas.microsoft.com/office/drawing/2014/main" id="{A1F3D8B5-F0F7-4CFF-AB60-026E9A0CEA7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7000" l="1273" r="94000">
                        <a14:foregroundMark x1="6909" y1="39500" x2="7273" y2="71750"/>
                        <a14:foregroundMark x1="7273" y1="71750" x2="26000" y2="88500"/>
                        <a14:foregroundMark x1="26000" y1="88500" x2="44182" y2="74000"/>
                        <a14:foregroundMark x1="18364" y1="39500" x2="11455" y2="69250"/>
                        <a14:foregroundMark x1="11455" y1="69250" x2="30000" y2="56000"/>
                        <a14:foregroundMark x1="8364" y1="38750" x2="34364" y2="36000"/>
                        <a14:foregroundMark x1="34364" y1="36000" x2="44182" y2="46250"/>
                        <a14:foregroundMark x1="25455" y1="53250" x2="24182" y2="83750"/>
                        <a14:foregroundMark x1="24182" y1="83750" x2="31091" y2="81000"/>
                        <a14:foregroundMark x1="25091" y1="67000" x2="30000" y2="70500"/>
                        <a14:foregroundMark x1="24545" y1="64250" x2="19455" y2="67000"/>
                        <a14:foregroundMark x1="21455" y1="86500" x2="26545" y2="85750"/>
                        <a14:foregroundMark x1="38182" y1="55250" x2="30545" y2="63000"/>
                        <a14:foregroundMark x1="74364" y1="42750" x2="59818" y2="69250"/>
                        <a14:foregroundMark x1="59818" y1="69250" x2="80909" y2="74750"/>
                        <a14:foregroundMark x1="80909" y1="74750" x2="88545" y2="66500"/>
                        <a14:foregroundMark x1="80909" y1="61500" x2="76909" y2="72000"/>
                        <a14:foregroundMark x1="74364" y1="60250" x2="65273" y2="67000"/>
                        <a14:foregroundMark x1="71818" y1="87250" x2="94000" y2="88500"/>
                        <a14:foregroundMark x1="94000" y1="88500" x2="94000" y2="88000"/>
                        <a14:foregroundMark x1="70364" y1="90000" x2="89091" y2="94250"/>
                        <a14:foregroundMark x1="74364" y1="49000" x2="90000" y2="65750"/>
                        <a14:foregroundMark x1="90545" y1="54000" x2="86545" y2="79000"/>
                        <a14:foregroundMark x1="73818" y1="85250" x2="82909" y2="83000"/>
                        <a14:foregroundMark x1="66909" y1="92750" x2="83455" y2="97000"/>
                        <a14:foregroundMark x1="31636" y1="76000" x2="28000" y2="76000"/>
                        <a14:foregroundMark x1="31091" y1="54000" x2="29455" y2="52500"/>
                        <a14:foregroundMark x1="1273" y1="59500" x2="1273" y2="74000"/>
                      </a14:backgroundRemoval>
                    </a14:imgEffect>
                  </a14:imgLayer>
                </a14:imgProps>
              </a:ext>
              <a:ext uri="{28A0092B-C50C-407E-A947-70E740481C1C}">
                <a14:useLocalDpi xmlns:a14="http://schemas.microsoft.com/office/drawing/2010/main" val="0"/>
              </a:ext>
            </a:extLst>
          </a:blip>
          <a:srcRect l="61285" t="31773"/>
          <a:stretch/>
        </p:blipFill>
        <p:spPr>
          <a:xfrm>
            <a:off x="293155" y="5009723"/>
            <a:ext cx="1216968" cy="1559733"/>
          </a:xfrm>
          <a:prstGeom prst="rect">
            <a:avLst/>
          </a:prstGeom>
        </p:spPr>
      </p:pic>
      <p:sp>
        <p:nvSpPr>
          <p:cNvPr id="2" name="タイトル 1"/>
          <p:cNvSpPr>
            <a:spLocks noGrp="1"/>
          </p:cNvSpPr>
          <p:nvPr>
            <p:ph type="title"/>
          </p:nvPr>
        </p:nvSpPr>
        <p:spPr>
          <a:xfrm>
            <a:off x="570572" y="143645"/>
            <a:ext cx="10515600" cy="1325563"/>
          </a:xfrm>
        </p:spPr>
        <p:txBody>
          <a:bodyPr>
            <a:normAutofit/>
          </a:bodyPr>
          <a:lstStyle/>
          <a:p>
            <a:r>
              <a:rPr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　認知症の人の家族の思い</a:t>
            </a:r>
            <a:endParaRPr kumimoji="1"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 name="コンテンツ プレースホルダー 3"/>
          <p:cNvGraphicFramePr>
            <a:graphicFrameLocks noGrp="1"/>
          </p:cNvGraphicFramePr>
          <p:nvPr>
            <p:ph idx="1"/>
          </p:nvPr>
        </p:nvGraphicFramePr>
        <p:xfrm>
          <a:off x="313386" y="2389355"/>
          <a:ext cx="11565228" cy="2913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円形吹き出し 4"/>
          <p:cNvSpPr/>
          <p:nvPr/>
        </p:nvSpPr>
        <p:spPr>
          <a:xfrm>
            <a:off x="1153280" y="4388813"/>
            <a:ext cx="2956775" cy="1951150"/>
          </a:xfrm>
          <a:prstGeom prst="wedgeEllipseCallout">
            <a:avLst>
              <a:gd name="adj1" fmla="val -49537"/>
              <a:gd name="adj2" fmla="val 42698"/>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あんなにしっかりしていた人が</a:t>
            </a:r>
            <a:r>
              <a:rPr kumimoji="1" lang="en-US" altLang="ja-JP" sz="2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000" dirty="0" err="1">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円形吹き出し 6"/>
          <p:cNvSpPr/>
          <p:nvPr/>
        </p:nvSpPr>
        <p:spPr>
          <a:xfrm>
            <a:off x="5765843" y="4373724"/>
            <a:ext cx="2956775" cy="1951150"/>
          </a:xfrm>
          <a:prstGeom prst="wedgeEllipseCallout">
            <a:avLst>
              <a:gd name="adj1" fmla="val 31063"/>
              <a:gd name="adj2" fmla="val -5235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a:latin typeface="Meiryo UI" panose="020B0604030504040204" pitchFamily="50" charset="-128"/>
                <a:ea typeface="Meiryo UI" panose="020B0604030504040204" pitchFamily="50" charset="-128"/>
                <a:cs typeface="Meiryo UI" panose="020B0604030504040204" pitchFamily="50" charset="-128"/>
              </a:rPr>
              <a:t>イライラしても</a:t>
            </a:r>
            <a:br>
              <a:rPr lang="en-US" altLang="ja-JP" sz="2000" dirty="0">
                <a:latin typeface="Meiryo UI" panose="020B0604030504040204" pitchFamily="50" charset="-128"/>
                <a:ea typeface="Meiryo UI" panose="020B0604030504040204" pitchFamily="50" charset="-128"/>
                <a:cs typeface="Meiryo UI" panose="020B0604030504040204" pitchFamily="50" charset="-128"/>
              </a:rPr>
            </a:br>
            <a:r>
              <a:rPr lang="ja-JP" altLang="en-US" sz="2000" dirty="0">
                <a:latin typeface="Meiryo UI" panose="020B0604030504040204" pitchFamily="50" charset="-128"/>
                <a:ea typeface="Meiryo UI" panose="020B0604030504040204" pitchFamily="50" charset="-128"/>
                <a:cs typeface="Meiryo UI" panose="020B0604030504040204" pitchFamily="50" charset="-128"/>
              </a:rPr>
              <a:t>仕方ないか</a:t>
            </a:r>
            <a:r>
              <a:rPr lang="en-US" altLang="ja-JP" sz="2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000" dirty="0" err="1">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円形吹き出し 7"/>
          <p:cNvSpPr/>
          <p:nvPr/>
        </p:nvSpPr>
        <p:spPr>
          <a:xfrm>
            <a:off x="8397024" y="1380105"/>
            <a:ext cx="2956775" cy="1951150"/>
          </a:xfrm>
          <a:prstGeom prst="wedgeEllipseCallout">
            <a:avLst>
              <a:gd name="adj1" fmla="val 15737"/>
              <a:gd name="adj2" fmla="val 6000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000" dirty="0">
                <a:latin typeface="Meiryo UI" panose="020B0604030504040204" pitchFamily="50" charset="-128"/>
                <a:ea typeface="Meiryo UI" panose="020B0604030504040204" pitchFamily="50" charset="-128"/>
                <a:cs typeface="Meiryo UI" panose="020B0604030504040204" pitchFamily="50" charset="-128"/>
              </a:rPr>
              <a:t>本人が不安にならないよう、ゆっくり伝えてみよう。</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4" name="図 23">
            <a:extLst>
              <a:ext uri="{FF2B5EF4-FFF2-40B4-BE49-F238E27FC236}">
                <a16:creationId xmlns:a16="http://schemas.microsoft.com/office/drawing/2014/main" id="{DE042A6B-6874-4025-91CD-E1A984BFD828}"/>
              </a:ext>
            </a:extLst>
          </p:cNvPr>
          <p:cNvPicPr>
            <a:picLocks noChangeAspect="1"/>
          </p:cNvPicPr>
          <p:nvPr/>
        </p:nvPicPr>
        <p:blipFill rotWithShape="1">
          <a:blip r:embed="rId11">
            <a:extLst>
              <a:ext uri="{28A0092B-C50C-407E-A947-70E740481C1C}">
                <a14:useLocalDpi xmlns:a14="http://schemas.microsoft.com/office/drawing/2010/main" val="0"/>
              </a:ext>
            </a:extLst>
          </a:blip>
          <a:srcRect r="41662" b="29144"/>
          <a:stretch/>
        </p:blipFill>
        <p:spPr>
          <a:xfrm>
            <a:off x="1687314" y="1336160"/>
            <a:ext cx="1769437" cy="1563003"/>
          </a:xfrm>
          <a:prstGeom prst="rect">
            <a:avLst/>
          </a:prstGeom>
        </p:spPr>
      </p:pic>
      <p:sp>
        <p:nvSpPr>
          <p:cNvPr id="6" name="爆発 1 5"/>
          <p:cNvSpPr/>
          <p:nvPr/>
        </p:nvSpPr>
        <p:spPr>
          <a:xfrm>
            <a:off x="3149773" y="1380105"/>
            <a:ext cx="2956775" cy="1951150"/>
          </a:xfrm>
          <a:prstGeom prst="irregularSeal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もう嫌！！</a:t>
            </a:r>
          </a:p>
        </p:txBody>
      </p:sp>
      <p:sp>
        <p:nvSpPr>
          <p:cNvPr id="9" name="日付プレースホルダー 8">
            <a:extLst>
              <a:ext uri="{FF2B5EF4-FFF2-40B4-BE49-F238E27FC236}">
                <a16:creationId xmlns:a16="http://schemas.microsoft.com/office/drawing/2014/main" id="{5FC1D5F2-66C8-4403-BF44-FE0F1728FE47}"/>
              </a:ext>
            </a:extLst>
          </p:cNvPr>
          <p:cNvSpPr>
            <a:spLocks noGrp="1"/>
          </p:cNvSpPr>
          <p:nvPr>
            <p:ph type="dt" sz="half" idx="10"/>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491C6EA1-D9DA-F43A-DD28-3BB694F8E0CD}"/>
              </a:ext>
            </a:extLst>
          </p:cNvPr>
          <p:cNvSpPr>
            <a:spLocks noGrp="1"/>
          </p:cNvSpPr>
          <p:nvPr>
            <p:ph type="sldNum" sz="quarter" idx="12"/>
          </p:nvPr>
        </p:nvSpPr>
        <p:spPr/>
        <p:txBody>
          <a:bodyPr/>
          <a:lstStyle/>
          <a:p>
            <a:fld id="{7BCE676F-4151-4FB9-8059-CF37FC457274}" type="slidenum">
              <a:rPr kumimoji="1" lang="ja-JP" altLang="en-US" smtClean="0"/>
              <a:t>24</a:t>
            </a:fld>
            <a:endParaRPr kumimoji="1" lang="ja-JP" altLang="en-US"/>
          </a:p>
        </p:txBody>
      </p:sp>
    </p:spTree>
    <p:extLst>
      <p:ext uri="{BB962C8B-B14F-4D97-AF65-F5344CB8AC3E}">
        <p14:creationId xmlns:p14="http://schemas.microsoft.com/office/powerpoint/2010/main" val="201254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EE3310-E7FA-457B-A0CC-E40AA6DAC137}"/>
              </a:ext>
            </a:extLst>
          </p:cNvPr>
          <p:cNvSpPr>
            <a:spLocks noGrp="1"/>
          </p:cNvSpPr>
          <p:nvPr>
            <p:ph type="title"/>
          </p:nvPr>
        </p:nvSpPr>
        <p:spPr>
          <a:xfrm>
            <a:off x="1801590" y="152846"/>
            <a:ext cx="10134600" cy="1325563"/>
          </a:xfrm>
        </p:spPr>
        <p:txBody>
          <a:bodyPr>
            <a:normAutofit/>
          </a:bodyPr>
          <a:lstStyle/>
          <a:p>
            <a:r>
              <a:rPr kumimoji="1" lang="ja-JP" altLang="en-US" sz="3600" dirty="0">
                <a:latin typeface="Meiryo UI" panose="020B0604030504040204" pitchFamily="50" charset="-128"/>
                <a:ea typeface="Meiryo UI" panose="020B0604030504040204" pitchFamily="50" charset="-128"/>
              </a:rPr>
              <a:t>相談窓口：認知症の人と家族の会　京都府支部</a:t>
            </a:r>
          </a:p>
        </p:txBody>
      </p:sp>
      <p:sp>
        <p:nvSpPr>
          <p:cNvPr id="5" name="正方形/長方形 4">
            <a:extLst>
              <a:ext uri="{FF2B5EF4-FFF2-40B4-BE49-F238E27FC236}">
                <a16:creationId xmlns:a16="http://schemas.microsoft.com/office/drawing/2014/main" id="{52D1A7D2-E2C2-4827-AA02-64B85603951D}"/>
              </a:ext>
            </a:extLst>
          </p:cNvPr>
          <p:cNvSpPr/>
          <p:nvPr/>
        </p:nvSpPr>
        <p:spPr>
          <a:xfrm>
            <a:off x="1366162" y="1352069"/>
            <a:ext cx="9835370" cy="523220"/>
          </a:xfrm>
          <a:prstGeom prst="rect">
            <a:avLst/>
          </a:prstGeom>
        </p:spPr>
        <p:txBody>
          <a:bodyPr wrap="square">
            <a:spAutoFit/>
          </a:bodyPr>
          <a:lstStyle/>
          <a:p>
            <a:r>
              <a:rPr lang="ja-JP" altLang="en-US" sz="2800" dirty="0">
                <a:latin typeface="Meiryo UI" panose="020B0604030504040204" pitchFamily="50" charset="-128"/>
                <a:ea typeface="Meiryo UI" panose="020B0604030504040204" pitchFamily="50" charset="-128"/>
              </a:rPr>
              <a:t>「家族の会」では、フリーダイヤルによる電話相談を実施しています。</a:t>
            </a:r>
          </a:p>
        </p:txBody>
      </p:sp>
      <p:pic>
        <p:nvPicPr>
          <p:cNvPr id="7" name="図 6">
            <a:extLst>
              <a:ext uri="{FF2B5EF4-FFF2-40B4-BE49-F238E27FC236}">
                <a16:creationId xmlns:a16="http://schemas.microsoft.com/office/drawing/2014/main" id="{8DC17DC4-F823-4C6B-92B7-CEE74D7C50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762" y="366590"/>
            <a:ext cx="1066800" cy="800100"/>
          </a:xfrm>
          <a:prstGeom prst="rect">
            <a:avLst/>
          </a:prstGeom>
        </p:spPr>
      </p:pic>
      <p:cxnSp>
        <p:nvCxnSpPr>
          <p:cNvPr id="8" name="直線コネクタ 7">
            <a:extLst>
              <a:ext uri="{FF2B5EF4-FFF2-40B4-BE49-F238E27FC236}">
                <a16:creationId xmlns:a16="http://schemas.microsoft.com/office/drawing/2014/main" id="{462EA7EE-5503-4331-ADF7-95722D572A55}"/>
              </a:ext>
            </a:extLst>
          </p:cNvPr>
          <p:cNvCxnSpPr/>
          <p:nvPr/>
        </p:nvCxnSpPr>
        <p:spPr>
          <a:xfrm>
            <a:off x="832762" y="1166690"/>
            <a:ext cx="1036877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9" name="正方形/長方形 8">
            <a:extLst>
              <a:ext uri="{FF2B5EF4-FFF2-40B4-BE49-F238E27FC236}">
                <a16:creationId xmlns:a16="http://schemas.microsoft.com/office/drawing/2014/main" id="{36175603-1739-47E6-BF2A-4C0DB2BD7F20}"/>
              </a:ext>
            </a:extLst>
          </p:cNvPr>
          <p:cNvSpPr/>
          <p:nvPr/>
        </p:nvSpPr>
        <p:spPr>
          <a:xfrm>
            <a:off x="953860" y="1940073"/>
            <a:ext cx="10284279" cy="1317155"/>
          </a:xfrm>
          <a:prstGeom prst="rect">
            <a:avLst/>
          </a:prstGeom>
        </p:spPr>
        <p:txBody>
          <a:bodyPr wrap="square">
            <a:spAutoFit/>
          </a:bodyPr>
          <a:lstStyle/>
          <a:p>
            <a:pPr>
              <a:lnSpc>
                <a:spcPts val="3300"/>
              </a:lnSpc>
            </a:pPr>
            <a:r>
              <a:rPr lang="ja-JP" altLang="en-US" sz="2400" dirty="0">
                <a:latin typeface="Meiryo UI" panose="020B0604030504040204" pitchFamily="50" charset="-128"/>
                <a:ea typeface="Meiryo UI" panose="020B0604030504040204" pitchFamily="50" charset="-128"/>
              </a:rPr>
              <a:t>認知症に関する知識や介護の仕方などなんでもお尋ね下さい。また、介護のグチや悩みを思う存分話して下さい。少しでも心が軽くなり、元気を出してもらえるよう、経験者が丁寧にお聞きします。</a:t>
            </a:r>
          </a:p>
        </p:txBody>
      </p:sp>
      <p:sp>
        <p:nvSpPr>
          <p:cNvPr id="12" name="正方形/長方形 11">
            <a:extLst>
              <a:ext uri="{FF2B5EF4-FFF2-40B4-BE49-F238E27FC236}">
                <a16:creationId xmlns:a16="http://schemas.microsoft.com/office/drawing/2014/main" id="{FAB7642C-7B4D-4360-8F22-F7DAF72A8019}"/>
              </a:ext>
            </a:extLst>
          </p:cNvPr>
          <p:cNvSpPr/>
          <p:nvPr/>
        </p:nvSpPr>
        <p:spPr>
          <a:xfrm>
            <a:off x="1828932" y="3322012"/>
            <a:ext cx="8771335" cy="149996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BE752E8F-FFFA-46A8-B06C-5C1877715470}"/>
              </a:ext>
            </a:extLst>
          </p:cNvPr>
          <p:cNvSpPr/>
          <p:nvPr/>
        </p:nvSpPr>
        <p:spPr>
          <a:xfrm>
            <a:off x="1597547" y="4969252"/>
            <a:ext cx="9372600" cy="1569660"/>
          </a:xfrm>
          <a:prstGeom prst="rect">
            <a:avLst/>
          </a:prstGeom>
        </p:spPr>
        <p:txBody>
          <a:bodyPr wrap="square">
            <a:spAutoFit/>
          </a:bodyPr>
          <a:lstStyle/>
          <a:p>
            <a:r>
              <a:rPr lang="ja-JP" altLang="en-US" sz="2400" dirty="0">
                <a:latin typeface="Meiryo UI" panose="020B0604030504040204" pitchFamily="50" charset="-128"/>
                <a:ea typeface="Meiryo UI" panose="020B0604030504040204" pitchFamily="50" charset="-128"/>
              </a:rPr>
              <a:t>●土・日・祝日、お盆（</a:t>
            </a:r>
            <a:r>
              <a:rPr lang="en-US" altLang="ja-JP" sz="2400" dirty="0">
                <a:latin typeface="Meiryo UI" panose="020B0604030504040204" pitchFamily="50" charset="-128"/>
                <a:ea typeface="Meiryo UI" panose="020B0604030504040204" pitchFamily="50" charset="-128"/>
              </a:rPr>
              <a:t>8/13</a:t>
            </a:r>
            <a:r>
              <a:rPr lang="ja-JP" altLang="en-US" sz="2400" dirty="0">
                <a:latin typeface="Meiryo UI" panose="020B0604030504040204" pitchFamily="50" charset="-128"/>
                <a:ea typeface="Meiryo UI" panose="020B0604030504040204" pitchFamily="50" charset="-128"/>
              </a:rPr>
              <a:t>～</a:t>
            </a:r>
            <a:r>
              <a:rPr lang="en-US" altLang="ja-JP" sz="2400" dirty="0">
                <a:latin typeface="Meiryo UI" panose="020B0604030504040204" pitchFamily="50" charset="-128"/>
                <a:ea typeface="Meiryo UI" panose="020B0604030504040204" pitchFamily="50" charset="-128"/>
              </a:rPr>
              <a:t>8/16</a:t>
            </a:r>
            <a:r>
              <a:rPr lang="ja-JP" altLang="en-US" sz="2400" dirty="0">
                <a:latin typeface="Meiryo UI" panose="020B0604030504040204" pitchFamily="50" charset="-128"/>
                <a:ea typeface="Meiryo UI" panose="020B0604030504040204" pitchFamily="50" charset="-128"/>
              </a:rPr>
              <a:t>）、年末年始（</a:t>
            </a:r>
            <a:r>
              <a:rPr lang="en-US" altLang="ja-JP" sz="2400" dirty="0">
                <a:latin typeface="Meiryo UI" panose="020B0604030504040204" pitchFamily="50" charset="-128"/>
                <a:ea typeface="Meiryo UI" panose="020B0604030504040204" pitchFamily="50" charset="-128"/>
              </a:rPr>
              <a:t>12/27</a:t>
            </a:r>
            <a:r>
              <a:rPr lang="ja-JP" altLang="en-US" sz="2400" dirty="0">
                <a:latin typeface="Meiryo UI" panose="020B0604030504040204" pitchFamily="50" charset="-128"/>
                <a:ea typeface="Meiryo UI" panose="020B0604030504040204" pitchFamily="50" charset="-128"/>
              </a:rPr>
              <a:t>～</a:t>
            </a:r>
            <a:r>
              <a:rPr lang="en-US" altLang="ja-JP" sz="2400" dirty="0">
                <a:latin typeface="Meiryo UI" panose="020B0604030504040204" pitchFamily="50" charset="-128"/>
                <a:ea typeface="Meiryo UI" panose="020B0604030504040204" pitchFamily="50" charset="-128"/>
              </a:rPr>
              <a:t>1/5</a:t>
            </a:r>
            <a:r>
              <a:rPr lang="ja-JP" altLang="en-US" sz="2400" dirty="0">
                <a:latin typeface="Meiryo UI" panose="020B0604030504040204" pitchFamily="50" charset="-128"/>
                <a:ea typeface="Meiryo UI" panose="020B0604030504040204" pitchFamily="50" charset="-128"/>
              </a:rPr>
              <a:t>）を</a:t>
            </a:r>
            <a:endParaRPr lang="en-US" altLang="ja-JP" sz="24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除く毎日、午前１０：００～午後３：００</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●全国どこからでも無料</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●研修を受けた介護経験者による相談</a:t>
            </a:r>
          </a:p>
        </p:txBody>
      </p:sp>
      <p:sp>
        <p:nvSpPr>
          <p:cNvPr id="6" name="テキスト ボックス 5">
            <a:extLst>
              <a:ext uri="{FF2B5EF4-FFF2-40B4-BE49-F238E27FC236}">
                <a16:creationId xmlns:a16="http://schemas.microsoft.com/office/drawing/2014/main" id="{D21BB8A2-A880-4CE5-9556-94FEA4CBA08F}"/>
              </a:ext>
            </a:extLst>
          </p:cNvPr>
          <p:cNvSpPr txBox="1"/>
          <p:nvPr/>
        </p:nvSpPr>
        <p:spPr>
          <a:xfrm>
            <a:off x="2184400" y="3450016"/>
            <a:ext cx="6942666" cy="461665"/>
          </a:xfrm>
          <a:prstGeom prst="rect">
            <a:avLst/>
          </a:prstGeom>
          <a:noFill/>
        </p:spPr>
        <p:txBody>
          <a:bodyPr wrap="square" rtlCol="0">
            <a:spAutoFit/>
          </a:bodyPr>
          <a:lstStyle/>
          <a:p>
            <a:r>
              <a:rPr lang="ja-JP" altLang="en-US" sz="2400" b="1" dirty="0">
                <a:latin typeface="Meiryo UI" panose="020B0604030504040204" pitchFamily="50" charset="-128"/>
                <a:ea typeface="Meiryo UI" panose="020B0604030504040204" pitchFamily="50" charset="-128"/>
              </a:rPr>
              <a:t>京都府認知症コールセンター</a:t>
            </a:r>
            <a:endParaRPr kumimoji="1" lang="ja-JP" altLang="en-US" sz="2400" b="1"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CF674AF-CEEF-41A3-AEB1-2C8E30723FD7}"/>
              </a:ext>
            </a:extLst>
          </p:cNvPr>
          <p:cNvSpPr txBox="1"/>
          <p:nvPr/>
        </p:nvSpPr>
        <p:spPr>
          <a:xfrm>
            <a:off x="2511817" y="3930315"/>
            <a:ext cx="8426985" cy="830997"/>
          </a:xfrm>
          <a:prstGeom prst="rect">
            <a:avLst/>
          </a:prstGeom>
          <a:noFill/>
        </p:spPr>
        <p:txBody>
          <a:bodyPr wrap="square" rtlCol="0">
            <a:spAutoFit/>
          </a:bodyPr>
          <a:lstStyle/>
          <a:p>
            <a:r>
              <a:rPr kumimoji="1" lang="ja-JP" altLang="en-US" sz="4800" b="1" dirty="0">
                <a:latin typeface="Meiryo UI" panose="020B0604030504040204" pitchFamily="50" charset="-128"/>
                <a:ea typeface="Meiryo UI" panose="020B0604030504040204" pitchFamily="50" charset="-128"/>
              </a:rPr>
              <a:t>０１２０－２９４－６７７</a:t>
            </a:r>
          </a:p>
        </p:txBody>
      </p:sp>
      <p:sp>
        <p:nvSpPr>
          <p:cNvPr id="3" name="日付プレースホルダー 2">
            <a:extLst>
              <a:ext uri="{FF2B5EF4-FFF2-40B4-BE49-F238E27FC236}">
                <a16:creationId xmlns:a16="http://schemas.microsoft.com/office/drawing/2014/main" id="{E08B4880-3984-4E12-864C-B7E61CB3EEFE}"/>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0C58DA2-3D51-C27C-BF7A-8739DE5C3E86}"/>
              </a:ext>
            </a:extLst>
          </p:cNvPr>
          <p:cNvSpPr>
            <a:spLocks noGrp="1"/>
          </p:cNvSpPr>
          <p:nvPr>
            <p:ph type="sldNum" sz="quarter" idx="12"/>
          </p:nvPr>
        </p:nvSpPr>
        <p:spPr/>
        <p:txBody>
          <a:bodyPr/>
          <a:lstStyle/>
          <a:p>
            <a:fld id="{7BCE676F-4151-4FB9-8059-CF37FC457274}" type="slidenum">
              <a:rPr kumimoji="1" lang="ja-JP" altLang="en-US" smtClean="0"/>
              <a:t>25</a:t>
            </a:fld>
            <a:endParaRPr kumimoji="1" lang="ja-JP" altLang="en-US"/>
          </a:p>
        </p:txBody>
      </p:sp>
    </p:spTree>
    <p:extLst>
      <p:ext uri="{BB962C8B-B14F-4D97-AF65-F5344CB8AC3E}">
        <p14:creationId xmlns:p14="http://schemas.microsoft.com/office/powerpoint/2010/main" val="3768958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付プレースホルダー 3">
            <a:extLst>
              <a:ext uri="{FF2B5EF4-FFF2-40B4-BE49-F238E27FC236}">
                <a16:creationId xmlns:a16="http://schemas.microsoft.com/office/drawing/2014/main" id="{2EA652CC-903E-E99D-1908-620305D6E2E8}"/>
              </a:ext>
            </a:extLst>
          </p:cNvPr>
          <p:cNvSpPr>
            <a:spLocks noGrp="1"/>
          </p:cNvSpPr>
          <p:nvPr>
            <p:ph type="dt" sz="half" idx="10"/>
          </p:nvPr>
        </p:nvSpPr>
        <p:spPr/>
        <p:txBody>
          <a:bodyPr/>
          <a:lstStyle/>
          <a:p>
            <a:endParaRPr kumimoji="1" lang="ja-JP" altLang="en-US"/>
          </a:p>
        </p:txBody>
      </p:sp>
      <p:sp>
        <p:nvSpPr>
          <p:cNvPr id="5" name="タイトル 1">
            <a:extLst>
              <a:ext uri="{FF2B5EF4-FFF2-40B4-BE49-F238E27FC236}">
                <a16:creationId xmlns:a16="http://schemas.microsoft.com/office/drawing/2014/main" id="{3DAC6687-830E-DDD8-7171-CCD52A4C519A}"/>
              </a:ext>
            </a:extLst>
          </p:cNvPr>
          <p:cNvSpPr>
            <a:spLocks noGrp="1"/>
          </p:cNvSpPr>
          <p:nvPr>
            <p:ph type="title"/>
          </p:nvPr>
        </p:nvSpPr>
        <p:spPr>
          <a:xfrm>
            <a:off x="2755342" y="362998"/>
            <a:ext cx="4103914" cy="1325563"/>
          </a:xfrm>
        </p:spPr>
        <p:txBody>
          <a:bodyPr>
            <a:normAutofit/>
          </a:bodyPr>
          <a:lstStyle/>
          <a:p>
            <a:r>
              <a:rPr kumimoji="1" lang="ja-JP" altLang="en-US" sz="4000" dirty="0">
                <a:latin typeface="Meiryo UI" panose="020B0604030504040204" pitchFamily="50" charset="-128"/>
                <a:ea typeface="Meiryo UI" panose="020B0604030504040204" pitchFamily="50" charset="-128"/>
              </a:rPr>
              <a:t>認知症カフェ</a:t>
            </a:r>
          </a:p>
        </p:txBody>
      </p:sp>
      <p:pic>
        <p:nvPicPr>
          <p:cNvPr id="7" name="図 6">
            <a:extLst>
              <a:ext uri="{FF2B5EF4-FFF2-40B4-BE49-F238E27FC236}">
                <a16:creationId xmlns:a16="http://schemas.microsoft.com/office/drawing/2014/main" id="{6E273136-6750-CB7C-E8B2-10B4B585BE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9136" y="367812"/>
            <a:ext cx="1306286" cy="1338943"/>
          </a:xfrm>
          <a:prstGeom prst="rect">
            <a:avLst/>
          </a:prstGeom>
        </p:spPr>
      </p:pic>
      <p:sp>
        <p:nvSpPr>
          <p:cNvPr id="8" name="テキスト ボックス 7">
            <a:extLst>
              <a:ext uri="{FF2B5EF4-FFF2-40B4-BE49-F238E27FC236}">
                <a16:creationId xmlns:a16="http://schemas.microsoft.com/office/drawing/2014/main" id="{4406781D-06D2-2427-8360-2B38CBAEAACD}"/>
              </a:ext>
            </a:extLst>
          </p:cNvPr>
          <p:cNvSpPr txBox="1"/>
          <p:nvPr/>
        </p:nvSpPr>
        <p:spPr>
          <a:xfrm>
            <a:off x="1249136" y="1688561"/>
            <a:ext cx="10515600" cy="5172634"/>
          </a:xfrm>
          <a:prstGeom prst="rect">
            <a:avLst/>
          </a:prstGeom>
          <a:noFill/>
        </p:spPr>
        <p:txBody>
          <a:bodyPr wrap="square" rtlCol="0">
            <a:spAutoFit/>
          </a:bodyPr>
          <a:lstStyle/>
          <a:p>
            <a:pPr algn="just">
              <a:lnSpc>
                <a:spcPct val="150000"/>
              </a:lnSpc>
            </a:pPr>
            <a:r>
              <a:rPr lang="ja-JP" altLang="en-US" sz="2800" b="0" i="0" dirty="0">
                <a:solidFill>
                  <a:srgbClr val="333333"/>
                </a:solidFill>
                <a:effectLst/>
                <a:latin typeface="Meiryo UI" panose="020B0604030504040204" pitchFamily="50" charset="-128"/>
                <a:ea typeface="Meiryo UI" panose="020B0604030504040204" pitchFamily="50" charset="-128"/>
              </a:rPr>
              <a:t>認知症カフェは、</a:t>
            </a:r>
            <a:r>
              <a:rPr lang="ja-JP" altLang="en-US" sz="2800" b="1" i="0" u="none" strike="noStrike" dirty="0">
                <a:solidFill>
                  <a:srgbClr val="333333"/>
                </a:solidFill>
                <a:effectLst/>
                <a:latin typeface="Meiryo UI" panose="020B0604030504040204" pitchFamily="50" charset="-128"/>
                <a:ea typeface="Meiryo UI" panose="020B0604030504040204" pitchFamily="50" charset="-128"/>
              </a:rPr>
              <a:t>認知症の方とその家族が気軽に立ち寄れるカフェ</a:t>
            </a:r>
            <a:r>
              <a:rPr lang="ja-JP" altLang="en-US" sz="2800" b="0" i="0" dirty="0">
                <a:solidFill>
                  <a:srgbClr val="333333"/>
                </a:solidFill>
                <a:effectLst/>
                <a:latin typeface="Meiryo UI" panose="020B0604030504040204" pitchFamily="50" charset="-128"/>
                <a:ea typeface="Meiryo UI" panose="020B0604030504040204" pitchFamily="50" charset="-128"/>
              </a:rPr>
              <a:t>です。</a:t>
            </a:r>
            <a:endParaRPr lang="en-US" altLang="ja-JP" sz="2800" b="0" i="0" dirty="0">
              <a:solidFill>
                <a:srgbClr val="333333"/>
              </a:solidFill>
              <a:effectLst/>
              <a:latin typeface="Meiryo UI" panose="020B0604030504040204" pitchFamily="50" charset="-128"/>
              <a:ea typeface="Meiryo UI" panose="020B0604030504040204" pitchFamily="50" charset="-128"/>
            </a:endParaRPr>
          </a:p>
          <a:p>
            <a:pPr algn="just">
              <a:lnSpc>
                <a:spcPct val="150000"/>
              </a:lnSpc>
            </a:pPr>
            <a:r>
              <a:rPr lang="ja-JP" altLang="en-US" sz="2800" b="0" i="0" dirty="0">
                <a:solidFill>
                  <a:srgbClr val="333333"/>
                </a:solidFill>
                <a:effectLst/>
                <a:latin typeface="Meiryo UI" panose="020B0604030504040204" pitchFamily="50" charset="-128"/>
                <a:ea typeface="Meiryo UI" panose="020B0604030504040204" pitchFamily="50" charset="-128"/>
              </a:rPr>
              <a:t>一般的なカフェのように、お茶や軽食を楽しみながら自由に過ごせます。</a:t>
            </a:r>
          </a:p>
          <a:p>
            <a:pPr algn="just">
              <a:lnSpc>
                <a:spcPct val="150000"/>
              </a:lnSpc>
            </a:pPr>
            <a:r>
              <a:rPr lang="ja-JP" altLang="en-US" sz="2800" b="1" i="0" u="none" strike="noStrike" dirty="0">
                <a:solidFill>
                  <a:srgbClr val="333333"/>
                </a:solidFill>
                <a:effectLst/>
                <a:latin typeface="Meiryo UI" panose="020B0604030504040204" pitchFamily="50" charset="-128"/>
                <a:ea typeface="Meiryo UI" panose="020B0604030504040204" pitchFamily="50" charset="-128"/>
              </a:rPr>
              <a:t>認知症の方同士の交流</a:t>
            </a:r>
            <a:r>
              <a:rPr lang="ja-JP" altLang="en-US" sz="2800" b="0" i="0" dirty="0">
                <a:solidFill>
                  <a:srgbClr val="333333"/>
                </a:solidFill>
                <a:effectLst/>
                <a:latin typeface="Meiryo UI" panose="020B0604030504040204" pitchFamily="50" charset="-128"/>
                <a:ea typeface="Meiryo UI" panose="020B0604030504040204" pitchFamily="50" charset="-128"/>
              </a:rPr>
              <a:t>が深められたり、</a:t>
            </a:r>
            <a:r>
              <a:rPr lang="ja-JP" altLang="en-US" sz="2800" b="1" i="0" u="none" strike="noStrike" dirty="0">
                <a:solidFill>
                  <a:srgbClr val="333333"/>
                </a:solidFill>
                <a:effectLst/>
                <a:latin typeface="Meiryo UI" panose="020B0604030504040204" pitchFamily="50" charset="-128"/>
                <a:ea typeface="Meiryo UI" panose="020B0604030504040204" pitchFamily="50" charset="-128"/>
              </a:rPr>
              <a:t>介護や医療についての情報交換</a:t>
            </a:r>
            <a:r>
              <a:rPr lang="ja-JP" altLang="en-US" sz="2800" b="0" i="0" dirty="0">
                <a:solidFill>
                  <a:srgbClr val="333333"/>
                </a:solidFill>
                <a:effectLst/>
                <a:latin typeface="Meiryo UI" panose="020B0604030504040204" pitchFamily="50" charset="-128"/>
                <a:ea typeface="Meiryo UI" panose="020B0604030504040204" pitchFamily="50" charset="-128"/>
              </a:rPr>
              <a:t>できたりするため、認知症の方や家族にとっても有意義な時間を過ごせる場です。</a:t>
            </a:r>
            <a:endParaRPr lang="en-US" altLang="ja-JP" sz="2800" b="0" i="0" dirty="0">
              <a:solidFill>
                <a:srgbClr val="333333"/>
              </a:solidFill>
              <a:effectLst/>
              <a:latin typeface="Meiryo UI" panose="020B0604030504040204" pitchFamily="50" charset="-128"/>
              <a:ea typeface="Meiryo UI" panose="020B0604030504040204" pitchFamily="50" charset="-128"/>
            </a:endParaRPr>
          </a:p>
          <a:p>
            <a:pPr algn="just">
              <a:lnSpc>
                <a:spcPct val="150000"/>
              </a:lnSpc>
            </a:pPr>
            <a:r>
              <a:rPr lang="ja-JP" altLang="en-US" sz="2800" b="0" i="0" dirty="0">
                <a:solidFill>
                  <a:srgbClr val="333333"/>
                </a:solidFill>
                <a:effectLst/>
                <a:latin typeface="Meiryo UI" panose="020B0604030504040204" pitchFamily="50" charset="-128"/>
                <a:ea typeface="Meiryo UI" panose="020B0604030504040204" pitchFamily="50" charset="-128"/>
              </a:rPr>
              <a:t>また認知症カフェを通じて地域住民と顔見知りになることで、</a:t>
            </a:r>
            <a:r>
              <a:rPr lang="ja-JP" altLang="en-US" sz="2800" b="1" i="0" u="none" strike="noStrike" dirty="0">
                <a:solidFill>
                  <a:srgbClr val="333333"/>
                </a:solidFill>
                <a:effectLst/>
                <a:latin typeface="Meiryo UI" panose="020B0604030504040204" pitchFamily="50" charset="-128"/>
                <a:ea typeface="Meiryo UI" panose="020B0604030504040204" pitchFamily="50" charset="-128"/>
              </a:rPr>
              <a:t>本人や介護者の孤立を防げる</a:t>
            </a:r>
            <a:r>
              <a:rPr lang="ja-JP" altLang="en-US" sz="2800" b="0" i="0" dirty="0">
                <a:solidFill>
                  <a:srgbClr val="333333"/>
                </a:solidFill>
                <a:effectLst/>
                <a:latin typeface="Meiryo UI" panose="020B0604030504040204" pitchFamily="50" charset="-128"/>
                <a:ea typeface="Meiryo UI" panose="020B0604030504040204" pitchFamily="50" charset="-128"/>
              </a:rPr>
              <a:t>というメリットもあります。</a:t>
            </a:r>
          </a:p>
          <a:p>
            <a:pPr>
              <a:lnSpc>
                <a:spcPct val="150000"/>
              </a:lnSpc>
            </a:pPr>
            <a:endParaRPr kumimoji="1" lang="ja-JP" altLang="en-US" sz="2800" dirty="0">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F473E556-2221-7AA3-3239-E22A35919958}"/>
              </a:ext>
            </a:extLst>
          </p:cNvPr>
          <p:cNvCxnSpPr/>
          <p:nvPr/>
        </p:nvCxnSpPr>
        <p:spPr>
          <a:xfrm>
            <a:off x="2755342" y="1375175"/>
            <a:ext cx="2844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a:extLst>
              <a:ext uri="{FF2B5EF4-FFF2-40B4-BE49-F238E27FC236}">
                <a16:creationId xmlns:a16="http://schemas.microsoft.com/office/drawing/2014/main" id="{53AF71D5-00B4-0422-E1F2-20AEF48B1E85}"/>
              </a:ext>
            </a:extLst>
          </p:cNvPr>
          <p:cNvSpPr>
            <a:spLocks noGrp="1"/>
          </p:cNvSpPr>
          <p:nvPr>
            <p:ph type="sldNum" sz="quarter" idx="12"/>
          </p:nvPr>
        </p:nvSpPr>
        <p:spPr/>
        <p:txBody>
          <a:bodyPr/>
          <a:lstStyle/>
          <a:p>
            <a:fld id="{7BCE676F-4151-4FB9-8059-CF37FC457274}" type="slidenum">
              <a:rPr kumimoji="1" lang="ja-JP" altLang="en-US" smtClean="0"/>
              <a:t>26</a:t>
            </a:fld>
            <a:endParaRPr kumimoji="1" lang="ja-JP" altLang="en-US"/>
          </a:p>
        </p:txBody>
      </p:sp>
    </p:spTree>
    <p:extLst>
      <p:ext uri="{BB962C8B-B14F-4D97-AF65-F5344CB8AC3E}">
        <p14:creationId xmlns:p14="http://schemas.microsoft.com/office/powerpoint/2010/main" val="178530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F880868-0BA5-0D50-9621-AB37B3BC0DC1}"/>
              </a:ext>
            </a:extLst>
          </p:cNvPr>
          <p:cNvSpPr>
            <a:spLocks noGrp="1"/>
          </p:cNvSpPr>
          <p:nvPr>
            <p:ph type="sldNum" sz="quarter" idx="12"/>
          </p:nvPr>
        </p:nvSpPr>
        <p:spPr/>
        <p:txBody>
          <a:bodyPr/>
          <a:lstStyle/>
          <a:p>
            <a:fld id="{7BCE676F-4151-4FB9-8059-CF37FC457274}" type="slidenum">
              <a:rPr kumimoji="1" lang="ja-JP" altLang="en-US" smtClean="0"/>
              <a:t>27</a:t>
            </a:fld>
            <a:endParaRPr kumimoji="1" lang="ja-JP" altLang="en-US"/>
          </a:p>
        </p:txBody>
      </p:sp>
      <p:sp>
        <p:nvSpPr>
          <p:cNvPr id="4" name="タイトル 3">
            <a:extLst>
              <a:ext uri="{FF2B5EF4-FFF2-40B4-BE49-F238E27FC236}">
                <a16:creationId xmlns:a16="http://schemas.microsoft.com/office/drawing/2014/main" id="{10204729-F6BA-BCF1-1BD3-CB7D6303122B}"/>
              </a:ext>
            </a:extLst>
          </p:cNvPr>
          <p:cNvSpPr>
            <a:spLocks noGrp="1"/>
          </p:cNvSpPr>
          <p:nvPr>
            <p:ph type="title" idx="4294967295"/>
          </p:nvPr>
        </p:nvSpPr>
        <p:spPr>
          <a:xfrm>
            <a:off x="838200" y="367554"/>
            <a:ext cx="10190356" cy="1174376"/>
          </a:xfrm>
        </p:spPr>
        <p:txBody>
          <a:bodyPr>
            <a:normAutofit/>
          </a:bodyPr>
          <a:lstStyle/>
          <a:p>
            <a:pPr algn="ctr"/>
            <a:r>
              <a:rPr lang="ja-JP" altLang="en-US" sz="4000" b="1" dirty="0">
                <a:solidFill>
                  <a:srgbClr val="002060"/>
                </a:solidFill>
                <a:latin typeface="Meiryo UI" panose="020B0604030504040204" pitchFamily="50" charset="-128"/>
                <a:ea typeface="Meiryo UI" panose="020B0604030504040204" pitchFamily="50" charset="-128"/>
              </a:rPr>
              <a:t>周りの人にはどのような心がけが必要でしょうか</a:t>
            </a:r>
          </a:p>
        </p:txBody>
      </p:sp>
      <p:grpSp>
        <p:nvGrpSpPr>
          <p:cNvPr id="13" name="グループ化 12">
            <a:extLst>
              <a:ext uri="{FF2B5EF4-FFF2-40B4-BE49-F238E27FC236}">
                <a16:creationId xmlns:a16="http://schemas.microsoft.com/office/drawing/2014/main" id="{92C18CDE-84BE-18E3-FE18-CC36634B0716}"/>
              </a:ext>
            </a:extLst>
          </p:cNvPr>
          <p:cNvGrpSpPr/>
          <p:nvPr/>
        </p:nvGrpSpPr>
        <p:grpSpPr>
          <a:xfrm>
            <a:off x="819377" y="1817719"/>
            <a:ext cx="2427452" cy="1479511"/>
            <a:chOff x="620548" y="1710876"/>
            <a:chExt cx="2427452" cy="1479511"/>
          </a:xfrm>
        </p:grpSpPr>
        <p:sp>
          <p:nvSpPr>
            <p:cNvPr id="11" name="思考の吹き出し: 雲形 10">
              <a:extLst>
                <a:ext uri="{FF2B5EF4-FFF2-40B4-BE49-F238E27FC236}">
                  <a16:creationId xmlns:a16="http://schemas.microsoft.com/office/drawing/2014/main" id="{FC702F31-9200-F8E6-E228-A26478C2A4FE}"/>
                </a:ext>
              </a:extLst>
            </p:cNvPr>
            <p:cNvSpPr/>
            <p:nvPr/>
          </p:nvSpPr>
          <p:spPr>
            <a:xfrm>
              <a:off x="620548" y="1710876"/>
              <a:ext cx="2427452" cy="1479511"/>
            </a:xfrm>
            <a:prstGeom prst="cloudCallout">
              <a:avLst>
                <a:gd name="adj1" fmla="val 42136"/>
                <a:gd name="adj2" fmla="val 54198"/>
              </a:avLst>
            </a:prstGeom>
            <a:solidFill>
              <a:schemeClr val="bg1"/>
            </a:solidFill>
            <a:ln w="28575">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吹き出し: 円形 6">
              <a:extLst>
                <a:ext uri="{FF2B5EF4-FFF2-40B4-BE49-F238E27FC236}">
                  <a16:creationId xmlns:a16="http://schemas.microsoft.com/office/drawing/2014/main" id="{266D9AE9-BB25-CA15-C43A-F81667FDD65C}"/>
                </a:ext>
              </a:extLst>
            </p:cNvPr>
            <p:cNvSpPr/>
            <p:nvPr/>
          </p:nvSpPr>
          <p:spPr>
            <a:xfrm>
              <a:off x="700160" y="1942710"/>
              <a:ext cx="2347840" cy="988546"/>
            </a:xfrm>
            <a:prstGeom prst="wedgeEllipseCallout">
              <a:avLst>
                <a:gd name="adj1" fmla="val 14813"/>
                <a:gd name="adj2" fmla="val 69403"/>
              </a:avLst>
            </a:prstGeom>
            <a:no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b="1" dirty="0">
                  <a:solidFill>
                    <a:srgbClr val="FF6600"/>
                  </a:solidFill>
                  <a:latin typeface="Meiryo UI" panose="020B0604030504040204" pitchFamily="50" charset="-128"/>
                  <a:ea typeface="Meiryo UI" panose="020B0604030504040204" pitchFamily="50" charset="-128"/>
                </a:rPr>
                <a:t>たとえば</a:t>
              </a:r>
              <a:endParaRPr kumimoji="1" lang="ja-JP" altLang="en-US" sz="3200" b="1" dirty="0">
                <a:solidFill>
                  <a:srgbClr val="FF6600"/>
                </a:solidFill>
                <a:latin typeface="Meiryo UI" panose="020B0604030504040204" pitchFamily="50" charset="-128"/>
                <a:ea typeface="Meiryo UI" panose="020B0604030504040204" pitchFamily="50" charset="-128"/>
              </a:endParaRPr>
            </a:p>
          </p:txBody>
        </p:sp>
      </p:grpSp>
      <p:sp>
        <p:nvSpPr>
          <p:cNvPr id="8" name="四角形: 角を丸くする 7">
            <a:extLst>
              <a:ext uri="{FF2B5EF4-FFF2-40B4-BE49-F238E27FC236}">
                <a16:creationId xmlns:a16="http://schemas.microsoft.com/office/drawing/2014/main" id="{E3D72EC2-8C15-12C2-0328-AD6FFD4B576A}"/>
              </a:ext>
            </a:extLst>
          </p:cNvPr>
          <p:cNvSpPr/>
          <p:nvPr/>
        </p:nvSpPr>
        <p:spPr>
          <a:xfrm>
            <a:off x="1096262" y="3987987"/>
            <a:ext cx="2689412" cy="2083367"/>
          </a:xfrm>
          <a:prstGeom prst="roundRect">
            <a:avLst/>
          </a:prstGeom>
          <a:ln w="57150">
            <a:solidFill>
              <a:srgbClr val="FF6600"/>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失敗やできないことを</a:t>
            </a:r>
            <a:endParaRPr kumimoji="1" lang="en-US" altLang="ja-JP" sz="2800" dirty="0">
              <a:latin typeface="Meiryo UI" panose="020B0604030504040204" pitchFamily="50" charset="-128"/>
              <a:ea typeface="Meiryo UI" panose="020B0604030504040204" pitchFamily="50" charset="-128"/>
            </a:endParaRPr>
          </a:p>
          <a:p>
            <a:pPr algn="ctr"/>
            <a:r>
              <a:rPr kumimoji="1" lang="ja-JP" altLang="en-US" sz="2800" dirty="0">
                <a:latin typeface="Meiryo UI" panose="020B0604030504040204" pitchFamily="50" charset="-128"/>
                <a:ea typeface="Meiryo UI" panose="020B0604030504040204" pitchFamily="50" charset="-128"/>
              </a:rPr>
              <a:t>指摘される</a:t>
            </a:r>
          </a:p>
        </p:txBody>
      </p:sp>
      <p:sp>
        <p:nvSpPr>
          <p:cNvPr id="9" name="四角形: 角を丸くする 8">
            <a:extLst>
              <a:ext uri="{FF2B5EF4-FFF2-40B4-BE49-F238E27FC236}">
                <a16:creationId xmlns:a16="http://schemas.microsoft.com/office/drawing/2014/main" id="{BD3892E8-C366-9C47-4773-4FB7D6B7D7C0}"/>
              </a:ext>
            </a:extLst>
          </p:cNvPr>
          <p:cNvSpPr/>
          <p:nvPr/>
        </p:nvSpPr>
        <p:spPr>
          <a:xfrm>
            <a:off x="4209583" y="3987987"/>
            <a:ext cx="3201926" cy="2083366"/>
          </a:xfrm>
          <a:prstGeom prst="roundRect">
            <a:avLst/>
          </a:prstGeom>
          <a:ln w="57150">
            <a:solidFill>
              <a:srgbClr val="FF6600"/>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何もしないうちから、</a:t>
            </a:r>
            <a:endParaRPr kumimoji="1" lang="en-US" altLang="ja-JP" sz="2800" dirty="0">
              <a:latin typeface="Meiryo UI" panose="020B0604030504040204" pitchFamily="50" charset="-128"/>
              <a:ea typeface="Meiryo UI" panose="020B0604030504040204" pitchFamily="50" charset="-128"/>
            </a:endParaRPr>
          </a:p>
          <a:p>
            <a:pPr algn="ctr"/>
            <a:r>
              <a:rPr kumimoji="1" lang="ja-JP" altLang="en-US" sz="2800" dirty="0">
                <a:latin typeface="Meiryo UI" panose="020B0604030504040204" pitchFamily="50" charset="-128"/>
                <a:ea typeface="Meiryo UI" panose="020B0604030504040204" pitchFamily="50" charset="-128"/>
              </a:rPr>
              <a:t>いろいろなことが</a:t>
            </a:r>
            <a:endParaRPr kumimoji="1" lang="en-US" altLang="ja-JP" sz="2800" dirty="0">
              <a:latin typeface="Meiryo UI" panose="020B0604030504040204" pitchFamily="50" charset="-128"/>
              <a:ea typeface="Meiryo UI" panose="020B0604030504040204" pitchFamily="50" charset="-128"/>
            </a:endParaRPr>
          </a:p>
          <a:p>
            <a:pPr algn="ctr"/>
            <a:r>
              <a:rPr kumimoji="1" lang="ja-JP" altLang="en-US" sz="2800" dirty="0">
                <a:latin typeface="Meiryo UI" panose="020B0604030504040204" pitchFamily="50" charset="-128"/>
                <a:ea typeface="Meiryo UI" panose="020B0604030504040204" pitchFamily="50" charset="-128"/>
              </a:rPr>
              <a:t>できないかのような</a:t>
            </a:r>
            <a:endParaRPr kumimoji="1" lang="en-US" altLang="ja-JP" sz="2800" dirty="0">
              <a:latin typeface="Meiryo UI" panose="020B0604030504040204" pitchFamily="50" charset="-128"/>
              <a:ea typeface="Meiryo UI" panose="020B0604030504040204" pitchFamily="50" charset="-128"/>
            </a:endParaRPr>
          </a:p>
          <a:p>
            <a:pPr algn="ctr"/>
            <a:r>
              <a:rPr kumimoji="1" lang="ja-JP" altLang="en-US" sz="2800" dirty="0">
                <a:latin typeface="Meiryo UI" panose="020B0604030504040204" pitchFamily="50" charset="-128"/>
                <a:ea typeface="Meiryo UI" panose="020B0604030504040204" pitchFamily="50" charset="-128"/>
              </a:rPr>
              <a:t>態度をとられる</a:t>
            </a:r>
          </a:p>
        </p:txBody>
      </p:sp>
      <p:sp>
        <p:nvSpPr>
          <p:cNvPr id="10" name="四角形: 角を丸くする 9">
            <a:extLst>
              <a:ext uri="{FF2B5EF4-FFF2-40B4-BE49-F238E27FC236}">
                <a16:creationId xmlns:a16="http://schemas.microsoft.com/office/drawing/2014/main" id="{24E0443B-87D9-2999-584D-C0C24D40CD41}"/>
              </a:ext>
            </a:extLst>
          </p:cNvPr>
          <p:cNvSpPr/>
          <p:nvPr/>
        </p:nvSpPr>
        <p:spPr>
          <a:xfrm>
            <a:off x="7835418" y="3984426"/>
            <a:ext cx="3201926" cy="2083368"/>
          </a:xfrm>
          <a:prstGeom prst="roundRect">
            <a:avLst/>
          </a:prstGeom>
          <a:ln w="57150">
            <a:solidFill>
              <a:srgbClr val="FF6600"/>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800" dirty="0">
                <a:latin typeface="Meiryo UI" panose="020B0604030504040204" pitchFamily="50" charset="-128"/>
                <a:ea typeface="Meiryo UI" panose="020B0604030504040204" pitchFamily="50" charset="-128"/>
              </a:rPr>
              <a:t>一方的に周囲から</a:t>
            </a:r>
            <a:endParaRPr kumimoji="1" lang="en-US" altLang="ja-JP" sz="2800" dirty="0">
              <a:latin typeface="Meiryo UI" panose="020B0604030504040204" pitchFamily="50" charset="-128"/>
              <a:ea typeface="Meiryo UI" panose="020B0604030504040204" pitchFamily="50" charset="-128"/>
            </a:endParaRPr>
          </a:p>
          <a:p>
            <a:pPr algn="ctr"/>
            <a:r>
              <a:rPr kumimoji="1" lang="ja-JP" altLang="en-US" sz="2800" dirty="0">
                <a:latin typeface="Meiryo UI" panose="020B0604030504040204" pitchFamily="50" charset="-128"/>
                <a:ea typeface="Meiryo UI" panose="020B0604030504040204" pitchFamily="50" charset="-128"/>
              </a:rPr>
              <a:t>何かをしてもらう　</a:t>
            </a:r>
            <a:endParaRPr kumimoji="1" lang="en-US" altLang="ja-JP" sz="2800" dirty="0">
              <a:latin typeface="Meiryo UI" panose="020B0604030504040204" pitchFamily="50" charset="-128"/>
              <a:ea typeface="Meiryo UI" panose="020B0604030504040204" pitchFamily="50" charset="-128"/>
            </a:endParaRPr>
          </a:p>
          <a:p>
            <a:pPr algn="ctr"/>
            <a:r>
              <a:rPr kumimoji="1" lang="ja-JP" altLang="en-US" sz="2800" dirty="0">
                <a:latin typeface="Meiryo UI" panose="020B0604030504040204" pitchFamily="50" charset="-128"/>
                <a:ea typeface="Meiryo UI" panose="020B0604030504040204" pitchFamily="50" charset="-128"/>
              </a:rPr>
              <a:t>立場になる</a:t>
            </a:r>
          </a:p>
        </p:txBody>
      </p:sp>
      <p:sp>
        <p:nvSpPr>
          <p:cNvPr id="12" name="テキスト ボックス 11">
            <a:extLst>
              <a:ext uri="{FF2B5EF4-FFF2-40B4-BE49-F238E27FC236}">
                <a16:creationId xmlns:a16="http://schemas.microsoft.com/office/drawing/2014/main" id="{3795EC43-AB06-9A0F-58FB-C976BF8F485F}"/>
              </a:ext>
            </a:extLst>
          </p:cNvPr>
          <p:cNvSpPr txBox="1"/>
          <p:nvPr/>
        </p:nvSpPr>
        <p:spPr>
          <a:xfrm>
            <a:off x="3431930" y="2141144"/>
            <a:ext cx="5781137" cy="1077218"/>
          </a:xfrm>
          <a:prstGeom prst="rect">
            <a:avLst/>
          </a:prstGeom>
          <a:noFill/>
        </p:spPr>
        <p:txBody>
          <a:bodyPr wrap="square" rtlCol="0">
            <a:spAutoFit/>
          </a:bodyPr>
          <a:lstStyle/>
          <a:p>
            <a:r>
              <a:rPr kumimoji="1" lang="ja-JP" altLang="en-US" sz="3200" dirty="0">
                <a:latin typeface="Meiryo UI" panose="020B0604030504040204" pitchFamily="50" charset="-128"/>
                <a:ea typeface="Meiryo UI" panose="020B0604030504040204" pitchFamily="50" charset="-128"/>
              </a:rPr>
              <a:t>自分がされて</a:t>
            </a:r>
            <a:endParaRPr kumimoji="1" lang="en-US" altLang="ja-JP" sz="3200" dirty="0">
              <a:latin typeface="Meiryo UI" panose="020B0604030504040204" pitchFamily="50" charset="-128"/>
              <a:ea typeface="Meiryo UI" panose="020B0604030504040204" pitchFamily="50" charset="-128"/>
            </a:endParaRPr>
          </a:p>
          <a:p>
            <a:r>
              <a:rPr kumimoji="1" lang="ja-JP" altLang="en-US" sz="3200" dirty="0">
                <a:latin typeface="Meiryo UI" panose="020B0604030504040204" pitchFamily="50" charset="-128"/>
                <a:ea typeface="Meiryo UI" panose="020B0604030504040204" pitchFamily="50" charset="-128"/>
              </a:rPr>
              <a:t>　　いやな思いがすることは・・・・</a:t>
            </a:r>
          </a:p>
        </p:txBody>
      </p:sp>
      <p:pic>
        <p:nvPicPr>
          <p:cNvPr id="6" name="図 5">
            <a:extLst>
              <a:ext uri="{FF2B5EF4-FFF2-40B4-BE49-F238E27FC236}">
                <a16:creationId xmlns:a16="http://schemas.microsoft.com/office/drawing/2014/main" id="{DBDDC670-BBDA-97FF-6888-95676762D4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8473" y="1792121"/>
            <a:ext cx="2427453" cy="1727628"/>
          </a:xfrm>
          <a:prstGeom prst="rect">
            <a:avLst/>
          </a:prstGeom>
        </p:spPr>
      </p:pic>
      <p:sp>
        <p:nvSpPr>
          <p:cNvPr id="2" name="日付プレースホルダー 1">
            <a:extLst>
              <a:ext uri="{FF2B5EF4-FFF2-40B4-BE49-F238E27FC236}">
                <a16:creationId xmlns:a16="http://schemas.microsoft.com/office/drawing/2014/main" id="{296619D6-A901-C3FF-5C63-A3582AB1E56C}"/>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2344030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5E3541F-F63A-E5B7-137E-D8DF0304AA16}"/>
              </a:ext>
            </a:extLst>
          </p:cNvPr>
          <p:cNvSpPr>
            <a:spLocks noGrp="1"/>
          </p:cNvSpPr>
          <p:nvPr>
            <p:ph type="title"/>
          </p:nvPr>
        </p:nvSpPr>
        <p:spPr>
          <a:xfrm>
            <a:off x="611458" y="245793"/>
            <a:ext cx="11353800" cy="1325563"/>
          </a:xfrm>
        </p:spPr>
        <p:txBody>
          <a:bodyPr>
            <a:normAutofit/>
          </a:bodyPr>
          <a:lstStyle/>
          <a:p>
            <a:r>
              <a:rPr kumimoji="1" lang="ja-JP" altLang="en-US" sz="3600" dirty="0">
                <a:solidFill>
                  <a:srgbClr val="002060"/>
                </a:solidFill>
                <a:latin typeface="Meiryo UI" panose="020B0604030504040204" pitchFamily="50" charset="-128"/>
                <a:ea typeface="Meiryo UI" panose="020B0604030504040204" pitchFamily="50" charset="-128"/>
              </a:rPr>
              <a:t>　</a:t>
            </a:r>
            <a:r>
              <a:rPr kumimoji="1" lang="ja-JP" altLang="en-US" sz="3600" b="1" dirty="0">
                <a:solidFill>
                  <a:srgbClr val="002060"/>
                </a:solidFill>
                <a:latin typeface="Meiryo UI" panose="020B0604030504040204" pitchFamily="50" charset="-128"/>
                <a:ea typeface="Meiryo UI" panose="020B0604030504040204" pitchFamily="50" charset="-128"/>
              </a:rPr>
              <a:t>周りの人は、どのようなことに気を留めたらよいでしょうか</a:t>
            </a:r>
          </a:p>
        </p:txBody>
      </p:sp>
      <p:sp>
        <p:nvSpPr>
          <p:cNvPr id="3" name="コンテンツ プレースホルダー 2">
            <a:extLst>
              <a:ext uri="{FF2B5EF4-FFF2-40B4-BE49-F238E27FC236}">
                <a16:creationId xmlns:a16="http://schemas.microsoft.com/office/drawing/2014/main" id="{D37D2AA7-B779-C19C-2D8C-9055CE826FF6}"/>
              </a:ext>
            </a:extLst>
          </p:cNvPr>
          <p:cNvSpPr>
            <a:spLocks noGrp="1"/>
          </p:cNvSpPr>
          <p:nvPr>
            <p:ph sz="half" idx="1"/>
          </p:nvPr>
        </p:nvSpPr>
        <p:spPr>
          <a:xfrm>
            <a:off x="611458" y="1571356"/>
            <a:ext cx="5266745" cy="4189863"/>
          </a:xfrm>
        </p:spPr>
        <p:txBody>
          <a:bodyPr>
            <a:noAutofit/>
          </a:bodyPr>
          <a:lstStyle/>
          <a:p>
            <a:pPr>
              <a:lnSpc>
                <a:spcPct val="110000"/>
              </a:lnSpc>
            </a:pPr>
            <a:r>
              <a:rPr kumimoji="1" lang="ja-JP" altLang="en-US" dirty="0">
                <a:latin typeface="Meiryo UI" panose="020B0604030504040204" pitchFamily="50" charset="-128"/>
                <a:ea typeface="Meiryo UI" panose="020B0604030504040204" pitchFamily="50" charset="-128"/>
              </a:rPr>
              <a:t>「認知症だから」の前提をとりはらう</a:t>
            </a:r>
            <a:endParaRPr kumimoji="1" lang="en-US" altLang="ja-JP" dirty="0">
              <a:latin typeface="Meiryo UI" panose="020B0604030504040204" pitchFamily="50" charset="-128"/>
              <a:ea typeface="Meiryo UI" panose="020B0604030504040204" pitchFamily="50" charset="-128"/>
            </a:endParaRPr>
          </a:p>
          <a:p>
            <a:pPr>
              <a:lnSpc>
                <a:spcPct val="110000"/>
              </a:lnSpc>
            </a:pPr>
            <a:r>
              <a:rPr kumimoji="1" lang="ja-JP" altLang="en-US" dirty="0">
                <a:latin typeface="Meiryo UI" panose="020B0604030504040204" pitchFamily="50" charset="-128"/>
                <a:ea typeface="Meiryo UI" panose="020B0604030504040204" pitchFamily="50" charset="-128"/>
              </a:rPr>
              <a:t>認知症により苦手になっていることを理解した上で、さりげなく自然な気遣いを。</a:t>
            </a:r>
            <a:endParaRPr kumimoji="1" lang="en-US" altLang="ja-JP" dirty="0">
              <a:latin typeface="Meiryo UI" panose="020B0604030504040204" pitchFamily="50" charset="-128"/>
              <a:ea typeface="Meiryo UI" panose="020B0604030504040204" pitchFamily="50" charset="-128"/>
            </a:endParaRPr>
          </a:p>
          <a:p>
            <a:pPr>
              <a:lnSpc>
                <a:spcPct val="110000"/>
              </a:lnSpc>
            </a:pPr>
            <a:r>
              <a:rPr lang="ja-JP" altLang="en-US" dirty="0">
                <a:latin typeface="Meiryo UI" panose="020B0604030504040204" pitchFamily="50" charset="-128"/>
                <a:ea typeface="Meiryo UI" panose="020B0604030504040204" pitchFamily="50" charset="-128"/>
              </a:rPr>
              <a:t>本人が得意なことでは頼りにし、</a:t>
            </a:r>
            <a:r>
              <a:rPr lang="en-US" altLang="ja-JP" dirty="0">
                <a:latin typeface="Meiryo UI" panose="020B0604030504040204" pitchFamily="50" charset="-128"/>
                <a:ea typeface="Meiryo UI" panose="020B0604030504040204" pitchFamily="50" charset="-128"/>
              </a:rPr>
              <a:t> </a:t>
            </a:r>
            <a:r>
              <a:rPr lang="ja-JP" altLang="en-US" dirty="0">
                <a:latin typeface="Meiryo UI" panose="020B0604030504040204" pitchFamily="50" charset="-128"/>
                <a:ea typeface="Meiryo UI" panose="020B0604030504040204" pitchFamily="50" charset="-128"/>
              </a:rPr>
              <a:t>力を発揮してもらう。</a:t>
            </a:r>
            <a:endParaRPr lang="en-US" altLang="ja-JP" dirty="0">
              <a:latin typeface="Meiryo UI" panose="020B0604030504040204" pitchFamily="50" charset="-128"/>
              <a:ea typeface="Meiryo UI" panose="020B0604030504040204" pitchFamily="50" charset="-128"/>
            </a:endParaRPr>
          </a:p>
          <a:p>
            <a:pPr>
              <a:lnSpc>
                <a:spcPct val="110000"/>
              </a:lnSpc>
            </a:pPr>
            <a:r>
              <a:rPr kumimoji="1" lang="ja-JP" altLang="en-US" dirty="0">
                <a:latin typeface="Meiryo UI" panose="020B0604030504040204" pitchFamily="50" charset="-128"/>
                <a:ea typeface="Meiryo UI" panose="020B0604030504040204" pitchFamily="50" charset="-128"/>
              </a:rPr>
              <a:t>重要なことほど、本人の考え、希望をじっくり話しあって決める</a:t>
            </a:r>
            <a:r>
              <a:rPr kumimoji="1" lang="ja-JP" altLang="en-US" sz="3200" dirty="0">
                <a:latin typeface="Meiryo UI" panose="020B0604030504040204" pitchFamily="50" charset="-128"/>
                <a:ea typeface="Meiryo UI" panose="020B0604030504040204" pitchFamily="50" charset="-128"/>
              </a:rPr>
              <a:t>。</a:t>
            </a:r>
          </a:p>
        </p:txBody>
      </p:sp>
      <p:sp>
        <p:nvSpPr>
          <p:cNvPr id="4" name="コンテンツ プレースホルダー 3">
            <a:extLst>
              <a:ext uri="{FF2B5EF4-FFF2-40B4-BE49-F238E27FC236}">
                <a16:creationId xmlns:a16="http://schemas.microsoft.com/office/drawing/2014/main" id="{E3802D15-DBDE-0925-EEEF-25079F5215E7}"/>
              </a:ext>
            </a:extLst>
          </p:cNvPr>
          <p:cNvSpPr>
            <a:spLocks noGrp="1"/>
          </p:cNvSpPr>
          <p:nvPr>
            <p:ph sz="half" idx="2"/>
          </p:nvPr>
        </p:nvSpPr>
        <p:spPr>
          <a:xfrm>
            <a:off x="6415320" y="1571356"/>
            <a:ext cx="5006898" cy="4568166"/>
          </a:xfrm>
          <a:ln w="57150">
            <a:solidFill>
              <a:srgbClr val="FF6600"/>
            </a:solidFill>
            <a:prstDash val="sysDash"/>
          </a:ln>
        </p:spPr>
        <p:style>
          <a:lnRef idx="2">
            <a:schemeClr val="accent6"/>
          </a:lnRef>
          <a:fillRef idx="1">
            <a:schemeClr val="lt1"/>
          </a:fillRef>
          <a:effectRef idx="0">
            <a:schemeClr val="accent6"/>
          </a:effectRef>
          <a:fontRef idx="minor">
            <a:schemeClr val="dk1"/>
          </a:fontRef>
        </p:style>
        <p:txBody>
          <a:bodyPr>
            <a:noAutofit/>
          </a:bodyPr>
          <a:lstStyle/>
          <a:p>
            <a:pPr>
              <a:lnSpc>
                <a:spcPts val="4100"/>
              </a:lnSpc>
            </a:pPr>
            <a:r>
              <a:rPr kumimoji="1" lang="ja-JP" altLang="en-US" sz="3000" dirty="0">
                <a:solidFill>
                  <a:schemeClr val="tx1"/>
                </a:solidFill>
                <a:latin typeface="Meiryo UI" panose="020B0604030504040204" pitchFamily="50" charset="-128"/>
                <a:ea typeface="Meiryo UI" panose="020B0604030504040204" pitchFamily="50" charset="-128"/>
              </a:rPr>
              <a:t>そこにいるのは「認知症の人」ではなく、</a:t>
            </a:r>
            <a:r>
              <a:rPr kumimoji="1" lang="ja-JP" altLang="en-US" sz="3000" b="1" dirty="0">
                <a:solidFill>
                  <a:schemeClr val="accent6">
                    <a:lumMod val="60000"/>
                    <a:lumOff val="40000"/>
                  </a:schemeClr>
                </a:solidFill>
                <a:latin typeface="Meiryo UI" panose="020B0604030504040204" pitchFamily="50" charset="-128"/>
                <a:ea typeface="Meiryo UI" panose="020B0604030504040204" pitchFamily="50" charset="-128"/>
              </a:rPr>
              <a:t>〇〇さんが認知症になっただけのこと</a:t>
            </a:r>
            <a:endParaRPr kumimoji="1" lang="en-US" altLang="ja-JP" sz="3000" b="1" dirty="0">
              <a:solidFill>
                <a:schemeClr val="accent6">
                  <a:lumMod val="60000"/>
                  <a:lumOff val="40000"/>
                </a:schemeClr>
              </a:solidFill>
              <a:latin typeface="Meiryo UI" panose="020B0604030504040204" pitchFamily="50" charset="-128"/>
              <a:ea typeface="Meiryo UI" panose="020B0604030504040204" pitchFamily="50" charset="-128"/>
            </a:endParaRPr>
          </a:p>
          <a:p>
            <a:pPr>
              <a:lnSpc>
                <a:spcPts val="4100"/>
              </a:lnSpc>
            </a:pPr>
            <a:r>
              <a:rPr kumimoji="1" lang="ja-JP" altLang="en-US" sz="3000" b="1" dirty="0">
                <a:solidFill>
                  <a:schemeClr val="accent6">
                    <a:lumMod val="60000"/>
                    <a:lumOff val="40000"/>
                  </a:schemeClr>
                </a:solidFill>
                <a:latin typeface="Meiryo UI" panose="020B0604030504040204" pitchFamily="50" charset="-128"/>
                <a:ea typeface="Meiryo UI" panose="020B0604030504040204" pitchFamily="50" charset="-128"/>
              </a:rPr>
              <a:t>「期待される」存在</a:t>
            </a:r>
            <a:r>
              <a:rPr kumimoji="1" lang="ja-JP" altLang="en-US" sz="3000" dirty="0">
                <a:solidFill>
                  <a:schemeClr val="tx1"/>
                </a:solidFill>
                <a:latin typeface="Meiryo UI" panose="020B0604030504040204" pitchFamily="50" charset="-128"/>
                <a:ea typeface="Meiryo UI" panose="020B0604030504040204" pitchFamily="50" charset="-128"/>
              </a:rPr>
              <a:t>であることはだれでもうれしい</a:t>
            </a:r>
            <a:endParaRPr lang="en-US" altLang="ja-JP" sz="3000" dirty="0">
              <a:solidFill>
                <a:schemeClr val="tx1"/>
              </a:solidFill>
              <a:latin typeface="Meiryo UI" panose="020B0604030504040204" pitchFamily="50" charset="-128"/>
              <a:ea typeface="Meiryo UI" panose="020B0604030504040204" pitchFamily="50" charset="-128"/>
            </a:endParaRPr>
          </a:p>
          <a:p>
            <a:pPr>
              <a:lnSpc>
                <a:spcPts val="4100"/>
              </a:lnSpc>
            </a:pPr>
            <a:r>
              <a:rPr kumimoji="1" lang="ja-JP" altLang="en-US" sz="3000" dirty="0">
                <a:solidFill>
                  <a:schemeClr val="tx1"/>
                </a:solidFill>
                <a:latin typeface="Meiryo UI" panose="020B0604030504040204" pitchFamily="50" charset="-128"/>
                <a:ea typeface="Meiryo UI" panose="020B0604030504040204" pitchFamily="50" charset="-128"/>
              </a:rPr>
              <a:t>親切心からでも</a:t>
            </a:r>
            <a:r>
              <a:rPr kumimoji="1" lang="ja-JP" altLang="en-US" sz="3000" b="1" dirty="0">
                <a:solidFill>
                  <a:schemeClr val="accent6">
                    <a:lumMod val="60000"/>
                    <a:lumOff val="40000"/>
                  </a:schemeClr>
                </a:solidFill>
                <a:latin typeface="Meiryo UI" panose="020B0604030504040204" pitchFamily="50" charset="-128"/>
                <a:ea typeface="Meiryo UI" panose="020B0604030504040204" pitchFamily="50" charset="-128"/>
              </a:rPr>
              <a:t>相手の自尊心や意思をないがしろにしては逆効果</a:t>
            </a:r>
            <a:r>
              <a:rPr kumimoji="1" lang="ja-JP" altLang="en-US" sz="3000" dirty="0">
                <a:solidFill>
                  <a:schemeClr val="tx1"/>
                </a:solidFill>
                <a:latin typeface="Meiryo UI" panose="020B0604030504040204" pitchFamily="50" charset="-128"/>
                <a:ea typeface="Meiryo UI" panose="020B0604030504040204" pitchFamily="50" charset="-128"/>
              </a:rPr>
              <a:t>となることがある。</a:t>
            </a:r>
          </a:p>
        </p:txBody>
      </p:sp>
      <p:sp>
        <p:nvSpPr>
          <p:cNvPr id="6" name="スライド番号プレースホルダー 5">
            <a:extLst>
              <a:ext uri="{FF2B5EF4-FFF2-40B4-BE49-F238E27FC236}">
                <a16:creationId xmlns:a16="http://schemas.microsoft.com/office/drawing/2014/main" id="{17791DB6-5E5D-EAC1-0B85-5F9DDDA000A6}"/>
              </a:ext>
            </a:extLst>
          </p:cNvPr>
          <p:cNvSpPr>
            <a:spLocks noGrp="1"/>
          </p:cNvSpPr>
          <p:nvPr>
            <p:ph type="sldNum" sz="quarter" idx="12"/>
          </p:nvPr>
        </p:nvSpPr>
        <p:spPr/>
        <p:txBody>
          <a:bodyPr/>
          <a:lstStyle/>
          <a:p>
            <a:fld id="{7BCE676F-4151-4FB9-8059-CF37FC457274}" type="slidenum">
              <a:rPr kumimoji="1" lang="ja-JP" altLang="en-US" smtClean="0"/>
              <a:t>28</a:t>
            </a:fld>
            <a:endParaRPr kumimoji="1" lang="ja-JP" altLang="en-US"/>
          </a:p>
        </p:txBody>
      </p:sp>
      <p:sp>
        <p:nvSpPr>
          <p:cNvPr id="12" name="矢印: 右 11">
            <a:extLst>
              <a:ext uri="{FF2B5EF4-FFF2-40B4-BE49-F238E27FC236}">
                <a16:creationId xmlns:a16="http://schemas.microsoft.com/office/drawing/2014/main" id="{B9C14959-52FD-2595-CAAE-E0B2A7DA68C6}"/>
              </a:ext>
            </a:extLst>
          </p:cNvPr>
          <p:cNvSpPr/>
          <p:nvPr/>
        </p:nvSpPr>
        <p:spPr>
          <a:xfrm>
            <a:off x="5603721" y="3370807"/>
            <a:ext cx="537117" cy="484632"/>
          </a:xfrm>
          <a:prstGeom prst="rightArrow">
            <a:avLst/>
          </a:prstGeom>
          <a:solidFill>
            <a:srgbClr val="FF6600"/>
          </a:solid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日付プレースホルダー 4">
            <a:extLst>
              <a:ext uri="{FF2B5EF4-FFF2-40B4-BE49-F238E27FC236}">
                <a16:creationId xmlns:a16="http://schemas.microsoft.com/office/drawing/2014/main" id="{922C876A-2AEB-2BF7-FB68-DD04C75AB492}"/>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226211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83692"/>
            <a:ext cx="10515600" cy="1325563"/>
          </a:xfrm>
        </p:spPr>
        <p:txBody>
          <a:bodyPr>
            <a:normAutofit/>
          </a:bodyPr>
          <a:lstStyle/>
          <a:p>
            <a:r>
              <a:rPr kumimoji="1"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　認知症の人への接し方</a:t>
            </a:r>
          </a:p>
        </p:txBody>
      </p:sp>
      <p:sp>
        <p:nvSpPr>
          <p:cNvPr id="4" name="角丸四角形 3"/>
          <p:cNvSpPr/>
          <p:nvPr/>
        </p:nvSpPr>
        <p:spPr>
          <a:xfrm>
            <a:off x="838200" y="1503120"/>
            <a:ext cx="10515600" cy="102675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rPr>
              <a:t>≪基本姿勢≫</a:t>
            </a:r>
            <a:endParaRPr kumimoji="1" lang="en-US" altLang="ja-JP"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驚かせない・急がせない・自尊心を傷つけない</a:t>
            </a:r>
          </a:p>
        </p:txBody>
      </p:sp>
      <p:sp>
        <p:nvSpPr>
          <p:cNvPr id="5" name="角丸四角形 4"/>
          <p:cNvSpPr/>
          <p:nvPr/>
        </p:nvSpPr>
        <p:spPr>
          <a:xfrm>
            <a:off x="799563" y="2683099"/>
            <a:ext cx="10515600" cy="3709115"/>
          </a:xfrm>
          <a:prstGeom prst="roundRect">
            <a:avLst/>
          </a:prstGeom>
        </p:spPr>
        <p:style>
          <a:lnRef idx="2">
            <a:schemeClr val="accent1"/>
          </a:lnRef>
          <a:fillRef idx="1">
            <a:schemeClr val="lt1"/>
          </a:fillRef>
          <a:effectRef idx="0">
            <a:schemeClr val="accent1"/>
          </a:effectRef>
          <a:fontRef idx="minor">
            <a:schemeClr val="dk1"/>
          </a:fontRef>
        </p:style>
        <p:txBody>
          <a:bodyPr numCol="1"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rPr>
              <a:t>≪具体的な対応のポイント≫</a:t>
            </a:r>
            <a:endParaRPr kumimoji="1" lang="en-US" altLang="ja-JP"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まずは見守る</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余裕をもって対応する</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声をかけるときは１人で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後ろから声をかけない</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相手に目線を合わせてやさしい口調で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穏やかに、はっきりした話し方で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相手の言葉に耳を傾けてゆっくり対応する</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BFAACC0-93AB-4711-BF51-F4C3D86427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4713" y="3381757"/>
            <a:ext cx="3518452" cy="2638839"/>
          </a:xfrm>
          <a:prstGeom prst="rect">
            <a:avLst/>
          </a:prstGeom>
        </p:spPr>
      </p:pic>
      <p:sp>
        <p:nvSpPr>
          <p:cNvPr id="3" name="スライド番号プレースホルダー 2">
            <a:extLst>
              <a:ext uri="{FF2B5EF4-FFF2-40B4-BE49-F238E27FC236}">
                <a16:creationId xmlns:a16="http://schemas.microsoft.com/office/drawing/2014/main" id="{3C7080AA-65F3-31C7-5A8B-163B2D52F7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CE676F-4151-4FB9-8059-CF37FC457274}"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8" name="日付プレースホルダー 7">
            <a:extLst>
              <a:ext uri="{FF2B5EF4-FFF2-40B4-BE49-F238E27FC236}">
                <a16:creationId xmlns:a16="http://schemas.microsoft.com/office/drawing/2014/main" id="{6CF7E6BF-8D76-0DB3-4159-6C207F05A13C}"/>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1477901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4C2D7B-3315-424B-A8FC-FE466AE130DF}"/>
              </a:ext>
            </a:extLst>
          </p:cNvPr>
          <p:cNvSpPr>
            <a:spLocks noGrp="1"/>
          </p:cNvSpPr>
          <p:nvPr>
            <p:ph type="title"/>
          </p:nvPr>
        </p:nvSpPr>
        <p:spPr>
          <a:xfrm>
            <a:off x="1466392" y="1232501"/>
            <a:ext cx="10515600" cy="1325563"/>
          </a:xfrm>
        </p:spPr>
        <p:txBody>
          <a:bodyPr/>
          <a:lstStyle/>
          <a:p>
            <a:r>
              <a:rPr lang="ja-JP" altLang="en-US" b="1" dirty="0">
                <a:solidFill>
                  <a:srgbClr val="002060"/>
                </a:solidFill>
                <a:latin typeface="Meiryo UI" panose="020B0604030504040204" pitchFamily="50" charset="-128"/>
                <a:ea typeface="Meiryo UI" panose="020B0604030504040204" pitchFamily="50" charset="-128"/>
              </a:rPr>
              <a:t>１　社会的背景（国の施策や流れ）</a:t>
            </a:r>
            <a:endParaRPr kumimoji="1" lang="ja-JP" altLang="en-US" b="1" dirty="0">
              <a:solidFill>
                <a:srgbClr val="002060"/>
              </a:solidFill>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70D35788-F96E-4974-82AF-8A15397554C4}"/>
              </a:ext>
            </a:extLst>
          </p:cNvPr>
          <p:cNvSpPr>
            <a:spLocks noGrp="1"/>
          </p:cNvSpPr>
          <p:nvPr>
            <p:ph type="sldNum" sz="quarter" idx="12"/>
          </p:nvPr>
        </p:nvSpPr>
        <p:spPr/>
        <p:txBody>
          <a:bodyPr/>
          <a:lstStyle/>
          <a:p>
            <a:fld id="{7BCE676F-4151-4FB9-8059-CF37FC457274}" type="slidenum">
              <a:rPr kumimoji="1" lang="ja-JP" altLang="en-US" smtClean="0"/>
              <a:t>3</a:t>
            </a:fld>
            <a:endParaRPr kumimoji="1" lang="ja-JP" altLang="en-US"/>
          </a:p>
        </p:txBody>
      </p:sp>
      <p:pic>
        <p:nvPicPr>
          <p:cNvPr id="10" name="図 9">
            <a:extLst>
              <a:ext uri="{FF2B5EF4-FFF2-40B4-BE49-F238E27FC236}">
                <a16:creationId xmlns:a16="http://schemas.microsoft.com/office/drawing/2014/main" id="{8B6414AC-DF15-572A-07DE-4C8E295049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5243" y="2756848"/>
            <a:ext cx="2036743" cy="2868651"/>
          </a:xfrm>
          <a:prstGeom prst="rect">
            <a:avLst/>
          </a:prstGeom>
        </p:spPr>
      </p:pic>
      <p:sp>
        <p:nvSpPr>
          <p:cNvPr id="3" name="日付プレースホルダー 2">
            <a:extLst>
              <a:ext uri="{FF2B5EF4-FFF2-40B4-BE49-F238E27FC236}">
                <a16:creationId xmlns:a16="http://schemas.microsoft.com/office/drawing/2014/main" id="{7B6B8403-C113-31B0-1353-90CF08A760C3}"/>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3601565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2C14D-D2A8-089E-73CD-80240B51B20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376CECB-2F97-EA62-8E01-E166D06BE5FE}"/>
              </a:ext>
            </a:extLst>
          </p:cNvPr>
          <p:cNvSpPr>
            <a:spLocks noGrp="1"/>
          </p:cNvSpPr>
          <p:nvPr>
            <p:ph type="title"/>
          </p:nvPr>
        </p:nvSpPr>
        <p:spPr>
          <a:xfrm>
            <a:off x="838200" y="183692"/>
            <a:ext cx="10515600" cy="1325563"/>
          </a:xfrm>
        </p:spPr>
        <p:txBody>
          <a:bodyPr>
            <a:normAutofit/>
          </a:bodyPr>
          <a:lstStyle/>
          <a:p>
            <a:r>
              <a:rPr kumimoji="1"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　認知症の人への接し方</a:t>
            </a:r>
          </a:p>
        </p:txBody>
      </p:sp>
      <p:sp>
        <p:nvSpPr>
          <p:cNvPr id="4" name="角丸四角形 3">
            <a:extLst>
              <a:ext uri="{FF2B5EF4-FFF2-40B4-BE49-F238E27FC236}">
                <a16:creationId xmlns:a16="http://schemas.microsoft.com/office/drawing/2014/main" id="{CFE55EC9-D526-96A6-6CE0-464A25BA3BC0}"/>
              </a:ext>
            </a:extLst>
          </p:cNvPr>
          <p:cNvSpPr/>
          <p:nvPr/>
        </p:nvSpPr>
        <p:spPr>
          <a:xfrm>
            <a:off x="838200" y="1503120"/>
            <a:ext cx="10515600" cy="102675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rPr>
              <a:t>≪基本姿勢≫</a:t>
            </a:r>
            <a:endParaRPr kumimoji="1" lang="en-US" altLang="ja-JP"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驚かせない・急がせない・自尊心を傷つけない</a:t>
            </a:r>
          </a:p>
        </p:txBody>
      </p:sp>
      <p:sp>
        <p:nvSpPr>
          <p:cNvPr id="5" name="角丸四角形 4">
            <a:extLst>
              <a:ext uri="{FF2B5EF4-FFF2-40B4-BE49-F238E27FC236}">
                <a16:creationId xmlns:a16="http://schemas.microsoft.com/office/drawing/2014/main" id="{608632D5-AEDC-591B-4D82-486212744E28}"/>
              </a:ext>
            </a:extLst>
          </p:cNvPr>
          <p:cNvSpPr/>
          <p:nvPr/>
        </p:nvSpPr>
        <p:spPr>
          <a:xfrm>
            <a:off x="799563" y="2683099"/>
            <a:ext cx="10515600" cy="3709115"/>
          </a:xfrm>
          <a:prstGeom prst="roundRect">
            <a:avLst/>
          </a:prstGeom>
        </p:spPr>
        <p:style>
          <a:lnRef idx="2">
            <a:schemeClr val="accent1"/>
          </a:lnRef>
          <a:fillRef idx="1">
            <a:schemeClr val="lt1"/>
          </a:fillRef>
          <a:effectRef idx="0">
            <a:schemeClr val="accent1"/>
          </a:effectRef>
          <a:fontRef idx="minor">
            <a:schemeClr val="dk1"/>
          </a:fontRef>
        </p:style>
        <p:txBody>
          <a:bodyPr numCol="1"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2800" b="0"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rPr>
              <a:t>≪具体的な対応のポイント≫</a:t>
            </a:r>
            <a:endParaRPr kumimoji="1" lang="en-US" altLang="ja-JP" sz="2800" b="1"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まずは見守る</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余裕をもって対応する</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声をかけるときは１人で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後ろから声をかけない</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相手に目線を合わせてやさしい口調で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穏やかに、はっきりした話し方で</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相手の言葉に耳を傾けてゆっくり対応する</a:t>
            </a:r>
            <a:endParaRPr kumimoji="1" lang="en-US" altLang="ja-JP" sz="2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dirty="0">
              <a:ln>
                <a:noFill/>
              </a:ln>
              <a:solidFill>
                <a:srgbClr val="E84C22"/>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9A617942-18B2-E6B0-FE94-19DCC0AB0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4713" y="3381757"/>
            <a:ext cx="3518452" cy="2638839"/>
          </a:xfrm>
          <a:prstGeom prst="rect">
            <a:avLst/>
          </a:prstGeom>
        </p:spPr>
      </p:pic>
      <p:sp>
        <p:nvSpPr>
          <p:cNvPr id="3" name="スライド番号プレースホルダー 2">
            <a:extLst>
              <a:ext uri="{FF2B5EF4-FFF2-40B4-BE49-F238E27FC236}">
                <a16:creationId xmlns:a16="http://schemas.microsoft.com/office/drawing/2014/main" id="{CC3FB157-3453-0D5D-D071-8EC89C24A4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CE676F-4151-4FB9-8059-CF37FC457274}"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grpSp>
        <p:nvGrpSpPr>
          <p:cNvPr id="6" name="グループ化 5">
            <a:extLst>
              <a:ext uri="{FF2B5EF4-FFF2-40B4-BE49-F238E27FC236}">
                <a16:creationId xmlns:a16="http://schemas.microsoft.com/office/drawing/2014/main" id="{36CEFCAE-9A08-5E4D-81FF-96AC9ECD4099}"/>
              </a:ext>
            </a:extLst>
          </p:cNvPr>
          <p:cNvGrpSpPr/>
          <p:nvPr/>
        </p:nvGrpSpPr>
        <p:grpSpPr>
          <a:xfrm>
            <a:off x="1175303" y="1236478"/>
            <a:ext cx="9841393" cy="4717472"/>
            <a:chOff x="1288473" y="1059873"/>
            <a:chExt cx="9841393" cy="4717472"/>
          </a:xfrm>
        </p:grpSpPr>
        <p:sp>
          <p:nvSpPr>
            <p:cNvPr id="7" name="雲 6">
              <a:extLst>
                <a:ext uri="{FF2B5EF4-FFF2-40B4-BE49-F238E27FC236}">
                  <a16:creationId xmlns:a16="http://schemas.microsoft.com/office/drawing/2014/main" id="{58AFAD84-CD71-6872-1B2A-8F5881266319}"/>
                </a:ext>
              </a:extLst>
            </p:cNvPr>
            <p:cNvSpPr/>
            <p:nvPr/>
          </p:nvSpPr>
          <p:spPr>
            <a:xfrm>
              <a:off x="1288473" y="1059873"/>
              <a:ext cx="9841393" cy="4717472"/>
            </a:xfrm>
            <a:prstGeom prst="clou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7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10" name="テキスト ボックス 9">
              <a:extLst>
                <a:ext uri="{FF2B5EF4-FFF2-40B4-BE49-F238E27FC236}">
                  <a16:creationId xmlns:a16="http://schemas.microsoft.com/office/drawing/2014/main" id="{723B9162-9FF7-9F34-A296-AA4B532BD666}"/>
                </a:ext>
              </a:extLst>
            </p:cNvPr>
            <p:cNvSpPr txBox="1"/>
            <p:nvPr/>
          </p:nvSpPr>
          <p:spPr>
            <a:xfrm>
              <a:off x="1662062" y="2183908"/>
              <a:ext cx="9364273" cy="227261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1" lang="ja-JP" altLang="en-US" sz="4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人と人とのコミュニケーションでは</a:t>
              </a:r>
              <a:endParaRPr kumimoji="1" lang="en-US" altLang="ja-JP" sz="4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1" lang="en-US" altLang="ja-JP" sz="5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5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あたり前</a:t>
              </a:r>
              <a:r>
                <a:rPr kumimoji="1" lang="en-US" altLang="ja-JP" sz="5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4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のことと思いませんか？</a:t>
              </a:r>
              <a:endParaRPr kumimoji="1" lang="en-US" altLang="ja-JP" sz="4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8" name="日付プレースホルダー 7">
            <a:extLst>
              <a:ext uri="{FF2B5EF4-FFF2-40B4-BE49-F238E27FC236}">
                <a16:creationId xmlns:a16="http://schemas.microsoft.com/office/drawing/2014/main" id="{7A98C8B6-7F98-AD8D-5840-BF870B6E1F31}"/>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225262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01444" y="1287406"/>
            <a:ext cx="10592891" cy="1204693"/>
          </a:xfrm>
        </p:spPr>
        <p:txBody>
          <a:bodyPr>
            <a:normAutofit fontScale="70000" lnSpcReduction="20000"/>
          </a:bodyPr>
          <a:lstStyle/>
          <a:p>
            <a:pPr>
              <a:buNone/>
            </a:pPr>
            <a:r>
              <a:rPr lang="ja-JP" altLang="en-US" sz="6000" b="1" dirty="0">
                <a:solidFill>
                  <a:srgbClr val="002060"/>
                </a:solidFill>
              </a:rPr>
              <a:t>　</a:t>
            </a:r>
            <a:r>
              <a:rPr lang="ja-JP" altLang="en-US" sz="7700" b="1" dirty="0">
                <a:solidFill>
                  <a:srgbClr val="002060"/>
                </a:solidFill>
                <a:latin typeface="Meiryo UI" panose="020B0604030504040204" pitchFamily="50" charset="-128"/>
                <a:ea typeface="Meiryo UI" panose="020B0604030504040204" pitchFamily="50" charset="-128"/>
              </a:rPr>
              <a:t>４　企業の</a:t>
            </a:r>
            <a:r>
              <a:rPr lang="ja-JP" altLang="en-US" sz="77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認知症サポーターとして</a:t>
            </a:r>
            <a:endParaRPr lang="en-US" altLang="ja-JP" sz="77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図 3">
            <a:extLst>
              <a:ext uri="{FF2B5EF4-FFF2-40B4-BE49-F238E27FC236}">
                <a16:creationId xmlns:a16="http://schemas.microsoft.com/office/drawing/2014/main" id="{9169BA51-D04F-4D94-A60B-70A3CA7D0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4190" y="2460902"/>
            <a:ext cx="4454801" cy="3239855"/>
          </a:xfrm>
          <a:prstGeom prst="rect">
            <a:avLst/>
          </a:prstGeom>
        </p:spPr>
      </p:pic>
      <p:sp>
        <p:nvSpPr>
          <p:cNvPr id="2" name="日付プレースホルダー 1">
            <a:extLst>
              <a:ext uri="{FF2B5EF4-FFF2-40B4-BE49-F238E27FC236}">
                <a16:creationId xmlns:a16="http://schemas.microsoft.com/office/drawing/2014/main" id="{DCAC3609-1C3D-42EF-BB29-6B20B1DD9D78}"/>
              </a:ext>
            </a:extLst>
          </p:cNvPr>
          <p:cNvSpPr>
            <a:spLocks noGrp="1"/>
          </p:cNvSpPr>
          <p:nvPr>
            <p:ph type="dt" sz="half"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0B95C86-6F8B-5F24-56D9-9D593F6FD382}"/>
              </a:ext>
            </a:extLst>
          </p:cNvPr>
          <p:cNvSpPr>
            <a:spLocks noGrp="1"/>
          </p:cNvSpPr>
          <p:nvPr>
            <p:ph type="sldNum" sz="quarter" idx="12"/>
          </p:nvPr>
        </p:nvSpPr>
        <p:spPr/>
        <p:txBody>
          <a:bodyPr/>
          <a:lstStyle/>
          <a:p>
            <a:fld id="{7BCE676F-4151-4FB9-8059-CF37FC457274}" type="slidenum">
              <a:rPr kumimoji="1" lang="ja-JP" altLang="en-US" smtClean="0"/>
              <a:t>31</a:t>
            </a:fld>
            <a:endParaRPr kumimoji="1" lang="ja-JP" altLang="en-US"/>
          </a:p>
        </p:txBody>
      </p:sp>
    </p:spTree>
    <p:extLst>
      <p:ext uri="{BB962C8B-B14F-4D97-AF65-F5344CB8AC3E}">
        <p14:creationId xmlns:p14="http://schemas.microsoft.com/office/powerpoint/2010/main" val="3007213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コンテンツ プレースホルダー 5">
            <a:extLst>
              <a:ext uri="{FF2B5EF4-FFF2-40B4-BE49-F238E27FC236}">
                <a16:creationId xmlns:a16="http://schemas.microsoft.com/office/drawing/2014/main" id="{2A56A1AB-0951-4C19-9E38-7E2D4E807B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38200" y="220132"/>
            <a:ext cx="10493829" cy="5856025"/>
          </a:xfrm>
        </p:spPr>
      </p:pic>
      <p:sp>
        <p:nvSpPr>
          <p:cNvPr id="2" name="テキスト ボックス 1">
            <a:extLst>
              <a:ext uri="{FF2B5EF4-FFF2-40B4-BE49-F238E27FC236}">
                <a16:creationId xmlns:a16="http://schemas.microsoft.com/office/drawing/2014/main" id="{495A324E-6EC2-4B6B-8C80-71E7C29A3800}"/>
              </a:ext>
            </a:extLst>
          </p:cNvPr>
          <p:cNvSpPr txBox="1"/>
          <p:nvPr/>
        </p:nvSpPr>
        <p:spPr>
          <a:xfrm>
            <a:off x="3996268" y="6215876"/>
            <a:ext cx="795866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参考：平成</a:t>
            </a:r>
            <a:r>
              <a:rPr kumimoji="1" lang="en-US" altLang="ja-JP" sz="1200" dirty="0">
                <a:latin typeface="Meiryo UI" panose="020B0604030504040204" pitchFamily="50" charset="-128"/>
                <a:ea typeface="Meiryo UI" panose="020B0604030504040204" pitchFamily="50" charset="-128"/>
              </a:rPr>
              <a:t>26</a:t>
            </a:r>
            <a:r>
              <a:rPr kumimoji="1" lang="ja-JP" altLang="en-US" sz="1200" dirty="0">
                <a:latin typeface="Meiryo UI" panose="020B0604030504040204" pitchFamily="50" charset="-128"/>
                <a:ea typeface="Meiryo UI" panose="020B0604030504040204" pitchFamily="50" charset="-128"/>
              </a:rPr>
              <a:t>年</a:t>
            </a:r>
            <a:r>
              <a:rPr lang="ja-JP" altLang="en-US" sz="1200" dirty="0">
                <a:latin typeface="Meiryo UI" panose="020B0604030504040204" pitchFamily="50" charset="-128"/>
                <a:ea typeface="Meiryo UI" panose="020B0604030504040204" pitchFamily="50" charset="-128"/>
              </a:rPr>
              <a:t>度厚生労働省老人保健健康増進等事業　認知症の人にやさしいまちづくりの推進に関する調査研究事業</a:t>
            </a:r>
            <a:endParaRPr kumimoji="1" lang="ja-JP" altLang="en-US" sz="1200" dirty="0">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11C99B61-2F3C-44FA-B388-A194CB691F41}"/>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DFF2B12-3EB7-B87A-0618-D9F0C9521ACA}"/>
              </a:ext>
            </a:extLst>
          </p:cNvPr>
          <p:cNvSpPr>
            <a:spLocks noGrp="1"/>
          </p:cNvSpPr>
          <p:nvPr>
            <p:ph type="sldNum" sz="quarter" idx="12"/>
          </p:nvPr>
        </p:nvSpPr>
        <p:spPr/>
        <p:txBody>
          <a:bodyPr/>
          <a:lstStyle/>
          <a:p>
            <a:fld id="{7BCE676F-4151-4FB9-8059-CF37FC457274}" type="slidenum">
              <a:rPr kumimoji="1" lang="ja-JP" altLang="en-US" smtClean="0"/>
              <a:t>32</a:t>
            </a:fld>
            <a:endParaRPr kumimoji="1" lang="ja-JP"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図 2">
            <a:extLst>
              <a:ext uri="{FF2B5EF4-FFF2-40B4-BE49-F238E27FC236}">
                <a16:creationId xmlns:a16="http://schemas.microsoft.com/office/drawing/2014/main" id="{82BA0839-9A22-4593-AE35-28FCE402A8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866" y="275290"/>
            <a:ext cx="10938933" cy="6307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日付プレースホルダー 1">
            <a:extLst>
              <a:ext uri="{FF2B5EF4-FFF2-40B4-BE49-F238E27FC236}">
                <a16:creationId xmlns:a16="http://schemas.microsoft.com/office/drawing/2014/main" id="{CE792C0B-481F-4F49-B33D-40C26659412C}"/>
              </a:ext>
            </a:extLst>
          </p:cNvPr>
          <p:cNvSpPr>
            <a:spLocks noGrp="1"/>
          </p:cNvSpPr>
          <p:nvPr>
            <p:ph type="dt" sz="half" idx="10"/>
          </p:nvPr>
        </p:nvSpPr>
        <p:spPr/>
        <p:txBody>
          <a:bodyPr/>
          <a:lstStyle/>
          <a:p>
            <a:endParaRPr kumimoji="1" lang="ja-JP" altLang="en-US"/>
          </a:p>
        </p:txBody>
      </p:sp>
      <p:sp>
        <p:nvSpPr>
          <p:cNvPr id="3" name="スライド番号プレースホルダー 2">
            <a:extLst>
              <a:ext uri="{FF2B5EF4-FFF2-40B4-BE49-F238E27FC236}">
                <a16:creationId xmlns:a16="http://schemas.microsoft.com/office/drawing/2014/main" id="{0C4AC996-792C-3F91-32B5-2A9CDA2483ED}"/>
              </a:ext>
            </a:extLst>
          </p:cNvPr>
          <p:cNvSpPr>
            <a:spLocks noGrp="1"/>
          </p:cNvSpPr>
          <p:nvPr>
            <p:ph type="sldNum" sz="quarter" idx="12"/>
          </p:nvPr>
        </p:nvSpPr>
        <p:spPr/>
        <p:txBody>
          <a:bodyPr/>
          <a:lstStyle/>
          <a:p>
            <a:fld id="{7BCE676F-4151-4FB9-8059-CF37FC457274}" type="slidenum">
              <a:rPr kumimoji="1" lang="ja-JP" altLang="en-US" smtClean="0"/>
              <a:t>33</a:t>
            </a:fld>
            <a:endParaRPr kumimoji="1" lang="ja-JP"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吹き出し: 右矢印 11">
            <a:extLst>
              <a:ext uri="{FF2B5EF4-FFF2-40B4-BE49-F238E27FC236}">
                <a16:creationId xmlns:a16="http://schemas.microsoft.com/office/drawing/2014/main" id="{5050E5DC-4769-7601-48FD-D546EF3A5AFD}"/>
              </a:ext>
            </a:extLst>
          </p:cNvPr>
          <p:cNvSpPr/>
          <p:nvPr/>
        </p:nvSpPr>
        <p:spPr>
          <a:xfrm>
            <a:off x="1018476" y="4824365"/>
            <a:ext cx="2455128" cy="1200329"/>
          </a:xfrm>
          <a:prstGeom prst="rightArrowCallout">
            <a:avLst>
              <a:gd name="adj1" fmla="val 25000"/>
              <a:gd name="adj2" fmla="val 25000"/>
              <a:gd name="adj3" fmla="val 25000"/>
              <a:gd name="adj4" fmla="val 80420"/>
            </a:avLst>
          </a:prstGeom>
          <a:solidFill>
            <a:schemeClr val="accent6">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日付プレースホルダー 1">
            <a:extLst>
              <a:ext uri="{FF2B5EF4-FFF2-40B4-BE49-F238E27FC236}">
                <a16:creationId xmlns:a16="http://schemas.microsoft.com/office/drawing/2014/main" id="{CE667BED-0291-B0BB-484A-D0AF7BFA42CF}"/>
              </a:ext>
            </a:extLst>
          </p:cNvPr>
          <p:cNvSpPr>
            <a:spLocks noGrp="1"/>
          </p:cNvSpPr>
          <p:nvPr>
            <p:ph type="dt" sz="half" idx="10"/>
          </p:nvPr>
        </p:nvSpPr>
        <p:spPr/>
        <p:txBody>
          <a:bodyPr/>
          <a:lstStyle/>
          <a:p>
            <a:endParaRPr kumimoji="1" lang="ja-JP" altLang="en-US"/>
          </a:p>
        </p:txBody>
      </p:sp>
      <p:sp>
        <p:nvSpPr>
          <p:cNvPr id="3" name="テキスト ボックス 2">
            <a:extLst>
              <a:ext uri="{FF2B5EF4-FFF2-40B4-BE49-F238E27FC236}">
                <a16:creationId xmlns:a16="http://schemas.microsoft.com/office/drawing/2014/main" id="{FCEA2BBF-0094-9D34-6056-46F8FE815172}"/>
              </a:ext>
            </a:extLst>
          </p:cNvPr>
          <p:cNvSpPr txBox="1"/>
          <p:nvPr/>
        </p:nvSpPr>
        <p:spPr>
          <a:xfrm>
            <a:off x="838200" y="401444"/>
            <a:ext cx="7547517" cy="646331"/>
          </a:xfrm>
          <a:prstGeom prst="rect">
            <a:avLst/>
          </a:prstGeom>
          <a:noFill/>
        </p:spPr>
        <p:txBody>
          <a:bodyPr wrap="square" rtlCol="0">
            <a:spAutoFit/>
          </a:bodyPr>
          <a:lstStyle/>
          <a:p>
            <a:r>
              <a:rPr lang="ja-JP" altLang="en-US" sz="3600" b="1" i="0" dirty="0">
                <a:solidFill>
                  <a:srgbClr val="002060"/>
                </a:solidFill>
                <a:effectLst/>
                <a:latin typeface="Meiryo UI" panose="020B0604030504040204" pitchFamily="50" charset="-128"/>
                <a:ea typeface="Meiryo UI" panose="020B0604030504040204" pitchFamily="50" charset="-128"/>
              </a:rPr>
              <a:t>認知症バリアフリー社会実現への取組</a:t>
            </a:r>
          </a:p>
        </p:txBody>
      </p:sp>
      <p:sp>
        <p:nvSpPr>
          <p:cNvPr id="5" name="テキスト ボックス 4">
            <a:extLst>
              <a:ext uri="{FF2B5EF4-FFF2-40B4-BE49-F238E27FC236}">
                <a16:creationId xmlns:a16="http://schemas.microsoft.com/office/drawing/2014/main" id="{815577C6-91B0-729A-760B-6270FA724F55}"/>
              </a:ext>
            </a:extLst>
          </p:cNvPr>
          <p:cNvSpPr txBox="1"/>
          <p:nvPr/>
        </p:nvSpPr>
        <p:spPr>
          <a:xfrm>
            <a:off x="1044497" y="1217052"/>
            <a:ext cx="8943278" cy="584775"/>
          </a:xfrm>
          <a:prstGeom prst="rect">
            <a:avLst/>
          </a:prstGeom>
          <a:noFill/>
        </p:spPr>
        <p:txBody>
          <a:bodyPr wrap="square" rtlCol="0">
            <a:spAutoFit/>
          </a:bodyPr>
          <a:lstStyle/>
          <a:p>
            <a:pPr algn="l"/>
            <a:r>
              <a:rPr lang="ja-JP" altLang="en-US" sz="3200" b="1" i="0" dirty="0">
                <a:solidFill>
                  <a:srgbClr val="D43A4C"/>
                </a:solidFill>
                <a:effectLst/>
                <a:latin typeface="Meiryo UI" panose="020B0604030504040204" pitchFamily="50" charset="-128"/>
                <a:ea typeface="Meiryo UI" panose="020B0604030504040204" pitchFamily="50" charset="-128"/>
              </a:rPr>
              <a:t>企業が認知症対策に取り組む意義</a:t>
            </a:r>
          </a:p>
        </p:txBody>
      </p:sp>
      <p:sp>
        <p:nvSpPr>
          <p:cNvPr id="6" name="テキスト ボックス 5">
            <a:extLst>
              <a:ext uri="{FF2B5EF4-FFF2-40B4-BE49-F238E27FC236}">
                <a16:creationId xmlns:a16="http://schemas.microsoft.com/office/drawing/2014/main" id="{7D021AE6-BC1A-5332-CE90-98AFDB866023}"/>
              </a:ext>
            </a:extLst>
          </p:cNvPr>
          <p:cNvSpPr txBox="1"/>
          <p:nvPr/>
        </p:nvSpPr>
        <p:spPr>
          <a:xfrm>
            <a:off x="1044497" y="1873421"/>
            <a:ext cx="10103005" cy="523220"/>
          </a:xfrm>
          <a:prstGeom prst="rect">
            <a:avLst/>
          </a:prstGeom>
          <a:noFill/>
        </p:spPr>
        <p:txBody>
          <a:bodyPr wrap="square" rtlCol="0">
            <a:spAutoFit/>
          </a:bodyPr>
          <a:lstStyle/>
          <a:p>
            <a:r>
              <a:rPr lang="ja-JP" altLang="en-US" sz="2800" i="0" dirty="0">
                <a:effectLst/>
                <a:latin typeface="Meiryo UI" panose="020B0604030504040204" pitchFamily="50" charset="-128"/>
                <a:ea typeface="Meiryo UI" panose="020B0604030504040204" pitchFamily="50" charset="-128"/>
              </a:rPr>
              <a:t>① 認知症の人だけでなく認知症でない高齢者へもサービス向上になる</a:t>
            </a:r>
          </a:p>
        </p:txBody>
      </p:sp>
      <p:sp>
        <p:nvSpPr>
          <p:cNvPr id="7" name="テキスト ボックス 6">
            <a:extLst>
              <a:ext uri="{FF2B5EF4-FFF2-40B4-BE49-F238E27FC236}">
                <a16:creationId xmlns:a16="http://schemas.microsoft.com/office/drawing/2014/main" id="{124A9B7B-05AD-BE39-CD0D-822E08A4D018}"/>
              </a:ext>
            </a:extLst>
          </p:cNvPr>
          <p:cNvSpPr txBox="1"/>
          <p:nvPr/>
        </p:nvSpPr>
        <p:spPr>
          <a:xfrm>
            <a:off x="1044496" y="2444865"/>
            <a:ext cx="10865006" cy="523220"/>
          </a:xfrm>
          <a:prstGeom prst="rect">
            <a:avLst/>
          </a:prstGeom>
          <a:noFill/>
        </p:spPr>
        <p:txBody>
          <a:bodyPr wrap="square" rtlCol="0">
            <a:spAutoFit/>
          </a:bodyPr>
          <a:lstStyle/>
          <a:p>
            <a:r>
              <a:rPr lang="ja-JP" altLang="en-US" sz="2800" dirty="0">
                <a:latin typeface="Meiryo UI" panose="020B0604030504040204" pitchFamily="50" charset="-128"/>
                <a:ea typeface="Meiryo UI" panose="020B0604030504040204" pitchFamily="50" charset="-128"/>
              </a:rPr>
              <a:t>② </a:t>
            </a:r>
            <a:r>
              <a:rPr lang="ja-JP" altLang="en-US" sz="2800" i="0" dirty="0">
                <a:effectLst/>
                <a:latin typeface="Meiryo UI" panose="020B0604030504040204" pitchFamily="50" charset="-128"/>
                <a:ea typeface="Meiryo UI" panose="020B0604030504040204" pitchFamily="50" charset="-128"/>
              </a:rPr>
              <a:t>認知症・軽度認知障害</a:t>
            </a:r>
            <a:r>
              <a:rPr lang="en-US" altLang="ja-JP" sz="2800" i="0" dirty="0">
                <a:effectLst/>
                <a:latin typeface="Meiryo UI" panose="020B0604030504040204" pitchFamily="50" charset="-128"/>
                <a:ea typeface="Meiryo UI" panose="020B0604030504040204" pitchFamily="50" charset="-128"/>
              </a:rPr>
              <a:t>(MCI)</a:t>
            </a:r>
            <a:r>
              <a:rPr lang="ja-JP" altLang="en-US" sz="2800" i="0" dirty="0">
                <a:effectLst/>
                <a:latin typeface="Meiryo UI" panose="020B0604030504040204" pitchFamily="50" charset="-128"/>
                <a:ea typeface="Meiryo UI" panose="020B0604030504040204" pitchFamily="50" charset="-128"/>
              </a:rPr>
              <a:t>の人の外出機会・社会参加の創出</a:t>
            </a:r>
          </a:p>
        </p:txBody>
      </p:sp>
      <p:sp>
        <p:nvSpPr>
          <p:cNvPr id="8" name="テキスト ボックス 7">
            <a:extLst>
              <a:ext uri="{FF2B5EF4-FFF2-40B4-BE49-F238E27FC236}">
                <a16:creationId xmlns:a16="http://schemas.microsoft.com/office/drawing/2014/main" id="{E4468EA8-376C-4AF6-712D-478057579A48}"/>
              </a:ext>
            </a:extLst>
          </p:cNvPr>
          <p:cNvSpPr txBox="1"/>
          <p:nvPr/>
        </p:nvSpPr>
        <p:spPr>
          <a:xfrm>
            <a:off x="1044496" y="3154311"/>
            <a:ext cx="10575075" cy="584775"/>
          </a:xfrm>
          <a:prstGeom prst="rect">
            <a:avLst/>
          </a:prstGeom>
          <a:noFill/>
        </p:spPr>
        <p:txBody>
          <a:bodyPr wrap="square" rtlCol="0">
            <a:spAutoFit/>
          </a:bodyPr>
          <a:lstStyle/>
          <a:p>
            <a:r>
              <a:rPr lang="ja-JP" altLang="en-US" sz="3200" b="1" i="0" dirty="0">
                <a:solidFill>
                  <a:srgbClr val="D43A4C"/>
                </a:solidFill>
                <a:effectLst/>
                <a:latin typeface="Meiryo UI" panose="020B0604030504040204" pitchFamily="50" charset="-128"/>
                <a:ea typeface="Meiryo UI" panose="020B0604030504040204" pitchFamily="50" charset="-128"/>
              </a:rPr>
              <a:t>認知症の人へのサービスに向けた企業の取組の進め方</a:t>
            </a:r>
          </a:p>
        </p:txBody>
      </p:sp>
      <p:sp>
        <p:nvSpPr>
          <p:cNvPr id="9" name="テキスト ボックス 8">
            <a:extLst>
              <a:ext uri="{FF2B5EF4-FFF2-40B4-BE49-F238E27FC236}">
                <a16:creationId xmlns:a16="http://schemas.microsoft.com/office/drawing/2014/main" id="{D204E204-1B95-CA6E-E73B-073CB737EB4B}"/>
              </a:ext>
            </a:extLst>
          </p:cNvPr>
          <p:cNvSpPr txBox="1"/>
          <p:nvPr/>
        </p:nvSpPr>
        <p:spPr>
          <a:xfrm>
            <a:off x="1044495" y="3739086"/>
            <a:ext cx="10575075" cy="830997"/>
          </a:xfrm>
          <a:prstGeom prst="rect">
            <a:avLst/>
          </a:prstGeom>
          <a:noFill/>
        </p:spPr>
        <p:txBody>
          <a:bodyPr wrap="square" rtlCol="0">
            <a:spAutoFit/>
          </a:bodyPr>
          <a:lstStyle/>
          <a:p>
            <a:pPr algn="l"/>
            <a:r>
              <a:rPr lang="ja-JP" altLang="en-US" sz="2400" b="0" i="0" dirty="0">
                <a:effectLst/>
                <a:latin typeface="Meiryo UI" panose="020B0604030504040204" pitchFamily="50" charset="-128"/>
                <a:ea typeface="Meiryo UI" panose="020B0604030504040204" pitchFamily="50" charset="-128"/>
              </a:rPr>
              <a:t>超高齢社会の加速とともに高齢者だけでなく、認知症の人も見込んだサービスへと進めるためは・・・</a:t>
            </a:r>
          </a:p>
        </p:txBody>
      </p:sp>
      <p:sp>
        <p:nvSpPr>
          <p:cNvPr id="10" name="テキスト ボックス 9">
            <a:extLst>
              <a:ext uri="{FF2B5EF4-FFF2-40B4-BE49-F238E27FC236}">
                <a16:creationId xmlns:a16="http://schemas.microsoft.com/office/drawing/2014/main" id="{AF8F381D-D095-77CA-5DC0-3189D9DAE889}"/>
              </a:ext>
            </a:extLst>
          </p:cNvPr>
          <p:cNvSpPr txBox="1"/>
          <p:nvPr/>
        </p:nvSpPr>
        <p:spPr>
          <a:xfrm>
            <a:off x="3473604" y="4715222"/>
            <a:ext cx="9248081" cy="1692771"/>
          </a:xfrm>
          <a:prstGeom prst="rect">
            <a:avLst/>
          </a:prstGeom>
          <a:noFill/>
        </p:spPr>
        <p:txBody>
          <a:bodyPr wrap="square" rtlCol="0">
            <a:spAutoFit/>
          </a:bodyPr>
          <a:lstStyle/>
          <a:p>
            <a:pPr algn="l"/>
            <a:r>
              <a:rPr lang="ja-JP" altLang="en-US" sz="2600" b="0" i="0" dirty="0">
                <a:effectLst/>
                <a:latin typeface="Meiryo UI" panose="020B0604030504040204" pitchFamily="50" charset="-128"/>
                <a:ea typeface="Meiryo UI" panose="020B0604030504040204" pitchFamily="50" charset="-128"/>
              </a:rPr>
              <a:t>●認知症についての理解を浸透させる</a:t>
            </a:r>
          </a:p>
          <a:p>
            <a:pPr algn="l"/>
            <a:r>
              <a:rPr lang="ja-JP" altLang="en-US" sz="2600" b="0" i="0" dirty="0">
                <a:effectLst/>
                <a:latin typeface="Meiryo UI" panose="020B0604030504040204" pitchFamily="50" charset="-128"/>
                <a:ea typeface="Meiryo UI" panose="020B0604030504040204" pitchFamily="50" charset="-128"/>
              </a:rPr>
              <a:t>●認知症の人や高齢者を困らせる環境要因を見直す</a:t>
            </a:r>
          </a:p>
          <a:p>
            <a:pPr algn="l"/>
            <a:r>
              <a:rPr lang="ja-JP" altLang="en-US" sz="2600" b="0" i="0" dirty="0">
                <a:effectLst/>
                <a:latin typeface="Meiryo UI" panose="020B0604030504040204" pitchFamily="50" charset="-128"/>
                <a:ea typeface="Meiryo UI" panose="020B0604030504040204" pitchFamily="50" charset="-128"/>
              </a:rPr>
              <a:t>●認知症の人への接客・接遇を意識する</a:t>
            </a:r>
          </a:p>
          <a:p>
            <a:pPr algn="l"/>
            <a:r>
              <a:rPr lang="ja-JP" altLang="en-US" sz="2600" b="0" i="0" dirty="0">
                <a:effectLst/>
                <a:latin typeface="Meiryo UI" panose="020B0604030504040204" pitchFamily="50" charset="-128"/>
                <a:ea typeface="Meiryo UI" panose="020B0604030504040204" pitchFamily="50" charset="-128"/>
              </a:rPr>
              <a:t>●社内外の連携を図る</a:t>
            </a:r>
          </a:p>
        </p:txBody>
      </p:sp>
      <p:sp>
        <p:nvSpPr>
          <p:cNvPr id="11" name="テキスト ボックス 10">
            <a:extLst>
              <a:ext uri="{FF2B5EF4-FFF2-40B4-BE49-F238E27FC236}">
                <a16:creationId xmlns:a16="http://schemas.microsoft.com/office/drawing/2014/main" id="{E0517F16-5BAE-31D3-DA45-113A4B102C29}"/>
              </a:ext>
            </a:extLst>
          </p:cNvPr>
          <p:cNvSpPr txBox="1"/>
          <p:nvPr/>
        </p:nvSpPr>
        <p:spPr>
          <a:xfrm>
            <a:off x="1126272" y="5168159"/>
            <a:ext cx="2167056" cy="523220"/>
          </a:xfrm>
          <a:prstGeom prst="rect">
            <a:avLst/>
          </a:prstGeom>
          <a:noFill/>
          <a:ln>
            <a:noFill/>
          </a:ln>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例えば</a:t>
            </a:r>
            <a:r>
              <a:rPr kumimoji="1" lang="en-US" altLang="ja-JP" sz="2800" dirty="0">
                <a:latin typeface="Meiryo UI" panose="020B0604030504040204" pitchFamily="50" charset="-128"/>
                <a:ea typeface="Meiryo UI" panose="020B0604030504040204" pitchFamily="50" charset="-128"/>
              </a:rPr>
              <a:t>…</a:t>
            </a:r>
            <a:endParaRPr kumimoji="1" lang="ja-JP" altLang="en-US" sz="2800"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87C4771D-3B5E-A5E4-B50E-76CDDAA361AE}"/>
              </a:ext>
            </a:extLst>
          </p:cNvPr>
          <p:cNvSpPr>
            <a:spLocks noGrp="1"/>
          </p:cNvSpPr>
          <p:nvPr>
            <p:ph type="sldNum" sz="quarter" idx="12"/>
          </p:nvPr>
        </p:nvSpPr>
        <p:spPr/>
        <p:txBody>
          <a:bodyPr/>
          <a:lstStyle/>
          <a:p>
            <a:fld id="{7BCE676F-4151-4FB9-8059-CF37FC457274}" type="slidenum">
              <a:rPr kumimoji="1" lang="ja-JP" altLang="en-US" smtClean="0"/>
              <a:t>34</a:t>
            </a:fld>
            <a:endParaRPr kumimoji="1" lang="ja-JP" altLang="en-US"/>
          </a:p>
        </p:txBody>
      </p:sp>
    </p:spTree>
    <p:extLst>
      <p:ext uri="{BB962C8B-B14F-4D97-AF65-F5344CB8AC3E}">
        <p14:creationId xmlns:p14="http://schemas.microsoft.com/office/powerpoint/2010/main" val="5942918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1DE58DD-E381-2B20-7665-734C04F65652}"/>
              </a:ext>
            </a:extLst>
          </p:cNvPr>
          <p:cNvSpPr>
            <a:spLocks noGrp="1"/>
          </p:cNvSpPr>
          <p:nvPr>
            <p:ph type="sldNum" sz="quarter" idx="12"/>
          </p:nvPr>
        </p:nvSpPr>
        <p:spPr/>
        <p:txBody>
          <a:bodyPr/>
          <a:lstStyle/>
          <a:p>
            <a:fld id="{7BCE676F-4151-4FB9-8059-CF37FC457274}" type="slidenum">
              <a:rPr kumimoji="1" lang="ja-JP" altLang="en-US" smtClean="0"/>
              <a:t>35</a:t>
            </a:fld>
            <a:endParaRPr kumimoji="1" lang="ja-JP" altLang="en-US"/>
          </a:p>
        </p:txBody>
      </p:sp>
      <p:sp>
        <p:nvSpPr>
          <p:cNvPr id="4" name="テキスト ボックス 3">
            <a:extLst>
              <a:ext uri="{FF2B5EF4-FFF2-40B4-BE49-F238E27FC236}">
                <a16:creationId xmlns:a16="http://schemas.microsoft.com/office/drawing/2014/main" id="{8B2C26F1-D846-5987-27EB-B62FB56A026A}"/>
              </a:ext>
            </a:extLst>
          </p:cNvPr>
          <p:cNvSpPr txBox="1"/>
          <p:nvPr/>
        </p:nvSpPr>
        <p:spPr>
          <a:xfrm>
            <a:off x="838200" y="322615"/>
            <a:ext cx="5410199" cy="646331"/>
          </a:xfrm>
          <a:prstGeom prst="rect">
            <a:avLst/>
          </a:prstGeom>
          <a:noFill/>
        </p:spPr>
        <p:txBody>
          <a:bodyPr wrap="square" rtlCol="0">
            <a:spAutoFit/>
          </a:bodyPr>
          <a:lstStyle/>
          <a:p>
            <a:r>
              <a:rPr lang="ja-JP" altLang="en-US" sz="3600" b="1" i="0" dirty="0">
                <a:solidFill>
                  <a:srgbClr val="002060"/>
                </a:solidFill>
                <a:effectLst/>
                <a:latin typeface="Meiryo UI" panose="020B0604030504040204" pitchFamily="50" charset="-128"/>
                <a:ea typeface="Meiryo UI" panose="020B0604030504040204" pitchFamily="50" charset="-128"/>
              </a:rPr>
              <a:t>京都府内の企業の取組例</a:t>
            </a:r>
          </a:p>
        </p:txBody>
      </p:sp>
      <p:sp>
        <p:nvSpPr>
          <p:cNvPr id="5" name="テキスト ボックス 4">
            <a:extLst>
              <a:ext uri="{FF2B5EF4-FFF2-40B4-BE49-F238E27FC236}">
                <a16:creationId xmlns:a16="http://schemas.microsoft.com/office/drawing/2014/main" id="{D0C7B96A-E283-0799-D9A3-3328BEF2B441}"/>
              </a:ext>
            </a:extLst>
          </p:cNvPr>
          <p:cNvSpPr txBox="1"/>
          <p:nvPr/>
        </p:nvSpPr>
        <p:spPr>
          <a:xfrm>
            <a:off x="943303" y="994680"/>
            <a:ext cx="4209393" cy="523220"/>
          </a:xfrm>
          <a:prstGeom prst="rect">
            <a:avLst/>
          </a:prstGeom>
          <a:noFill/>
        </p:spPr>
        <p:txBody>
          <a:bodyPr wrap="square" rtlCol="0">
            <a:spAutoFit/>
          </a:bodyPr>
          <a:lstStyle/>
          <a:p>
            <a:r>
              <a:rPr kumimoji="1" lang="ja-JP" altLang="en-US" sz="2800" b="1" dirty="0">
                <a:solidFill>
                  <a:srgbClr val="C00000"/>
                </a:solidFill>
                <a:latin typeface="Meiryo UI" panose="020B0604030504040204" pitchFamily="50" charset="-128"/>
                <a:ea typeface="Meiryo UI" panose="020B0604030504040204" pitchFamily="50" charset="-128"/>
              </a:rPr>
              <a:t>イオンリテール株式会社</a:t>
            </a:r>
          </a:p>
        </p:txBody>
      </p:sp>
      <p:sp>
        <p:nvSpPr>
          <p:cNvPr id="6" name="テキスト ボックス 5">
            <a:extLst>
              <a:ext uri="{FF2B5EF4-FFF2-40B4-BE49-F238E27FC236}">
                <a16:creationId xmlns:a16="http://schemas.microsoft.com/office/drawing/2014/main" id="{3711BC49-A58F-240A-0340-48B073E4BB28}"/>
              </a:ext>
            </a:extLst>
          </p:cNvPr>
          <p:cNvSpPr txBox="1"/>
          <p:nvPr/>
        </p:nvSpPr>
        <p:spPr>
          <a:xfrm>
            <a:off x="1036583" y="1478273"/>
            <a:ext cx="10972799" cy="826637"/>
          </a:xfrm>
          <a:prstGeom prst="rect">
            <a:avLst/>
          </a:prstGeom>
          <a:noFill/>
        </p:spPr>
        <p:txBody>
          <a:bodyPr wrap="square" rtlCol="0">
            <a:spAutoFit/>
          </a:bodyPr>
          <a:lstStyle/>
          <a:p>
            <a:pPr>
              <a:lnSpc>
                <a:spcPts val="3000"/>
              </a:lnSpc>
            </a:pPr>
            <a:r>
              <a:rPr lang="ja-JP" altLang="en-US" sz="2400" dirty="0">
                <a:latin typeface="Meiryo UI" panose="020B0604030504040204" pitchFamily="50" charset="-128"/>
                <a:ea typeface="Meiryo UI" panose="020B0604030504040204" pitchFamily="50" charset="-128"/>
              </a:rPr>
              <a:t>●ショッピングセンターのバリアフリー化等、</a:t>
            </a:r>
            <a:r>
              <a:rPr kumimoji="1" lang="ja-JP" altLang="en-US" sz="2400" dirty="0">
                <a:latin typeface="Meiryo UI" panose="020B0604030504040204" pitchFamily="50" charset="-128"/>
                <a:ea typeface="Meiryo UI" panose="020B0604030504040204" pitchFamily="50" charset="-128"/>
              </a:rPr>
              <a:t>お買い物補助ができる体制づくり</a:t>
            </a:r>
            <a:endParaRPr kumimoji="1" lang="en-US" altLang="ja-JP" sz="2400" dirty="0">
              <a:latin typeface="Meiryo UI" panose="020B0604030504040204" pitchFamily="50" charset="-128"/>
              <a:ea typeface="Meiryo UI" panose="020B0604030504040204" pitchFamily="50" charset="-128"/>
            </a:endParaRPr>
          </a:p>
          <a:p>
            <a:pPr>
              <a:lnSpc>
                <a:spcPts val="3000"/>
              </a:lnSpc>
            </a:pPr>
            <a:r>
              <a:rPr lang="ja-JP" altLang="en-US" sz="2400" dirty="0">
                <a:latin typeface="Meiryo UI" panose="020B0604030504040204" pitchFamily="50" charset="-128"/>
                <a:ea typeface="Meiryo UI" panose="020B0604030504040204" pitchFamily="50" charset="-128"/>
              </a:rPr>
              <a:t>●高齢者対応のできるスタッフの増員</a:t>
            </a:r>
            <a:endParaRPr lang="en-US" altLang="ja-JP" sz="2400" dirty="0">
              <a:latin typeface="Meiryo UI" panose="020B0604030504040204" pitchFamily="50" charset="-128"/>
              <a:ea typeface="Meiryo UI" panose="020B0604030504040204" pitchFamily="50" charset="-128"/>
            </a:endParaRPr>
          </a:p>
        </p:txBody>
      </p:sp>
      <p:grpSp>
        <p:nvGrpSpPr>
          <p:cNvPr id="14" name="グループ化 13">
            <a:extLst>
              <a:ext uri="{FF2B5EF4-FFF2-40B4-BE49-F238E27FC236}">
                <a16:creationId xmlns:a16="http://schemas.microsoft.com/office/drawing/2014/main" id="{5855BD0B-84B4-85A6-DAD8-550B49B8F4A9}"/>
              </a:ext>
            </a:extLst>
          </p:cNvPr>
          <p:cNvGrpSpPr/>
          <p:nvPr/>
        </p:nvGrpSpPr>
        <p:grpSpPr>
          <a:xfrm>
            <a:off x="943302" y="2380960"/>
            <a:ext cx="10700847" cy="905037"/>
            <a:chOff x="943302" y="2396726"/>
            <a:chExt cx="10700847" cy="905037"/>
          </a:xfrm>
        </p:grpSpPr>
        <p:sp>
          <p:nvSpPr>
            <p:cNvPr id="7" name="テキスト ボックス 6">
              <a:extLst>
                <a:ext uri="{FF2B5EF4-FFF2-40B4-BE49-F238E27FC236}">
                  <a16:creationId xmlns:a16="http://schemas.microsoft.com/office/drawing/2014/main" id="{5D932AE2-690D-DDB2-078A-93D25A6CFA57}"/>
                </a:ext>
              </a:extLst>
            </p:cNvPr>
            <p:cNvSpPr txBox="1"/>
            <p:nvPr/>
          </p:nvSpPr>
          <p:spPr>
            <a:xfrm>
              <a:off x="943302" y="2396726"/>
              <a:ext cx="4209393" cy="523220"/>
            </a:xfrm>
            <a:prstGeom prst="rect">
              <a:avLst/>
            </a:prstGeom>
            <a:noFill/>
          </p:spPr>
          <p:txBody>
            <a:bodyPr wrap="square" rtlCol="0">
              <a:spAutoFit/>
            </a:bodyPr>
            <a:lstStyle/>
            <a:p>
              <a:r>
                <a:rPr lang="ja-JP" altLang="en-US" sz="2800" b="1" dirty="0">
                  <a:solidFill>
                    <a:srgbClr val="C00000"/>
                  </a:solidFill>
                  <a:latin typeface="Meiryo UI" panose="020B0604030504040204" pitchFamily="50" charset="-128"/>
                  <a:ea typeface="Meiryo UI" panose="020B0604030504040204" pitchFamily="50" charset="-128"/>
                </a:rPr>
                <a:t>エーザイ</a:t>
              </a:r>
              <a:r>
                <a:rPr kumimoji="1" lang="ja-JP" altLang="en-US" sz="2800" b="1" dirty="0">
                  <a:solidFill>
                    <a:srgbClr val="C00000"/>
                  </a:solidFill>
                  <a:latin typeface="Meiryo UI" panose="020B0604030504040204" pitchFamily="50" charset="-128"/>
                  <a:ea typeface="Meiryo UI" panose="020B0604030504040204" pitchFamily="50" charset="-128"/>
                </a:rPr>
                <a:t>株式会社</a:t>
              </a:r>
            </a:p>
          </p:txBody>
        </p:sp>
        <p:sp>
          <p:nvSpPr>
            <p:cNvPr id="8" name="テキスト ボックス 7">
              <a:extLst>
                <a:ext uri="{FF2B5EF4-FFF2-40B4-BE49-F238E27FC236}">
                  <a16:creationId xmlns:a16="http://schemas.microsoft.com/office/drawing/2014/main" id="{3737E81C-9877-012C-0AC2-B58EF0F7E0D3}"/>
                </a:ext>
              </a:extLst>
            </p:cNvPr>
            <p:cNvSpPr txBox="1"/>
            <p:nvPr/>
          </p:nvSpPr>
          <p:spPr>
            <a:xfrm>
              <a:off x="1036583" y="2792521"/>
              <a:ext cx="10607566" cy="509242"/>
            </a:xfrm>
            <a:prstGeom prst="rect">
              <a:avLst/>
            </a:prstGeom>
            <a:noFill/>
          </p:spPr>
          <p:txBody>
            <a:bodyPr wrap="square" rtlCol="0">
              <a:spAutoFit/>
            </a:bodyPr>
            <a:lstStyle/>
            <a:p>
              <a:pPr>
                <a:lnSpc>
                  <a:spcPts val="3700"/>
                </a:lnSpc>
              </a:pPr>
              <a:r>
                <a:rPr lang="ja-JP" altLang="en-US" sz="2400" dirty="0">
                  <a:latin typeface="Meiryo UI" panose="020B0604030504040204" pitchFamily="50" charset="-128"/>
                  <a:ea typeface="Meiryo UI" panose="020B0604030504040204" pitchFamily="50" charset="-128"/>
                </a:rPr>
                <a:t>●医療、介護機関と連携し、「認知症</a:t>
              </a:r>
              <a:r>
                <a:rPr kumimoji="1" lang="ja-JP" altLang="en-US" sz="2400" dirty="0">
                  <a:latin typeface="Meiryo UI" panose="020B0604030504040204" pitchFamily="50" charset="-128"/>
                  <a:ea typeface="Meiryo UI" panose="020B0604030504040204" pitchFamily="50" charset="-128"/>
                </a:rPr>
                <a:t>になっても安心して暮らせる町づくり」を支援</a:t>
              </a:r>
              <a:endParaRPr kumimoji="1" lang="en-US" altLang="ja-JP" sz="2400" dirty="0">
                <a:latin typeface="Meiryo UI" panose="020B0604030504040204" pitchFamily="50" charset="-128"/>
                <a:ea typeface="Meiryo UI" panose="020B0604030504040204" pitchFamily="50" charset="-128"/>
              </a:endParaRPr>
            </a:p>
          </p:txBody>
        </p:sp>
      </p:grpSp>
      <p:sp>
        <p:nvSpPr>
          <p:cNvPr id="9" name="テキスト ボックス 8">
            <a:extLst>
              <a:ext uri="{FF2B5EF4-FFF2-40B4-BE49-F238E27FC236}">
                <a16:creationId xmlns:a16="http://schemas.microsoft.com/office/drawing/2014/main" id="{F9265FDE-2100-C960-BF8E-3624099A1693}"/>
              </a:ext>
            </a:extLst>
          </p:cNvPr>
          <p:cNvSpPr txBox="1"/>
          <p:nvPr/>
        </p:nvSpPr>
        <p:spPr>
          <a:xfrm>
            <a:off x="6274675" y="531112"/>
            <a:ext cx="4419600" cy="461665"/>
          </a:xfrm>
          <a:prstGeom prst="rect">
            <a:avLst/>
          </a:prstGeom>
          <a:noFill/>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（取組事例の一部を紹介）</a:t>
            </a:r>
          </a:p>
        </p:txBody>
      </p:sp>
      <p:sp>
        <p:nvSpPr>
          <p:cNvPr id="11" name="四角形: 角を丸くする 10">
            <a:extLst>
              <a:ext uri="{FF2B5EF4-FFF2-40B4-BE49-F238E27FC236}">
                <a16:creationId xmlns:a16="http://schemas.microsoft.com/office/drawing/2014/main" id="{9A70969A-DCF3-F305-3B20-14883899F679}"/>
              </a:ext>
            </a:extLst>
          </p:cNvPr>
          <p:cNvSpPr/>
          <p:nvPr/>
        </p:nvSpPr>
        <p:spPr>
          <a:xfrm>
            <a:off x="941987" y="5626286"/>
            <a:ext cx="10586549" cy="939474"/>
          </a:xfrm>
          <a:prstGeom prst="roundRect">
            <a:avLst>
              <a:gd name="adj" fmla="val 0"/>
            </a:avLst>
          </a:prstGeom>
          <a:noFill/>
          <a:ln w="28575">
            <a:solidFill>
              <a:srgbClr val="FF660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EDB2F8A-A17F-4ECE-801C-4840A730453E}"/>
              </a:ext>
            </a:extLst>
          </p:cNvPr>
          <p:cNvSpPr txBox="1"/>
          <p:nvPr/>
        </p:nvSpPr>
        <p:spPr>
          <a:xfrm>
            <a:off x="1103586" y="5703230"/>
            <a:ext cx="10283060" cy="830997"/>
          </a:xfrm>
          <a:prstGeom prst="rect">
            <a:avLst/>
          </a:prstGeom>
          <a:noFill/>
          <a:ln>
            <a:noFill/>
          </a:ln>
        </p:spPr>
        <p:txBody>
          <a:bodyPr wrap="square" rtlCol="0">
            <a:spAutoFit/>
          </a:bodyPr>
          <a:lstStyle/>
          <a:p>
            <a:r>
              <a:rPr kumimoji="1" lang="ja-JP" altLang="en-US" sz="2400" dirty="0">
                <a:latin typeface="Meiryo UI" panose="020B0604030504040204" pitchFamily="50" charset="-128"/>
                <a:ea typeface="Meiryo UI" panose="020B0604030504040204" pitchFamily="50" charset="-128"/>
              </a:rPr>
              <a:t>他の取組等は、京都地域包括ケア推進機構ホームページ、</a:t>
            </a:r>
            <a:r>
              <a:rPr lang="ja-JP" altLang="en-US" sz="2400" dirty="0">
                <a:latin typeface="Meiryo UI" panose="020B0604030504040204" pitchFamily="50" charset="-128"/>
                <a:ea typeface="Meiryo UI" panose="020B0604030504040204" pitchFamily="50" charset="-128"/>
              </a:rPr>
              <a:t>　</a:t>
            </a:r>
            <a:r>
              <a:rPr kumimoji="1" lang="ja-JP" altLang="en-US" sz="2400" dirty="0">
                <a:latin typeface="Meiryo UI" panose="020B0604030504040204" pitchFamily="50" charset="-128"/>
                <a:ea typeface="Meiryo UI" panose="020B0604030504040204" pitchFamily="50" charset="-128"/>
              </a:rPr>
              <a:t>または</a:t>
            </a:r>
            <a:r>
              <a:rPr lang="ja-JP" altLang="en-US" sz="2400" dirty="0">
                <a:latin typeface="Meiryo UI" panose="020B0604030504040204" pitchFamily="50" charset="-128"/>
                <a:ea typeface="Meiryo UI" panose="020B0604030504040204" pitchFamily="50" charset="-128"/>
              </a:rPr>
              <a:t>各企業のホーム</a:t>
            </a:r>
            <a:r>
              <a:rPr kumimoji="1" lang="ja-JP" altLang="en-US" sz="2400" dirty="0">
                <a:latin typeface="Meiryo UI" panose="020B0604030504040204" pitchFamily="50" charset="-128"/>
                <a:ea typeface="Meiryo UI" panose="020B0604030504040204" pitchFamily="50" charset="-128"/>
              </a:rPr>
              <a:t>ページ等で確認ください</a:t>
            </a:r>
            <a:r>
              <a:rPr lang="ja-JP" altLang="en-US" sz="2400" dirty="0">
                <a:latin typeface="Meiryo UI" panose="020B0604030504040204" pitchFamily="50" charset="-128"/>
                <a:ea typeface="Meiryo UI" panose="020B0604030504040204" pitchFamily="50" charset="-128"/>
              </a:rPr>
              <a:t>。</a:t>
            </a:r>
            <a:endParaRPr kumimoji="1" lang="ja-JP" altLang="en-US" sz="2400" dirty="0">
              <a:latin typeface="Meiryo UI" panose="020B0604030504040204" pitchFamily="50" charset="-128"/>
              <a:ea typeface="Meiryo UI" panose="020B0604030504040204" pitchFamily="50" charset="-128"/>
            </a:endParaRPr>
          </a:p>
        </p:txBody>
      </p:sp>
      <p:grpSp>
        <p:nvGrpSpPr>
          <p:cNvPr id="10" name="グループ化 9">
            <a:extLst>
              <a:ext uri="{FF2B5EF4-FFF2-40B4-BE49-F238E27FC236}">
                <a16:creationId xmlns:a16="http://schemas.microsoft.com/office/drawing/2014/main" id="{6E667FE2-A48A-4EA6-13A6-ED7162B21111}"/>
              </a:ext>
            </a:extLst>
          </p:cNvPr>
          <p:cNvGrpSpPr/>
          <p:nvPr/>
        </p:nvGrpSpPr>
        <p:grpSpPr>
          <a:xfrm>
            <a:off x="943302" y="3347927"/>
            <a:ext cx="10713986" cy="1251187"/>
            <a:chOff x="943302" y="3474055"/>
            <a:chExt cx="10713986" cy="1251187"/>
          </a:xfrm>
        </p:grpSpPr>
        <p:sp>
          <p:nvSpPr>
            <p:cNvPr id="13" name="テキスト ボックス 12">
              <a:extLst>
                <a:ext uri="{FF2B5EF4-FFF2-40B4-BE49-F238E27FC236}">
                  <a16:creationId xmlns:a16="http://schemas.microsoft.com/office/drawing/2014/main" id="{911F69D9-320B-ABC2-410B-0CF47A3C732D}"/>
                </a:ext>
              </a:extLst>
            </p:cNvPr>
            <p:cNvSpPr txBox="1"/>
            <p:nvPr/>
          </p:nvSpPr>
          <p:spPr>
            <a:xfrm>
              <a:off x="943302" y="3474055"/>
              <a:ext cx="4209393" cy="523220"/>
            </a:xfrm>
            <a:prstGeom prst="rect">
              <a:avLst/>
            </a:prstGeom>
            <a:noFill/>
          </p:spPr>
          <p:txBody>
            <a:bodyPr wrap="square" rtlCol="0">
              <a:spAutoFit/>
            </a:bodyPr>
            <a:lstStyle/>
            <a:p>
              <a:r>
                <a:rPr kumimoji="1" lang="ja-JP" altLang="en-US" sz="2800" b="1" dirty="0">
                  <a:solidFill>
                    <a:srgbClr val="C00000"/>
                  </a:solidFill>
                  <a:latin typeface="Meiryo UI" panose="020B0604030504040204" pitchFamily="50" charset="-128"/>
                  <a:ea typeface="Meiryo UI" panose="020B0604030504040204" pitchFamily="50" charset="-128"/>
                </a:rPr>
                <a:t>京都銀行</a:t>
              </a:r>
            </a:p>
          </p:txBody>
        </p:sp>
        <p:sp>
          <p:nvSpPr>
            <p:cNvPr id="15" name="テキスト ボックス 14">
              <a:extLst>
                <a:ext uri="{FF2B5EF4-FFF2-40B4-BE49-F238E27FC236}">
                  <a16:creationId xmlns:a16="http://schemas.microsoft.com/office/drawing/2014/main" id="{6734E478-F4F0-AF24-B5D1-12B5CF4E6AC0}"/>
                </a:ext>
              </a:extLst>
            </p:cNvPr>
            <p:cNvSpPr txBox="1"/>
            <p:nvPr/>
          </p:nvSpPr>
          <p:spPr>
            <a:xfrm>
              <a:off x="1049722" y="3898605"/>
              <a:ext cx="10607566" cy="826637"/>
            </a:xfrm>
            <a:prstGeom prst="rect">
              <a:avLst/>
            </a:prstGeom>
            <a:noFill/>
          </p:spPr>
          <p:txBody>
            <a:bodyPr wrap="square" rtlCol="0">
              <a:spAutoFit/>
            </a:bodyPr>
            <a:lstStyle/>
            <a:p>
              <a:pPr>
                <a:lnSpc>
                  <a:spcPts val="3000"/>
                </a:lnSpc>
              </a:pPr>
              <a:r>
                <a:rPr lang="ja-JP" altLang="en-US" sz="2400" dirty="0">
                  <a:latin typeface="Meiryo UI" panose="020B0604030504040204" pitchFamily="50" charset="-128"/>
                  <a:ea typeface="Meiryo UI" panose="020B0604030504040204" pitchFamily="50" charset="-128"/>
                </a:rPr>
                <a:t>●全職員が認知症サポーター養成講座を受講、さらに自主学習としてフォローアップ</a:t>
              </a:r>
              <a:endParaRPr lang="en-US" altLang="ja-JP" sz="2400" dirty="0">
                <a:latin typeface="Meiryo UI" panose="020B0604030504040204" pitchFamily="50" charset="-128"/>
                <a:ea typeface="Meiryo UI" panose="020B0604030504040204" pitchFamily="50" charset="-128"/>
              </a:endParaRPr>
            </a:p>
            <a:p>
              <a:pPr>
                <a:lnSpc>
                  <a:spcPts val="3000"/>
                </a:lnSpc>
              </a:pP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講座を配信</a:t>
              </a:r>
              <a:endParaRPr kumimoji="1" lang="en-US" altLang="ja-JP" sz="2400" dirty="0">
                <a:latin typeface="Meiryo UI" panose="020B0604030504040204" pitchFamily="50" charset="-128"/>
                <a:ea typeface="Meiryo UI" panose="020B0604030504040204" pitchFamily="50" charset="-128"/>
              </a:endParaRPr>
            </a:p>
          </p:txBody>
        </p:sp>
      </p:grpSp>
      <p:grpSp>
        <p:nvGrpSpPr>
          <p:cNvPr id="2" name="グループ化 1">
            <a:extLst>
              <a:ext uri="{FF2B5EF4-FFF2-40B4-BE49-F238E27FC236}">
                <a16:creationId xmlns:a16="http://schemas.microsoft.com/office/drawing/2014/main" id="{8E7CCCFA-D1A7-E6F4-84B9-6FC3E769CF5B}"/>
              </a:ext>
            </a:extLst>
          </p:cNvPr>
          <p:cNvGrpSpPr/>
          <p:nvPr/>
        </p:nvGrpSpPr>
        <p:grpSpPr>
          <a:xfrm>
            <a:off x="941987" y="4628763"/>
            <a:ext cx="10733694" cy="900770"/>
            <a:chOff x="941987" y="4549933"/>
            <a:chExt cx="10733694" cy="900770"/>
          </a:xfrm>
        </p:grpSpPr>
        <p:sp>
          <p:nvSpPr>
            <p:cNvPr id="16" name="テキスト ボックス 15">
              <a:extLst>
                <a:ext uri="{FF2B5EF4-FFF2-40B4-BE49-F238E27FC236}">
                  <a16:creationId xmlns:a16="http://schemas.microsoft.com/office/drawing/2014/main" id="{A3E187D6-3C61-AE2B-7C88-C4014D528E65}"/>
                </a:ext>
              </a:extLst>
            </p:cNvPr>
            <p:cNvSpPr txBox="1"/>
            <p:nvPr/>
          </p:nvSpPr>
          <p:spPr>
            <a:xfrm>
              <a:off x="941987" y="4549933"/>
              <a:ext cx="4209393" cy="523220"/>
            </a:xfrm>
            <a:prstGeom prst="rect">
              <a:avLst/>
            </a:prstGeom>
            <a:noFill/>
          </p:spPr>
          <p:txBody>
            <a:bodyPr wrap="square" rtlCol="0">
              <a:spAutoFit/>
            </a:bodyPr>
            <a:lstStyle/>
            <a:p>
              <a:r>
                <a:rPr kumimoji="1" lang="ja-JP" altLang="en-US" sz="2800" b="1" dirty="0">
                  <a:solidFill>
                    <a:srgbClr val="C00000"/>
                  </a:solidFill>
                  <a:latin typeface="Meiryo UI" panose="020B0604030504040204" pitchFamily="50" charset="-128"/>
                  <a:ea typeface="Meiryo UI" panose="020B0604030504040204" pitchFamily="50" charset="-128"/>
                </a:rPr>
                <a:t>京都信用金庫</a:t>
              </a:r>
            </a:p>
          </p:txBody>
        </p:sp>
        <p:sp>
          <p:nvSpPr>
            <p:cNvPr id="17" name="テキスト ボックス 16">
              <a:extLst>
                <a:ext uri="{FF2B5EF4-FFF2-40B4-BE49-F238E27FC236}">
                  <a16:creationId xmlns:a16="http://schemas.microsoft.com/office/drawing/2014/main" id="{291245F5-BFD3-121C-4043-9F413CC77C24}"/>
                </a:ext>
              </a:extLst>
            </p:cNvPr>
            <p:cNvSpPr txBox="1"/>
            <p:nvPr/>
          </p:nvSpPr>
          <p:spPr>
            <a:xfrm>
              <a:off x="1068115" y="4941461"/>
              <a:ext cx="10607566" cy="509242"/>
            </a:xfrm>
            <a:prstGeom prst="rect">
              <a:avLst/>
            </a:prstGeom>
            <a:noFill/>
          </p:spPr>
          <p:txBody>
            <a:bodyPr wrap="square" rtlCol="0">
              <a:spAutoFit/>
            </a:bodyPr>
            <a:lstStyle/>
            <a:p>
              <a:pPr>
                <a:lnSpc>
                  <a:spcPts val="3700"/>
                </a:lnSpc>
              </a:pPr>
              <a:r>
                <a:rPr lang="ja-JP" altLang="en-US" sz="2400" dirty="0">
                  <a:latin typeface="Meiryo UI" panose="020B0604030504040204" pitchFamily="50" charset="-128"/>
                  <a:ea typeface="Meiryo UI" panose="020B0604030504040204" pitchFamily="50" charset="-128"/>
                </a:rPr>
                <a:t>●認知症当事者の声を企業に届ける「マッチングカフェ」を開催</a:t>
              </a:r>
              <a:endParaRPr kumimoji="1" lang="en-US" altLang="ja-JP" sz="2400"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4651857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a:extLst>
              <a:ext uri="{FF2B5EF4-FFF2-40B4-BE49-F238E27FC236}">
                <a16:creationId xmlns:a16="http://schemas.microsoft.com/office/drawing/2014/main" id="{FA14D105-1030-3499-07F7-8BE8D2245F59}"/>
              </a:ext>
            </a:extLst>
          </p:cNvPr>
          <p:cNvSpPr>
            <a:spLocks noGrp="1"/>
          </p:cNvSpPr>
          <p:nvPr>
            <p:ph type="sldNum" sz="quarter" idx="12"/>
          </p:nvPr>
        </p:nvSpPr>
        <p:spPr/>
        <p:txBody>
          <a:bodyPr/>
          <a:lstStyle/>
          <a:p>
            <a:fld id="{7BCE676F-4151-4FB9-8059-CF37FC457274}" type="slidenum">
              <a:rPr kumimoji="1" lang="ja-JP" altLang="en-US" smtClean="0"/>
              <a:t>36</a:t>
            </a:fld>
            <a:endParaRPr kumimoji="1" lang="ja-JP" altLang="en-US"/>
          </a:p>
        </p:txBody>
      </p:sp>
      <p:pic>
        <p:nvPicPr>
          <p:cNvPr id="1026" name="Picture 2" descr="オレンジイノベーション・プロジェクト　&#10;〜認知症当事者とつくる、誰もが生きやすい社会〜">
            <a:extLst>
              <a:ext uri="{FF2B5EF4-FFF2-40B4-BE49-F238E27FC236}">
                <a16:creationId xmlns:a16="http://schemas.microsoft.com/office/drawing/2014/main" id="{24DD8B69-30AC-CE7A-E6D8-82C4CAEA6588}"/>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546198" y="1711570"/>
            <a:ext cx="4017151" cy="175553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4BCB313-D74C-596B-6A9E-F2CEF93EF3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2829" y="4235327"/>
            <a:ext cx="3264771" cy="2203573"/>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a:extLst>
              <a:ext uri="{FF2B5EF4-FFF2-40B4-BE49-F238E27FC236}">
                <a16:creationId xmlns:a16="http://schemas.microsoft.com/office/drawing/2014/main" id="{85EFA4B7-75A3-940D-8410-C802D37768EC}"/>
              </a:ext>
            </a:extLst>
          </p:cNvPr>
          <p:cNvSpPr txBox="1"/>
          <p:nvPr/>
        </p:nvSpPr>
        <p:spPr>
          <a:xfrm>
            <a:off x="838200" y="322615"/>
            <a:ext cx="5410199" cy="523220"/>
          </a:xfrm>
          <a:prstGeom prst="rect">
            <a:avLst/>
          </a:prstGeom>
          <a:noFill/>
        </p:spPr>
        <p:txBody>
          <a:bodyPr wrap="square" rtlCol="0">
            <a:spAutoFit/>
          </a:bodyPr>
          <a:lstStyle/>
          <a:p>
            <a:r>
              <a:rPr lang="ja-JP" altLang="en-US" sz="2800" b="1" dirty="0">
                <a:solidFill>
                  <a:srgbClr val="002060"/>
                </a:solidFill>
                <a:latin typeface="Meiryo UI" panose="020B0604030504040204" pitchFamily="50" charset="-128"/>
                <a:ea typeface="Meiryo UI" panose="020B0604030504040204" pitchFamily="50" charset="-128"/>
              </a:rPr>
              <a:t>参考まで・・・</a:t>
            </a:r>
            <a:endParaRPr lang="ja-JP" altLang="en-US" sz="2800" b="1" i="0" dirty="0">
              <a:solidFill>
                <a:srgbClr val="002060"/>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12021C74-5334-B6C4-78B3-C463FAEC1574}"/>
              </a:ext>
            </a:extLst>
          </p:cNvPr>
          <p:cNvSpPr txBox="1"/>
          <p:nvPr/>
        </p:nvSpPr>
        <p:spPr>
          <a:xfrm>
            <a:off x="533400" y="4648200"/>
            <a:ext cx="7372350" cy="1489767"/>
          </a:xfrm>
          <a:prstGeom prst="rect">
            <a:avLst/>
          </a:prstGeom>
          <a:noFill/>
        </p:spPr>
        <p:txBody>
          <a:bodyPr wrap="square" rtlCol="0">
            <a:spAutoFit/>
          </a:bodyPr>
          <a:lstStyle/>
          <a:p>
            <a:pPr>
              <a:lnSpc>
                <a:spcPts val="2800"/>
              </a:lnSpc>
            </a:pPr>
            <a:r>
              <a:rPr kumimoji="1" lang="ja-JP" altLang="en-US" sz="2000" dirty="0">
                <a:latin typeface="Meiryo UI" panose="020B0604030504040204" pitchFamily="50" charset="-128"/>
                <a:ea typeface="Meiryo UI" panose="020B0604030504040204" pitchFamily="50" charset="-128"/>
              </a:rPr>
              <a:t>認知症バリアフリー宣言は、認知症の人々が安心して生活できる環境を整えるために、企業や団体が自らの取り組みを公表する制度です。この宣言を行うことで、認知症の人々やその家族が利用しやすいサービスや商品を提供することを目的としています。</a:t>
            </a:r>
          </a:p>
        </p:txBody>
      </p:sp>
      <p:sp>
        <p:nvSpPr>
          <p:cNvPr id="7" name="テキスト ボックス 6">
            <a:extLst>
              <a:ext uri="{FF2B5EF4-FFF2-40B4-BE49-F238E27FC236}">
                <a16:creationId xmlns:a16="http://schemas.microsoft.com/office/drawing/2014/main" id="{1ED484E1-0A5E-CED1-9450-0B151BD1B2FE}"/>
              </a:ext>
            </a:extLst>
          </p:cNvPr>
          <p:cNvSpPr txBox="1"/>
          <p:nvPr/>
        </p:nvSpPr>
        <p:spPr>
          <a:xfrm>
            <a:off x="476250" y="4076700"/>
            <a:ext cx="7562850" cy="523220"/>
          </a:xfrm>
          <a:prstGeom prst="rect">
            <a:avLst/>
          </a:prstGeom>
          <a:noFill/>
        </p:spPr>
        <p:txBody>
          <a:bodyPr wrap="square" rtlCol="0">
            <a:spAutoFit/>
          </a:bodyPr>
          <a:lstStyle/>
          <a:p>
            <a:r>
              <a:rPr kumimoji="1" lang="ja-JP" altLang="en-US" sz="2800" b="1" dirty="0">
                <a:latin typeface="Meiryo UI" panose="020B0604030504040204" pitchFamily="50" charset="-128"/>
                <a:ea typeface="Meiryo UI" panose="020B0604030504040204" pitchFamily="50" charset="-128"/>
              </a:rPr>
              <a:t>認知症バリアフリー宣言</a:t>
            </a:r>
            <a:r>
              <a:rPr kumimoji="1" lang="ja-JP" altLang="en-US" sz="2400" b="1" dirty="0">
                <a:latin typeface="Meiryo UI" panose="020B0604030504040204" pitchFamily="50" charset="-128"/>
                <a:ea typeface="Meiryo UI" panose="020B0604030504040204" pitchFamily="50" charset="-128"/>
              </a:rPr>
              <a:t>（厚生労働省）</a:t>
            </a:r>
            <a:endParaRPr kumimoji="1" lang="ja-JP" altLang="en-US" sz="2800" b="1"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48727E2E-CB11-1F67-7800-2187AFA546E9}"/>
              </a:ext>
            </a:extLst>
          </p:cNvPr>
          <p:cNvSpPr txBox="1"/>
          <p:nvPr/>
        </p:nvSpPr>
        <p:spPr>
          <a:xfrm>
            <a:off x="4152900" y="6286500"/>
            <a:ext cx="4514850" cy="369332"/>
          </a:xfrm>
          <a:prstGeom prst="rect">
            <a:avLst/>
          </a:prstGeom>
          <a:noFill/>
        </p:spPr>
        <p:txBody>
          <a:bodyPr wrap="square" rtlCol="0">
            <a:spAutoFit/>
          </a:bodyPr>
          <a:lstStyle/>
          <a:p>
            <a:r>
              <a:rPr kumimoji="1" lang="en-US" altLang="ja-JP" dirty="0"/>
              <a:t>https://ninchisho-barrierfree.jp/</a:t>
            </a:r>
            <a:endParaRPr kumimoji="1" lang="ja-JP" altLang="en-US" dirty="0"/>
          </a:p>
        </p:txBody>
      </p:sp>
      <p:sp>
        <p:nvSpPr>
          <p:cNvPr id="9" name="テキスト ボックス 8">
            <a:extLst>
              <a:ext uri="{FF2B5EF4-FFF2-40B4-BE49-F238E27FC236}">
                <a16:creationId xmlns:a16="http://schemas.microsoft.com/office/drawing/2014/main" id="{87299648-7FAF-2C51-9D5F-1C084EA0EDC8}"/>
              </a:ext>
            </a:extLst>
          </p:cNvPr>
          <p:cNvSpPr txBox="1"/>
          <p:nvPr/>
        </p:nvSpPr>
        <p:spPr>
          <a:xfrm>
            <a:off x="609600" y="6267450"/>
            <a:ext cx="5029200" cy="369332"/>
          </a:xfrm>
          <a:prstGeom prst="rect">
            <a:avLst/>
          </a:prstGeom>
          <a:noFill/>
        </p:spPr>
        <p:txBody>
          <a:bodyPr wrap="square" rtlCol="0">
            <a:spAutoFit/>
          </a:bodyPr>
          <a:lstStyle/>
          <a:p>
            <a:r>
              <a:rPr kumimoji="1" lang="ja-JP" altLang="en-US" dirty="0">
                <a:latin typeface="Meiryo UI" panose="020B0604030504040204" pitchFamily="50" charset="-128"/>
                <a:ea typeface="Meiryo UI" panose="020B0604030504040204" pitchFamily="50" charset="-128"/>
              </a:rPr>
              <a:t>認知症バリアフリー宣言</a:t>
            </a:r>
            <a:r>
              <a:rPr lang="ja-JP" altLang="en-US" dirty="0">
                <a:latin typeface="Meiryo UI" panose="020B0604030504040204" pitchFamily="50" charset="-128"/>
                <a:ea typeface="Meiryo UI" panose="020B0604030504040204" pitchFamily="50" charset="-128"/>
              </a:rPr>
              <a:t>ポータルサイト</a:t>
            </a:r>
            <a:endParaRPr kumimoji="1" lang="ja-JP" altLang="en-US" sz="24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51F263E1-D20A-C037-A8A2-7D465F5A4FDD}"/>
              </a:ext>
            </a:extLst>
          </p:cNvPr>
          <p:cNvSpPr txBox="1"/>
          <p:nvPr/>
        </p:nvSpPr>
        <p:spPr>
          <a:xfrm>
            <a:off x="533400" y="933450"/>
            <a:ext cx="10210800" cy="949042"/>
          </a:xfrm>
          <a:prstGeom prst="rect">
            <a:avLst/>
          </a:prstGeom>
          <a:noFill/>
        </p:spPr>
        <p:txBody>
          <a:bodyPr wrap="square" rtlCol="0">
            <a:spAutoFit/>
          </a:bodyPr>
          <a:lstStyle/>
          <a:p>
            <a:pPr>
              <a:lnSpc>
                <a:spcPts val="3500"/>
              </a:lnSpc>
            </a:pPr>
            <a:r>
              <a:rPr kumimoji="1" lang="ja-JP" altLang="en-US" sz="2800" b="1" dirty="0">
                <a:latin typeface="Meiryo UI" panose="020B0604030504040204" pitchFamily="50" charset="-128"/>
                <a:ea typeface="Meiryo UI" panose="020B0604030504040204" pitchFamily="50" charset="-128"/>
              </a:rPr>
              <a:t>オレンジイノベーション・プロジェクト</a:t>
            </a:r>
            <a:r>
              <a:rPr kumimoji="1" lang="ja-JP" altLang="en-US" sz="2400" b="1" dirty="0">
                <a:latin typeface="Meiryo UI" panose="020B0604030504040204" pitchFamily="50" charset="-128"/>
                <a:ea typeface="Meiryo UI" panose="020B0604030504040204" pitchFamily="50" charset="-128"/>
              </a:rPr>
              <a:t>（経済産業省）</a:t>
            </a:r>
            <a:endParaRPr kumimoji="1" lang="en-US" altLang="ja-JP" sz="2400" b="1" dirty="0">
              <a:latin typeface="Meiryo UI" panose="020B0604030504040204" pitchFamily="50" charset="-128"/>
              <a:ea typeface="Meiryo UI" panose="020B0604030504040204" pitchFamily="50" charset="-128"/>
            </a:endParaRPr>
          </a:p>
          <a:p>
            <a:pPr>
              <a:lnSpc>
                <a:spcPts val="3500"/>
              </a:lnSpc>
            </a:pPr>
            <a:r>
              <a:rPr lang="ja-JP" altLang="en-US" sz="2800" b="1" dirty="0">
                <a:latin typeface="Meiryo UI" panose="020B0604030504040204" pitchFamily="50" charset="-128"/>
                <a:ea typeface="Meiryo UI" panose="020B0604030504040204" pitchFamily="50" charset="-128"/>
              </a:rPr>
              <a:t>～認知症当事者とつくる、誰もが生きやすい社会～</a:t>
            </a:r>
            <a:endParaRPr kumimoji="1" lang="ja-JP" altLang="en-US" sz="3200" b="1"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65DDE63D-5D62-80A2-5223-961791230191}"/>
              </a:ext>
            </a:extLst>
          </p:cNvPr>
          <p:cNvSpPr txBox="1"/>
          <p:nvPr/>
        </p:nvSpPr>
        <p:spPr>
          <a:xfrm>
            <a:off x="552450" y="1905000"/>
            <a:ext cx="6858000" cy="1489767"/>
          </a:xfrm>
          <a:prstGeom prst="rect">
            <a:avLst/>
          </a:prstGeom>
          <a:noFill/>
        </p:spPr>
        <p:txBody>
          <a:bodyPr wrap="square" rtlCol="0">
            <a:spAutoFit/>
          </a:bodyPr>
          <a:lstStyle/>
          <a:p>
            <a:pPr>
              <a:lnSpc>
                <a:spcPts val="2800"/>
              </a:lnSpc>
            </a:pPr>
            <a:r>
              <a:rPr kumimoji="1" lang="ja-JP" altLang="en-US" sz="2000" dirty="0">
                <a:latin typeface="Meiryo UI" panose="020B0604030504040204" pitchFamily="50" charset="-128"/>
                <a:ea typeface="Meiryo UI" panose="020B0604030504040204" pitchFamily="50" charset="-128"/>
              </a:rPr>
              <a:t>オレンジイノベーション・プロジェクトは、認知症の人々がそのニーズを反映した製品やサービスの開発に参加することを促進し、共生社会の実現を目指しています。このプロジェクトは、認知症の当事者が企業と共に「共創」を行う「当事者参画型開発」を基盤としています。</a:t>
            </a:r>
          </a:p>
        </p:txBody>
      </p:sp>
      <p:sp>
        <p:nvSpPr>
          <p:cNvPr id="12" name="テキスト ボックス 11">
            <a:extLst>
              <a:ext uri="{FF2B5EF4-FFF2-40B4-BE49-F238E27FC236}">
                <a16:creationId xmlns:a16="http://schemas.microsoft.com/office/drawing/2014/main" id="{B05A82C0-26F3-1468-1899-547FE68BE6FC}"/>
              </a:ext>
            </a:extLst>
          </p:cNvPr>
          <p:cNvSpPr txBox="1"/>
          <p:nvPr/>
        </p:nvSpPr>
        <p:spPr>
          <a:xfrm>
            <a:off x="5029200" y="3467100"/>
            <a:ext cx="3981450" cy="369332"/>
          </a:xfrm>
          <a:prstGeom prst="rect">
            <a:avLst/>
          </a:prstGeom>
          <a:noFill/>
        </p:spPr>
        <p:txBody>
          <a:bodyPr wrap="square" rtlCol="0">
            <a:spAutoFit/>
          </a:bodyPr>
          <a:lstStyle/>
          <a:p>
            <a:r>
              <a:rPr kumimoji="1" lang="en-US" altLang="ja-JP" dirty="0"/>
              <a:t>https://dementia-pr.com/</a:t>
            </a:r>
            <a:endParaRPr kumimoji="1" lang="ja-JP" altLang="en-US" dirty="0"/>
          </a:p>
        </p:txBody>
      </p:sp>
      <p:sp>
        <p:nvSpPr>
          <p:cNvPr id="13" name="テキスト ボックス 12">
            <a:extLst>
              <a:ext uri="{FF2B5EF4-FFF2-40B4-BE49-F238E27FC236}">
                <a16:creationId xmlns:a16="http://schemas.microsoft.com/office/drawing/2014/main" id="{1B393810-29F5-14EA-EBBA-8650CD1033E5}"/>
              </a:ext>
            </a:extLst>
          </p:cNvPr>
          <p:cNvSpPr txBox="1"/>
          <p:nvPr/>
        </p:nvSpPr>
        <p:spPr>
          <a:xfrm>
            <a:off x="685800" y="3467100"/>
            <a:ext cx="5029200" cy="369332"/>
          </a:xfrm>
          <a:prstGeom prst="rect">
            <a:avLst/>
          </a:prstGeom>
          <a:noFill/>
        </p:spPr>
        <p:txBody>
          <a:bodyPr wrap="square" rtlCol="0">
            <a:spAutoFit/>
          </a:bodyPr>
          <a:lstStyle/>
          <a:p>
            <a:r>
              <a:rPr lang="ja-JP" altLang="en-US" dirty="0">
                <a:latin typeface="Meiryo UI" panose="020B0604030504040204" pitchFamily="50" charset="-128"/>
                <a:ea typeface="Meiryo UI" panose="020B0604030504040204" pitchFamily="50" charset="-128"/>
              </a:rPr>
              <a:t>経済産業省 オレンジイノベーション・プロジェクト</a:t>
            </a:r>
            <a:endParaRPr kumimoji="1" lang="ja-JP" altLang="en-US"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3266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B0023081-744F-048E-5D07-0DAEBB24C0C9}"/>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1438668" y="2009394"/>
            <a:ext cx="9915132" cy="3351511"/>
          </a:xfrm>
          <a:prstGeom prst="rect">
            <a:avLst/>
          </a:prstGeom>
        </p:spPr>
      </p:pic>
      <p:pic>
        <p:nvPicPr>
          <p:cNvPr id="1026" name="Picture 2" descr="&quot;スーツを着た男性：やる気 &quot; Stock image and royalty-free vector files on Fotolia ...">
            <a:extLst>
              <a:ext uri="{FF2B5EF4-FFF2-40B4-BE49-F238E27FC236}">
                <a16:creationId xmlns:a16="http://schemas.microsoft.com/office/drawing/2014/main" id="{82172B20-7E6C-D09A-1F16-2FE318B1327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50000"/>
          <a:stretch/>
        </p:blipFill>
        <p:spPr bwMode="auto">
          <a:xfrm flipH="1">
            <a:off x="1149824" y="655935"/>
            <a:ext cx="1646296" cy="1570893"/>
          </a:xfrm>
          <a:prstGeom prst="rect">
            <a:avLst/>
          </a:prstGeom>
          <a:noFill/>
          <a:extLst>
            <a:ext uri="{909E8E84-426E-40DD-AFC4-6F175D3DCCD1}">
              <a14:hiddenFill xmlns:a14="http://schemas.microsoft.com/office/drawing/2010/main">
                <a:solidFill>
                  <a:srgbClr val="FFFFFF"/>
                </a:solidFill>
              </a14:hiddenFill>
            </a:ext>
          </a:extLst>
        </p:spPr>
      </p:pic>
      <p:sp>
        <p:nvSpPr>
          <p:cNvPr id="7" name="コンテンツ プレースホルダ 2"/>
          <p:cNvSpPr>
            <a:spLocks noGrp="1"/>
          </p:cNvSpPr>
          <p:nvPr>
            <p:ph idx="1"/>
          </p:nvPr>
        </p:nvSpPr>
        <p:spPr>
          <a:xfrm>
            <a:off x="838200" y="743420"/>
            <a:ext cx="10203976" cy="1395922"/>
          </a:xfrm>
        </p:spPr>
        <p:txBody>
          <a:bodyPr>
            <a:normAutofit/>
          </a:bodyPr>
          <a:lstStyle/>
          <a:p>
            <a:pPr>
              <a:lnSpc>
                <a:spcPts val="7700"/>
              </a:lnSpc>
              <a:buNone/>
            </a:pPr>
            <a:r>
              <a:rPr kumimoji="1" lang="ja-JP" altLang="en-US" sz="6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6600" dirty="0">
                <a:latin typeface="Meiryo UI" panose="020B0604030504040204" pitchFamily="50" charset="-128"/>
                <a:ea typeface="Meiryo UI" panose="020B0604030504040204" pitchFamily="50" charset="-128"/>
                <a:cs typeface="Meiryo UI" panose="020B0604030504040204" pitchFamily="50" charset="-128"/>
              </a:rPr>
              <a:t>企業（個人）として　　</a:t>
            </a:r>
            <a:endParaRPr lang="en-US" altLang="ja-JP" sz="6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コンテンツ プレースホルダ 2"/>
          <p:cNvSpPr txBox="1">
            <a:spLocks/>
          </p:cNvSpPr>
          <p:nvPr/>
        </p:nvSpPr>
        <p:spPr>
          <a:xfrm>
            <a:off x="1764231" y="2720063"/>
            <a:ext cx="9277945" cy="24675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lnSpc>
                <a:spcPts val="7700"/>
              </a:lnSpc>
              <a:buFont typeface="Arial" panose="020B0604020202020204" pitchFamily="34" charset="0"/>
              <a:buNone/>
            </a:pPr>
            <a:r>
              <a:rPr lang="ja-JP" altLang="en-US" sz="7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地域で　できることを</a:t>
            </a:r>
            <a:endParaRPr lang="en-US" altLang="ja-JP" sz="7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gn="ctr">
              <a:lnSpc>
                <a:spcPts val="7700"/>
              </a:lnSpc>
              <a:buFont typeface="Arial" panose="020B0604020202020204" pitchFamily="34" charset="0"/>
              <a:buNone/>
            </a:pPr>
            <a:r>
              <a:rPr lang="ja-JP" altLang="en-US" sz="7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ともに考えよう！</a:t>
            </a:r>
            <a:endParaRPr lang="en-US" altLang="ja-JP" sz="7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日付プレースホルダー 1">
            <a:extLst>
              <a:ext uri="{FF2B5EF4-FFF2-40B4-BE49-F238E27FC236}">
                <a16:creationId xmlns:a16="http://schemas.microsoft.com/office/drawing/2014/main" id="{B6FC2C56-B7D3-4620-883A-078419AECC45}"/>
              </a:ext>
            </a:extLst>
          </p:cNvPr>
          <p:cNvSpPr>
            <a:spLocks noGrp="1"/>
          </p:cNvSpPr>
          <p:nvPr>
            <p:ph type="dt" sz="half" idx="10"/>
          </p:nvPr>
        </p:nvSpPr>
        <p:spPr/>
        <p:txBody>
          <a:bodyPr/>
          <a:lstStyle/>
          <a:p>
            <a:endParaRPr kumimoji="1" lang="ja-JP" altLang="en-US"/>
          </a:p>
        </p:txBody>
      </p:sp>
      <p:pic>
        <p:nvPicPr>
          <p:cNvPr id="6" name="図 5">
            <a:extLst>
              <a:ext uri="{FF2B5EF4-FFF2-40B4-BE49-F238E27FC236}">
                <a16:creationId xmlns:a16="http://schemas.microsoft.com/office/drawing/2014/main" id="{317A542B-8805-7979-38B5-066D1899F3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90442" y="4479515"/>
            <a:ext cx="3251734" cy="2084445"/>
          </a:xfrm>
          <a:prstGeom prst="rect">
            <a:avLst/>
          </a:prstGeom>
        </p:spPr>
      </p:pic>
      <p:sp>
        <p:nvSpPr>
          <p:cNvPr id="3" name="スライド番号プレースホルダー 2">
            <a:extLst>
              <a:ext uri="{FF2B5EF4-FFF2-40B4-BE49-F238E27FC236}">
                <a16:creationId xmlns:a16="http://schemas.microsoft.com/office/drawing/2014/main" id="{99D9C1EC-32BB-EC14-0445-353C02B4841C}"/>
              </a:ext>
            </a:extLst>
          </p:cNvPr>
          <p:cNvSpPr>
            <a:spLocks noGrp="1"/>
          </p:cNvSpPr>
          <p:nvPr>
            <p:ph type="sldNum" sz="quarter" idx="12"/>
          </p:nvPr>
        </p:nvSpPr>
        <p:spPr/>
        <p:txBody>
          <a:bodyPr/>
          <a:lstStyle/>
          <a:p>
            <a:fld id="{7BCE676F-4151-4FB9-8059-CF37FC457274}" type="slidenum">
              <a:rPr kumimoji="1" lang="ja-JP" altLang="en-US" smtClean="0"/>
              <a:t>37</a:t>
            </a:fld>
            <a:endParaRPr kumimoji="1" lang="ja-JP" altLang="en-US"/>
          </a:p>
        </p:txBody>
      </p:sp>
    </p:spTree>
    <p:extLst>
      <p:ext uri="{BB962C8B-B14F-4D97-AF65-F5344CB8AC3E}">
        <p14:creationId xmlns:p14="http://schemas.microsoft.com/office/powerpoint/2010/main" val="3868105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
            <a:extLst>
              <a:ext uri="{FF2B5EF4-FFF2-40B4-BE49-F238E27FC236}">
                <a16:creationId xmlns:a16="http://schemas.microsoft.com/office/drawing/2014/main" id="{232C82FE-C86C-257F-9591-8026A4013EEE}"/>
              </a:ext>
            </a:extLst>
          </p:cNvPr>
          <p:cNvSpPr txBox="1">
            <a:spLocks/>
          </p:cNvSpPr>
          <p:nvPr/>
        </p:nvSpPr>
        <p:spPr>
          <a:xfrm>
            <a:off x="370490" y="1027906"/>
            <a:ext cx="11821510" cy="613092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pPr>
            <a:r>
              <a:rPr lang="ja-JP" altLang="en-US" dirty="0">
                <a:latin typeface="Meiryo UI" panose="020B0604030504040204" pitchFamily="50" charset="-128"/>
                <a:ea typeface="Meiryo UI" panose="020B0604030504040204" pitchFamily="50" charset="-128"/>
              </a:rPr>
              <a:t>　　</a:t>
            </a:r>
            <a:r>
              <a:rPr lang="ja-JP" altLang="en-US" sz="4000" b="1" dirty="0">
                <a:latin typeface="Meiryo UI" panose="020B0604030504040204" pitchFamily="50" charset="-128"/>
                <a:ea typeface="Meiryo UI" panose="020B0604030504040204" pitchFamily="50" charset="-128"/>
              </a:rPr>
              <a:t>地域包括支援センター（高齢サポート）</a:t>
            </a: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r>
              <a:rPr lang="ja-JP" altLang="en-US" sz="3600" dirty="0">
                <a:latin typeface="Meiryo UI" panose="020B0604030504040204" pitchFamily="50" charset="-128"/>
                <a:ea typeface="Meiryo UI" panose="020B0604030504040204" pitchFamily="50" charset="-128"/>
              </a:rPr>
              <a:t>身近な地域の、介護・福祉・健康などの総合相談窓口です。</a:t>
            </a:r>
            <a:br>
              <a:rPr lang="en-US" altLang="ja-JP" sz="3600" dirty="0">
                <a:latin typeface="Meiryo UI" panose="020B0604030504040204" pitchFamily="50" charset="-128"/>
                <a:ea typeface="Meiryo UI" panose="020B0604030504040204" pitchFamily="50" charset="-128"/>
              </a:rPr>
            </a:b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r>
              <a:rPr lang="ja-JP" altLang="en-US" sz="4000" b="1" dirty="0">
                <a:latin typeface="Meiryo UI" panose="020B0604030504040204" pitchFamily="50" charset="-128"/>
                <a:ea typeface="Meiryo UI" panose="020B0604030504040204" pitchFamily="50" charset="-128"/>
              </a:rPr>
              <a:t>認知症初期集中支援チーム</a:t>
            </a: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r>
              <a:rPr lang="ja-JP" altLang="en-US" sz="3600" dirty="0">
                <a:latin typeface="Meiryo UI" panose="020B0604030504040204" pitchFamily="50" charset="-128"/>
                <a:ea typeface="Meiryo UI" panose="020B0604030504040204" pitchFamily="50" charset="-128"/>
              </a:rPr>
              <a:t>「認知症では・・・」　というときに、</a:t>
            </a:r>
            <a:endParaRPr lang="en-US" altLang="ja-JP" sz="3600" dirty="0">
              <a:latin typeface="Meiryo UI" panose="020B0604030504040204" pitchFamily="50" charset="-128"/>
              <a:ea typeface="Meiryo UI" panose="020B0604030504040204" pitchFamily="50" charset="-128"/>
            </a:endParaRPr>
          </a:p>
          <a:p>
            <a:pPr>
              <a:lnSpc>
                <a:spcPct val="100000"/>
              </a:lnSpc>
            </a:pPr>
            <a:r>
              <a:rPr lang="ja-JP" altLang="en-US" sz="3600" dirty="0">
                <a:latin typeface="Meiryo UI" panose="020B0604030504040204" pitchFamily="50" charset="-128"/>
                <a:ea typeface="Meiryo UI" panose="020B0604030504040204" pitchFamily="50" charset="-128"/>
              </a:rPr>
              <a:t>　　 具体的な手立てを考える専門家チームです。</a:t>
            </a:r>
            <a:br>
              <a:rPr lang="en-US" altLang="ja-JP" dirty="0">
                <a:latin typeface="Meiryo UI" panose="020B0604030504040204" pitchFamily="50" charset="-128"/>
                <a:ea typeface="Meiryo UI" panose="020B0604030504040204" pitchFamily="50" charset="-128"/>
              </a:rPr>
            </a:br>
            <a:br>
              <a:rPr lang="en-US" altLang="ja-JP" dirty="0">
                <a:latin typeface="Meiryo UI" panose="020B0604030504040204" pitchFamily="50" charset="-128"/>
                <a:ea typeface="Meiryo UI" panose="020B0604030504040204" pitchFamily="50" charset="-128"/>
              </a:rPr>
            </a:br>
            <a:endParaRPr lang="ja-JP" altLang="en-US"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700825" y="365125"/>
            <a:ext cx="11353800" cy="1325563"/>
          </a:xfrm>
        </p:spPr>
        <p:txBody>
          <a:bodyPr>
            <a:normAutofit/>
          </a:bodyPr>
          <a:lstStyle/>
          <a:p>
            <a:r>
              <a:rPr lang="ja-JP" altLang="en-US" sz="4000" b="1" dirty="0">
                <a:solidFill>
                  <a:srgbClr val="002060"/>
                </a:solidFill>
                <a:latin typeface="Meiryo UI" panose="020B0604030504040204" pitchFamily="50" charset="-128"/>
                <a:ea typeface="Meiryo UI" panose="020B0604030504040204" pitchFamily="50" charset="-128"/>
                <a:cs typeface="Meiryo UI" panose="020B0604030504040204" pitchFamily="50" charset="-128"/>
              </a:rPr>
              <a:t>５ 参考資料（相談機関等）</a:t>
            </a:r>
          </a:p>
        </p:txBody>
      </p:sp>
      <p:sp>
        <p:nvSpPr>
          <p:cNvPr id="3" name="日付プレースホルダー 2">
            <a:extLst>
              <a:ext uri="{FF2B5EF4-FFF2-40B4-BE49-F238E27FC236}">
                <a16:creationId xmlns:a16="http://schemas.microsoft.com/office/drawing/2014/main" id="{1A81E36E-6336-4025-909F-E26566B5B0D6}"/>
              </a:ext>
            </a:extLst>
          </p:cNvPr>
          <p:cNvSpPr>
            <a:spLocks noGrp="1"/>
          </p:cNvSpPr>
          <p:nvPr>
            <p:ph type="dt" sz="half" idx="10"/>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7F36A6FC-CBA1-A539-38AF-661C6F182D2D}"/>
              </a:ext>
            </a:extLst>
          </p:cNvPr>
          <p:cNvSpPr>
            <a:spLocks noGrp="1"/>
          </p:cNvSpPr>
          <p:nvPr>
            <p:ph type="sldNum" sz="quarter" idx="12"/>
          </p:nvPr>
        </p:nvSpPr>
        <p:spPr/>
        <p:txBody>
          <a:bodyPr/>
          <a:lstStyle/>
          <a:p>
            <a:fld id="{7BCE676F-4151-4FB9-8059-CF37FC457274}" type="slidenum">
              <a:rPr kumimoji="1" lang="ja-JP" altLang="en-US" smtClean="0"/>
              <a:t>38</a:t>
            </a:fld>
            <a:endParaRPr kumimoji="1" lang="ja-JP" altLang="en-US"/>
          </a:p>
        </p:txBody>
      </p:sp>
      <p:pic>
        <p:nvPicPr>
          <p:cNvPr id="10" name="図 9">
            <a:extLst>
              <a:ext uri="{FF2B5EF4-FFF2-40B4-BE49-F238E27FC236}">
                <a16:creationId xmlns:a16="http://schemas.microsoft.com/office/drawing/2014/main" id="{E63F43CB-830C-F01A-5AF3-D09819D11475}"/>
              </a:ext>
            </a:extLst>
          </p:cNvPr>
          <p:cNvPicPr>
            <a:picLocks noChangeAspect="1"/>
          </p:cNvPicPr>
          <p:nvPr/>
        </p:nvPicPr>
        <p:blipFill>
          <a:blip r:embed="rId3"/>
          <a:stretch>
            <a:fillRect/>
          </a:stretch>
        </p:blipFill>
        <p:spPr>
          <a:xfrm flipH="1">
            <a:off x="8545078" y="4582263"/>
            <a:ext cx="3200232" cy="1956649"/>
          </a:xfrm>
          <a:prstGeom prst="rect">
            <a:avLst/>
          </a:prstGeom>
          <a:scene3d>
            <a:camera prst="orthographicFront">
              <a:rot lat="0" lon="20699996" rev="0"/>
            </a:camera>
            <a:lightRig rig="threePt" dir="t"/>
          </a:scene3d>
        </p:spPr>
      </p:pic>
    </p:spTree>
    <p:extLst>
      <p:ext uri="{BB962C8B-B14F-4D97-AF65-F5344CB8AC3E}">
        <p14:creationId xmlns:p14="http://schemas.microsoft.com/office/powerpoint/2010/main" val="479591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199" y="427117"/>
            <a:ext cx="10515600" cy="5821252"/>
          </a:xfrm>
        </p:spPr>
        <p:txBody>
          <a:bodyPr>
            <a:normAutofit/>
          </a:bodyPr>
          <a:lstStyle/>
          <a:p>
            <a:pPr marL="0" indent="0">
              <a:buNone/>
            </a:pPr>
            <a:r>
              <a:rPr lang="ja-JP" altLang="en-US" sz="26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成年後見制度に関すること</a:t>
            </a:r>
            <a:endParaRPr kumimoji="1"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京都市成年後見支援センター</a:t>
            </a:r>
            <a:endParaRPr kumimoji="1"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600" dirty="0">
                <a:latin typeface="Meiryo UI" panose="020B0604030504040204" pitchFamily="50" charset="-128"/>
                <a:ea typeface="Meiryo UI" panose="020B0604030504040204" pitchFamily="50" charset="-128"/>
                <a:cs typeface="Meiryo UI" panose="020B0604030504040204" pitchFamily="50" charset="-128"/>
              </a:rPr>
              <a:t>京都弁護士会</a:t>
            </a:r>
            <a:endParaRPr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リーガルサポート京都支部（京都司法書士会）</a:t>
            </a:r>
            <a:endParaRPr kumimoji="1"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600" dirty="0">
                <a:latin typeface="Meiryo UI" panose="020B0604030504040204" pitchFamily="50" charset="-128"/>
                <a:ea typeface="Meiryo UI" panose="020B0604030504040204" pitchFamily="50" charset="-128"/>
                <a:cs typeface="Meiryo UI" panose="020B0604030504040204" pitchFamily="50" charset="-128"/>
              </a:rPr>
              <a:t>京都社会福祉士会</a:t>
            </a:r>
            <a:endParaRPr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京都家庭裁判所（法定後見制度に関すること）</a:t>
            </a:r>
            <a:endParaRPr kumimoji="1"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600" dirty="0">
                <a:latin typeface="Meiryo UI" panose="020B0604030504040204" pitchFamily="50" charset="-128"/>
                <a:ea typeface="Meiryo UI" panose="020B0604030504040204" pitchFamily="50" charset="-128"/>
                <a:cs typeface="Meiryo UI" panose="020B0604030504040204" pitchFamily="50" charset="-128"/>
              </a:rPr>
              <a:t>京都公証人合同役場（任意後見制度に関すること）　など</a:t>
            </a:r>
            <a:endParaRPr lang="en-US" altLang="ja-JP" sz="2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角丸四角形 1"/>
          <p:cNvSpPr/>
          <p:nvPr/>
        </p:nvSpPr>
        <p:spPr>
          <a:xfrm>
            <a:off x="940156" y="4111243"/>
            <a:ext cx="10413643" cy="2408349"/>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457200" indent="-457200">
              <a:buFont typeface="Wingdings" panose="05000000000000000000" pitchFamily="2" charset="2"/>
              <a:buChar char="p"/>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認知症や知的・精神に障害がある等により判断能力が十分でない方を、法律的に支援・保護するための制度</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457200" indent="-457200">
              <a:buFont typeface="Wingdings" panose="05000000000000000000" pitchFamily="2" charset="2"/>
              <a:buChar char="p"/>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既に、判断能力が低下している人を対象とした</a:t>
            </a:r>
            <a:r>
              <a:rPr lang="ja-JP" altLang="en-US" sz="2000" dirty="0">
                <a:latin typeface="Meiryo UI" panose="020B0604030504040204" pitchFamily="50" charset="-128"/>
                <a:ea typeface="Meiryo UI" panose="020B0604030504040204" pitchFamily="50" charset="-128"/>
                <a:cs typeface="Meiryo UI" panose="020B0604030504040204" pitchFamily="50" charset="-128"/>
              </a:rPr>
              <a:t>「法定後見制度」と、将来の判断能力低下に備えたい人を対象とした「任意後見制度」がある</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457200" indent="-457200">
              <a:buFont typeface="Wingdings" panose="05000000000000000000" pitchFamily="2" charset="2"/>
              <a:buChar char="p"/>
            </a:pP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法定後見制度の場合、家庭裁判所が選任した成年後見人等が、家庭裁判所の審判により与えられた権限により、本人の財産管理や契約等を支援する</a:t>
            </a:r>
          </a:p>
        </p:txBody>
      </p:sp>
      <p:pic>
        <p:nvPicPr>
          <p:cNvPr id="4098" name="Picture 2" descr="http://2.bp.blogspot.com/-koYj7IIldkY/Uab34nYaCwI/AAAAAAAAUXM/5SZWDSUTM3Y/s800/saibanj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6579" y="609631"/>
            <a:ext cx="1898095" cy="1808942"/>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70E6DEB9-AE8B-4271-8244-3592B121530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2982" b="54737" l="85000" r="96053">
                        <a14:foregroundMark x1="89605" y1="53860" x2="92763" y2="54737"/>
                        <a14:foregroundMark x1="88553" y1="53509" x2="88553" y2="53509"/>
                        <a14:foregroundMark x1="87632" y1="34386" x2="87500" y2="36140"/>
                        <a14:foregroundMark x1="89211" y1="22982" x2="89211" y2="22982"/>
                      </a14:backgroundRemoval>
                    </a14:imgEffect>
                  </a14:imgLayer>
                </a14:imgProps>
              </a:ext>
              <a:ext uri="{28A0092B-C50C-407E-A947-70E740481C1C}">
                <a14:useLocalDpi xmlns:a14="http://schemas.microsoft.com/office/drawing/2010/main" val="0"/>
              </a:ext>
            </a:extLst>
          </a:blip>
          <a:srcRect l="83591" t="20227" r="2322" b="43447"/>
          <a:stretch/>
        </p:blipFill>
        <p:spPr>
          <a:xfrm>
            <a:off x="9982200" y="1153172"/>
            <a:ext cx="949047" cy="1835518"/>
          </a:xfrm>
          <a:prstGeom prst="rect">
            <a:avLst/>
          </a:prstGeom>
        </p:spPr>
      </p:pic>
      <p:sp>
        <p:nvSpPr>
          <p:cNvPr id="6" name="日付プレースホルダー 5">
            <a:extLst>
              <a:ext uri="{FF2B5EF4-FFF2-40B4-BE49-F238E27FC236}">
                <a16:creationId xmlns:a16="http://schemas.microsoft.com/office/drawing/2014/main" id="{94F7061B-DF54-4D39-9B08-CFB6813172D6}"/>
              </a:ext>
            </a:extLst>
          </p:cNvPr>
          <p:cNvSpPr>
            <a:spLocks noGrp="1"/>
          </p:cNvSpPr>
          <p:nvPr>
            <p:ph type="dt" sz="half"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8F01CDD-4261-8AC5-4C49-43BA7003C0C5}"/>
              </a:ext>
            </a:extLst>
          </p:cNvPr>
          <p:cNvSpPr>
            <a:spLocks noGrp="1"/>
          </p:cNvSpPr>
          <p:nvPr>
            <p:ph type="sldNum" sz="quarter" idx="12"/>
          </p:nvPr>
        </p:nvSpPr>
        <p:spPr/>
        <p:txBody>
          <a:bodyPr/>
          <a:lstStyle/>
          <a:p>
            <a:fld id="{7BCE676F-4151-4FB9-8059-CF37FC457274}" type="slidenum">
              <a:rPr kumimoji="1" lang="ja-JP" altLang="en-US" smtClean="0"/>
              <a:t>39</a:t>
            </a:fld>
            <a:endParaRPr kumimoji="1" lang="ja-JP" altLang="en-US"/>
          </a:p>
        </p:txBody>
      </p:sp>
    </p:spTree>
    <p:extLst>
      <p:ext uri="{BB962C8B-B14F-4D97-AF65-F5344CB8AC3E}">
        <p14:creationId xmlns:p14="http://schemas.microsoft.com/office/powerpoint/2010/main" val="3422008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E637FACC-5E55-42B5-A251-471CC2B64320}"/>
              </a:ext>
            </a:extLst>
          </p:cNvPr>
          <p:cNvSpPr>
            <a:spLocks noGrp="1"/>
          </p:cNvSpPr>
          <p:nvPr>
            <p:ph type="title"/>
          </p:nvPr>
        </p:nvSpPr>
        <p:spPr>
          <a:xfrm>
            <a:off x="1062134" y="200688"/>
            <a:ext cx="10515600" cy="1325563"/>
          </a:xfrm>
        </p:spPr>
        <p:txBody>
          <a:bodyPr>
            <a:normAutofit/>
          </a:bodyPr>
          <a:lstStyle/>
          <a:p>
            <a:r>
              <a:rPr lang="ja-JP" altLang="en-US" sz="4000" b="1" dirty="0">
                <a:solidFill>
                  <a:srgbClr val="002060"/>
                </a:solidFill>
                <a:latin typeface="Meiryo UI" panose="020B0604030504040204" pitchFamily="50" charset="-128"/>
                <a:ea typeface="Meiryo UI" panose="020B0604030504040204" pitchFamily="50" charset="-128"/>
              </a:rPr>
              <a:t>増え続ける認知症人口</a:t>
            </a:r>
          </a:p>
        </p:txBody>
      </p:sp>
      <p:sp>
        <p:nvSpPr>
          <p:cNvPr id="6" name="コンテンツ プレースホルダー 2">
            <a:extLst>
              <a:ext uri="{FF2B5EF4-FFF2-40B4-BE49-F238E27FC236}">
                <a16:creationId xmlns:a16="http://schemas.microsoft.com/office/drawing/2014/main" id="{C8C383F9-BD15-4186-8E96-85CFF0A0399F}"/>
              </a:ext>
            </a:extLst>
          </p:cNvPr>
          <p:cNvSpPr txBox="1">
            <a:spLocks noGrp="1"/>
          </p:cNvSpPr>
          <p:nvPr>
            <p:ph idx="1"/>
          </p:nvPr>
        </p:nvSpPr>
        <p:spPr>
          <a:xfrm>
            <a:off x="1062134" y="14303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a:latin typeface="Meiryo UI" panose="020B0604030504040204" pitchFamily="50" charset="-128"/>
                <a:ea typeface="Meiryo UI" panose="020B0604030504040204" pitchFamily="50" charset="-128"/>
              </a:rPr>
              <a:t>　京都市の認知症人口</a:t>
            </a: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marL="0" indent="0">
              <a:buNone/>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DE1C4DE3-239E-4483-A43A-B81FE0D6F9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1890"/>
          <a:stretch/>
        </p:blipFill>
        <p:spPr>
          <a:xfrm>
            <a:off x="9528700" y="483845"/>
            <a:ext cx="1601166" cy="1491133"/>
          </a:xfrm>
          <a:prstGeom prst="rect">
            <a:avLst/>
          </a:prstGeom>
        </p:spPr>
      </p:pic>
      <p:graphicFrame>
        <p:nvGraphicFramePr>
          <p:cNvPr id="10" name="グラフ 9">
            <a:extLst>
              <a:ext uri="{FF2B5EF4-FFF2-40B4-BE49-F238E27FC236}">
                <a16:creationId xmlns:a16="http://schemas.microsoft.com/office/drawing/2014/main" id="{EEB44EA5-F78A-4348-A3C1-20580C9514B9}"/>
              </a:ext>
            </a:extLst>
          </p:cNvPr>
          <p:cNvGraphicFramePr/>
          <p:nvPr/>
        </p:nvGraphicFramePr>
        <p:xfrm>
          <a:off x="1827693" y="1714172"/>
          <a:ext cx="8088745" cy="4266337"/>
        </p:xfrm>
        <a:graphic>
          <a:graphicData uri="http://schemas.openxmlformats.org/drawingml/2006/chart">
            <c:chart xmlns:c="http://schemas.openxmlformats.org/drawingml/2006/chart" xmlns:r="http://schemas.openxmlformats.org/officeDocument/2006/relationships" r:id="rId4"/>
          </a:graphicData>
        </a:graphic>
      </p:graphicFrame>
      <p:sp>
        <p:nvSpPr>
          <p:cNvPr id="11" name="テキスト ボックス 10">
            <a:extLst>
              <a:ext uri="{FF2B5EF4-FFF2-40B4-BE49-F238E27FC236}">
                <a16:creationId xmlns:a16="http://schemas.microsoft.com/office/drawing/2014/main" id="{99C05A4F-74B5-409C-B551-EDCB07E1E12A}"/>
              </a:ext>
            </a:extLst>
          </p:cNvPr>
          <p:cNvSpPr txBox="1"/>
          <p:nvPr/>
        </p:nvSpPr>
        <p:spPr>
          <a:xfrm>
            <a:off x="4518050" y="6071201"/>
            <a:ext cx="6611816"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出所：京都市「第９期京都市民長寿</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すこやか</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プラン」</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202</a:t>
            </a:r>
            <a:r>
              <a:rPr lang="en-US" altLang="ja-JP" sz="1200" dirty="0">
                <a:solidFill>
                  <a:prstClr val="black"/>
                </a:solidFill>
                <a:latin typeface="Calibri" panose="020F0502020204030204"/>
                <a:ea typeface="ＭＳ Ｐゴシック" panose="020B0600070205080204" pitchFamily="50" charset="-128"/>
              </a:rPr>
              <a:t>4</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年</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月発行より</a:t>
            </a:r>
          </a:p>
        </p:txBody>
      </p:sp>
      <p:sp>
        <p:nvSpPr>
          <p:cNvPr id="8" name="スライド番号プレースホルダー 7">
            <a:extLst>
              <a:ext uri="{FF2B5EF4-FFF2-40B4-BE49-F238E27FC236}">
                <a16:creationId xmlns:a16="http://schemas.microsoft.com/office/drawing/2014/main" id="{BB99AF70-619B-F6FF-1D52-323B44E034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CE676F-4151-4FB9-8059-CF37FC457274}"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2" name="日付プレースホルダー 1">
            <a:extLst>
              <a:ext uri="{FF2B5EF4-FFF2-40B4-BE49-F238E27FC236}">
                <a16:creationId xmlns:a16="http://schemas.microsoft.com/office/drawing/2014/main" id="{967DA0FD-8F5F-9640-C225-16BB65745445}"/>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7417340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38200" y="874643"/>
            <a:ext cx="10515600" cy="5582478"/>
          </a:xfrm>
        </p:spPr>
        <p:txBody>
          <a:bodyPr>
            <a:normAutofit/>
          </a:bodyPr>
          <a:lstStyle/>
          <a:p>
            <a:pPr marL="0" indent="0">
              <a:buNone/>
            </a:pPr>
            <a:r>
              <a:rPr lang="ja-JP" altLang="en-US" sz="2600" dirty="0">
                <a:latin typeface="Meiryo UI" panose="020B0604030504040204" pitchFamily="50" charset="-128"/>
                <a:ea typeface="Meiryo UI" panose="020B0604030504040204" pitchFamily="50" charset="-128"/>
                <a:cs typeface="Meiryo UI" panose="020B0604030504040204" pitchFamily="50" charset="-128"/>
              </a:rPr>
              <a:t>○日常生活自立支援事業に関すること</a:t>
            </a:r>
            <a:endParaRPr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京都市社会福祉協議会</a:t>
            </a:r>
            <a:r>
              <a:rPr lang="ja-JP" altLang="en-US" sz="2600" dirty="0">
                <a:latin typeface="Meiryo UI" panose="020B0604030504040204" pitchFamily="50" charset="-128"/>
                <a:ea typeface="Meiryo UI" panose="020B0604030504040204" pitchFamily="50" charset="-128"/>
                <a:cs typeface="Meiryo UI" panose="020B0604030504040204" pitchFamily="50" charset="-128"/>
              </a:rPr>
              <a:t>生活支援</a:t>
            </a:r>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部</a:t>
            </a:r>
            <a:endParaRPr kumimoji="1" lang="en-US" altLang="ja-JP" sz="26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600" dirty="0">
                <a:latin typeface="Meiryo UI" panose="020B0604030504040204" pitchFamily="50" charset="-128"/>
                <a:ea typeface="Meiryo UI" panose="020B0604030504040204" pitchFamily="50" charset="-128"/>
                <a:cs typeface="Meiryo UI" panose="020B0604030504040204" pitchFamily="50" charset="-128"/>
              </a:rPr>
              <a:t>京都市各区社会福祉協議会</a:t>
            </a:r>
          </a:p>
        </p:txBody>
      </p:sp>
      <p:sp>
        <p:nvSpPr>
          <p:cNvPr id="4" name="角丸四角形 3"/>
          <p:cNvSpPr/>
          <p:nvPr/>
        </p:nvSpPr>
        <p:spPr>
          <a:xfrm>
            <a:off x="838200" y="2743200"/>
            <a:ext cx="10515600" cy="306125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indent="-342900">
              <a:lnSpc>
                <a:spcPts val="3800"/>
              </a:lnSpc>
              <a:buFont typeface="Wingdings" panose="05000000000000000000" pitchFamily="2" charset="2"/>
              <a:buChar char="p"/>
            </a:pP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認知症や知的・精神に障害がある等により、判断能力が十分でない方の福祉サービスの利用や日常的な金銭管理を支援する事業</a:t>
            </a:r>
            <a:endParaRPr kumimoji="1"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ts val="3800"/>
              </a:lnSpc>
              <a:buFont typeface="Wingdings" panose="05000000000000000000" pitchFamily="2" charset="2"/>
              <a:buChar char="p"/>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事業利用に当たっては、社会福祉協議会と本人との契約が必要</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ts val="3800"/>
              </a:lnSpc>
              <a:buFont typeface="Wingdings" panose="05000000000000000000" pitchFamily="2" charset="2"/>
              <a:buChar char="p"/>
            </a:pP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契約できないほど判断能力が低下している人や日常的な範囲を超えた金銭管理は、事業による支援の対象外</a:t>
            </a:r>
          </a:p>
        </p:txBody>
      </p:sp>
      <p:pic>
        <p:nvPicPr>
          <p:cNvPr id="2" name="図 1">
            <a:extLst>
              <a:ext uri="{FF2B5EF4-FFF2-40B4-BE49-F238E27FC236}">
                <a16:creationId xmlns:a16="http://schemas.microsoft.com/office/drawing/2014/main" id="{348A6FE6-7416-4ADB-9C90-8C6F2F8E622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3500" b="99750" l="39091" r="97273">
                        <a14:foregroundMark x1="41455" y1="67250" x2="51091" y2="70500"/>
                        <a14:foregroundMark x1="46909" y1="94750" x2="56727" y2="86500"/>
                        <a14:foregroundMark x1="40909" y1="78750" x2="39636" y2="83250"/>
                        <a14:foregroundMark x1="70545" y1="96000" x2="92000" y2="95250"/>
                        <a14:foregroundMark x1="92000" y1="95250" x2="97273" y2="83750"/>
                        <a14:foregroundMark x1="50727" y1="61750" x2="51636" y2="72500"/>
                        <a14:foregroundMark x1="44727" y1="52750" x2="45636" y2="54750"/>
                        <a14:foregroundMark x1="53455" y1="72500" x2="53455" y2="72500"/>
                        <a14:foregroundMark x1="45636" y1="77000" x2="52545" y2="78750"/>
                        <a14:foregroundMark x1="42727" y1="93500" x2="51636" y2="95250"/>
                        <a14:foregroundMark x1="43636" y1="87000" x2="42364" y2="99000"/>
                        <a14:foregroundMark x1="52545" y1="57750" x2="52545" y2="57750"/>
                        <a14:foregroundMark x1="49273" y1="86500" x2="49273" y2="86500"/>
                        <a14:foregroundMark x1="51636" y1="93500" x2="59818" y2="82500"/>
                        <a14:foregroundMark x1="58545" y1="95250" x2="58545" y2="95250"/>
                        <a14:foregroundMark x1="56182" y1="99750" x2="56182" y2="99750"/>
                        <a14:foregroundMark x1="51636" y1="98500" x2="51636" y2="98500"/>
                        <a14:foregroundMark x1="40000" y1="80000" x2="40000" y2="80000"/>
                        <a14:foregroundMark x1="40909" y1="74250" x2="40909" y2="74250"/>
                        <a14:foregroundMark x1="39636" y1="72500" x2="39636" y2="72500"/>
                        <a14:foregroundMark x1="39091" y1="76250" x2="39091" y2="76250"/>
                        <a14:foregroundMark x1="51091" y1="84500" x2="51091" y2="84500"/>
                        <a14:foregroundMark x1="57636" y1="84500" x2="57636" y2="84500"/>
                        <a14:foregroundMark x1="47818" y1="55250" x2="47818" y2="55250"/>
                        <a14:foregroundMark x1="46545" y1="63500" x2="46545" y2="63500"/>
                        <a14:foregroundMark x1="47818" y1="87000" x2="47818" y2="87000"/>
                        <a14:foregroundMark x1="48364" y1="83750" x2="52000" y2="85250"/>
                        <a14:foregroundMark x1="40909" y1="87750" x2="41455" y2="92250"/>
                        <a14:foregroundMark x1="40909" y1="81250" x2="41455" y2="88250"/>
                        <a14:foregroundMark x1="52909" y1="97250" x2="60909" y2="96000"/>
                        <a14:foregroundMark x1="47818" y1="80750" x2="52909" y2="89500"/>
                        <a14:foregroundMark x1="46545" y1="80000" x2="57636" y2="82500"/>
                        <a14:foregroundMark x1="43636" y1="67250" x2="47455" y2="92250"/>
                        <a14:foregroundMark x1="41818" y1="57250" x2="52545" y2="52000"/>
                        <a14:foregroundMark x1="55636" y1="74750" x2="55636" y2="74750"/>
                        <a14:foregroundMark x1="54000" y1="74750" x2="54000" y2="74750"/>
                        <a14:foregroundMark x1="54000" y1="74750" x2="56727" y2="67250"/>
                      </a14:backgroundRemoval>
                    </a14:imgEffect>
                  </a14:imgLayer>
                </a14:imgProps>
              </a:ext>
              <a:ext uri="{28A0092B-C50C-407E-A947-70E740481C1C}">
                <a14:useLocalDpi xmlns:a14="http://schemas.microsoft.com/office/drawing/2010/main" val="0"/>
              </a:ext>
            </a:extLst>
          </a:blip>
          <a:srcRect l="37713" t="37487"/>
          <a:stretch/>
        </p:blipFill>
        <p:spPr>
          <a:xfrm>
            <a:off x="8564217" y="635869"/>
            <a:ext cx="2287962" cy="1670009"/>
          </a:xfrm>
          <a:prstGeom prst="rect">
            <a:avLst/>
          </a:prstGeom>
        </p:spPr>
      </p:pic>
      <p:sp>
        <p:nvSpPr>
          <p:cNvPr id="6" name="日付プレースホルダー 5">
            <a:extLst>
              <a:ext uri="{FF2B5EF4-FFF2-40B4-BE49-F238E27FC236}">
                <a16:creationId xmlns:a16="http://schemas.microsoft.com/office/drawing/2014/main" id="{B99E94FC-CE23-4972-8A8C-3121A9EF09C6}"/>
              </a:ext>
            </a:extLst>
          </p:cNvPr>
          <p:cNvSpPr>
            <a:spLocks noGrp="1"/>
          </p:cNvSpPr>
          <p:nvPr>
            <p:ph type="dt" sz="half"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CB59A6B-82BF-EDFB-8EC9-1B9192E4FE8D}"/>
              </a:ext>
            </a:extLst>
          </p:cNvPr>
          <p:cNvSpPr>
            <a:spLocks noGrp="1"/>
          </p:cNvSpPr>
          <p:nvPr>
            <p:ph type="sldNum" sz="quarter" idx="12"/>
          </p:nvPr>
        </p:nvSpPr>
        <p:spPr/>
        <p:txBody>
          <a:bodyPr/>
          <a:lstStyle/>
          <a:p>
            <a:fld id="{7BCE676F-4151-4FB9-8059-CF37FC457274}" type="slidenum">
              <a:rPr kumimoji="1" lang="ja-JP" altLang="en-US" smtClean="0"/>
              <a:t>40</a:t>
            </a:fld>
            <a:endParaRPr kumimoji="1" lang="ja-JP" altLang="en-US"/>
          </a:p>
        </p:txBody>
      </p:sp>
    </p:spTree>
    <p:extLst>
      <p:ext uri="{BB962C8B-B14F-4D97-AF65-F5344CB8AC3E}">
        <p14:creationId xmlns:p14="http://schemas.microsoft.com/office/powerpoint/2010/main" val="3092054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0C68BD-6751-2D57-4445-AEAF2E7E20E3}"/>
              </a:ext>
            </a:extLst>
          </p:cNvPr>
          <p:cNvSpPr>
            <a:spLocks noGrp="1"/>
          </p:cNvSpPr>
          <p:nvPr>
            <p:ph type="title"/>
          </p:nvPr>
        </p:nvSpPr>
        <p:spPr>
          <a:xfrm>
            <a:off x="838200" y="365124"/>
            <a:ext cx="10515600" cy="1460500"/>
          </a:xfrm>
        </p:spPr>
        <p:txBody>
          <a:bodyPr>
            <a:normAutofit/>
          </a:bodyPr>
          <a:lstStyle/>
          <a:p>
            <a:r>
              <a:rPr kumimoji="1" lang="ja-JP" altLang="en-US" dirty="0">
                <a:latin typeface="Meiryo UI" panose="020B0604030504040204" pitchFamily="50" charset="-128"/>
                <a:ea typeface="Meiryo UI" panose="020B0604030504040204" pitchFamily="50" charset="-128"/>
              </a:rPr>
              <a:t>認知症についてさらに知るために・・・　　　</a:t>
            </a:r>
            <a:r>
              <a:rPr kumimoji="1" lang="ja-JP" altLang="en-US" sz="3200" dirty="0">
                <a:latin typeface="HG丸ｺﾞｼｯｸM-PRO" panose="020F0600000000000000" pitchFamily="50" charset="-128"/>
                <a:ea typeface="HG丸ｺﾞｼｯｸM-PRO" panose="020F0600000000000000" pitchFamily="50" charset="-128"/>
              </a:rPr>
              <a:t>検索</a:t>
            </a:r>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4A170B66-D422-1457-5417-4A20FAC839FD}"/>
              </a:ext>
            </a:extLst>
          </p:cNvPr>
          <p:cNvSpPr>
            <a:spLocks noGrp="1"/>
          </p:cNvSpPr>
          <p:nvPr>
            <p:ph idx="1"/>
          </p:nvPr>
        </p:nvSpPr>
        <p:spPr>
          <a:xfrm>
            <a:off x="838200" y="1825624"/>
            <a:ext cx="10515600" cy="4530725"/>
          </a:xfrm>
        </p:spPr>
        <p:txBody>
          <a:bodyPr>
            <a:normAutofit fontScale="92500" lnSpcReduction="10000"/>
          </a:bodyPr>
          <a:lstStyle/>
          <a:p>
            <a:r>
              <a:rPr kumimoji="1" lang="ja-JP" altLang="en-US" b="1" dirty="0"/>
              <a:t>京都市認知症ガイドブック　</a:t>
            </a:r>
            <a:endParaRPr kumimoji="1" lang="en-US" altLang="ja-JP" b="1" dirty="0"/>
          </a:p>
          <a:p>
            <a:pPr marL="0" indent="0">
              <a:buNone/>
            </a:pPr>
            <a:r>
              <a:rPr lang="en-US" altLang="ja-JP" dirty="0"/>
              <a:t>https://www.city.kyoto.lg.jp/digitalbook/book_cmsfiles/1266/html5/index.html?startpage=0</a:t>
            </a:r>
          </a:p>
          <a:p>
            <a:pPr marL="0" indent="0">
              <a:buNone/>
            </a:pPr>
            <a:r>
              <a:rPr kumimoji="1" lang="ja-JP" altLang="en-US" dirty="0"/>
              <a:t>・</a:t>
            </a:r>
            <a:r>
              <a:rPr kumimoji="1" lang="ja-JP" altLang="en-US" b="1" dirty="0"/>
              <a:t>厚生労働省　認知症施策</a:t>
            </a:r>
            <a:endParaRPr kumimoji="1" lang="en-US" altLang="ja-JP" b="1" dirty="0"/>
          </a:p>
          <a:p>
            <a:pPr marL="0" indent="0">
              <a:buNone/>
            </a:pPr>
            <a:r>
              <a:rPr lang="en-US" altLang="ja-JP" dirty="0"/>
              <a:t>https://www.mhlw.go.jp/stf/seisakunitsuite/bunya/hukushi_kaigo/kaigo_koureisha/ninchi/index.html</a:t>
            </a:r>
          </a:p>
          <a:p>
            <a:pPr marL="0" indent="0">
              <a:buNone/>
            </a:pPr>
            <a:r>
              <a:rPr kumimoji="1" lang="ja-JP" altLang="en-US" dirty="0"/>
              <a:t>・</a:t>
            </a:r>
            <a:r>
              <a:rPr kumimoji="1" lang="ja-JP" altLang="en-US" b="1" dirty="0"/>
              <a:t>きょうと認知症あんしんナビ</a:t>
            </a:r>
            <a:endParaRPr kumimoji="1" lang="en-US" altLang="ja-JP" b="1" dirty="0"/>
          </a:p>
          <a:p>
            <a:pPr marL="0" indent="0">
              <a:buNone/>
            </a:pPr>
            <a:r>
              <a:rPr lang="en-US" altLang="ja-JP" dirty="0"/>
              <a:t>http://www.kyoto-ninchisho.org/</a:t>
            </a:r>
          </a:p>
          <a:p>
            <a:pPr marL="0" indent="0">
              <a:buNone/>
            </a:pPr>
            <a:r>
              <a:rPr kumimoji="1" lang="ja-JP" altLang="en-US" b="1" dirty="0"/>
              <a:t>・（公益社団法人）認知症の人と家族の会</a:t>
            </a:r>
            <a:endParaRPr kumimoji="1" lang="en-US" altLang="ja-JP" b="1" dirty="0"/>
          </a:p>
          <a:p>
            <a:pPr marL="0" indent="0">
              <a:buNone/>
            </a:pPr>
            <a:r>
              <a:rPr kumimoji="1" lang="en-US" altLang="ja-JP" dirty="0"/>
              <a:t>https://www.alzheimer.or.jp/</a:t>
            </a:r>
            <a:endParaRPr kumimoji="1" lang="ja-JP" altLang="en-US" dirty="0"/>
          </a:p>
        </p:txBody>
      </p:sp>
      <p:pic>
        <p:nvPicPr>
          <p:cNvPr id="7" name="Picture 2" descr="検索ボックス・検索窓の無料イラスト素材集・ワード・イラストレーター">
            <a:extLst>
              <a:ext uri="{FF2B5EF4-FFF2-40B4-BE49-F238E27FC236}">
                <a16:creationId xmlns:a16="http://schemas.microsoft.com/office/drawing/2014/main" id="{556D467E-0062-AEBC-DA5C-697DF92B9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7412" y="1534068"/>
            <a:ext cx="3460102" cy="568300"/>
          </a:xfrm>
          <a:prstGeom prst="rect">
            <a:avLst/>
          </a:prstGeom>
          <a:noFill/>
          <a:extLst>
            <a:ext uri="{909E8E84-426E-40DD-AFC4-6F175D3DCCD1}">
              <a14:hiddenFill xmlns:a14="http://schemas.microsoft.com/office/drawing/2010/main">
                <a:solidFill>
                  <a:srgbClr val="FFFFFF"/>
                </a:solidFill>
              </a14:hiddenFill>
            </a:ext>
          </a:extLst>
        </p:spPr>
      </p:pic>
      <p:sp>
        <p:nvSpPr>
          <p:cNvPr id="4" name="日付プレースホルダー 3">
            <a:extLst>
              <a:ext uri="{FF2B5EF4-FFF2-40B4-BE49-F238E27FC236}">
                <a16:creationId xmlns:a16="http://schemas.microsoft.com/office/drawing/2014/main" id="{3A4B57EF-A4B6-F713-3952-EE48CB985C13}"/>
              </a:ext>
            </a:extLst>
          </p:cNvPr>
          <p:cNvSpPr>
            <a:spLocks noGrp="1"/>
          </p:cNvSpPr>
          <p:nvPr>
            <p:ph type="dt" sz="half"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FBC8C7B-4C57-5A51-A640-FD2C7ECED61C}"/>
              </a:ext>
            </a:extLst>
          </p:cNvPr>
          <p:cNvSpPr>
            <a:spLocks noGrp="1"/>
          </p:cNvSpPr>
          <p:nvPr>
            <p:ph type="sldNum" sz="quarter" idx="12"/>
          </p:nvPr>
        </p:nvSpPr>
        <p:spPr/>
        <p:txBody>
          <a:bodyPr/>
          <a:lstStyle/>
          <a:p>
            <a:fld id="{7BCE676F-4151-4FB9-8059-CF37FC457274}" type="slidenum">
              <a:rPr kumimoji="1" lang="ja-JP" altLang="en-US" smtClean="0"/>
              <a:t>41</a:t>
            </a:fld>
            <a:endParaRPr kumimoji="1" lang="ja-JP" altLang="en-US"/>
          </a:p>
        </p:txBody>
      </p:sp>
    </p:spTree>
    <p:extLst>
      <p:ext uri="{BB962C8B-B14F-4D97-AF65-F5344CB8AC3E}">
        <p14:creationId xmlns:p14="http://schemas.microsoft.com/office/powerpoint/2010/main" val="38335407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598D0F6-4953-4833-835E-76AF4E0DB2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84779" y="4518646"/>
            <a:ext cx="1469021" cy="2020266"/>
          </a:xfrm>
          <a:prstGeom prst="rect">
            <a:avLst/>
          </a:prstGeom>
        </p:spPr>
      </p:pic>
      <p:sp>
        <p:nvSpPr>
          <p:cNvPr id="2" name="タイトル 1"/>
          <p:cNvSpPr>
            <a:spLocks noGrp="1"/>
          </p:cNvSpPr>
          <p:nvPr>
            <p:ph type="title"/>
          </p:nvPr>
        </p:nvSpPr>
        <p:spPr>
          <a:xfrm>
            <a:off x="839733" y="225921"/>
            <a:ext cx="10515600" cy="1325563"/>
          </a:xfrm>
        </p:spPr>
        <p:txBody>
          <a:bodyPr/>
          <a:lstStyle/>
          <a:p>
            <a:r>
              <a:rPr kumimoji="1" lang="ja-JP" altLang="en-US" dirty="0">
                <a:latin typeface="Meiryo UI" panose="020B0604030504040204" pitchFamily="50" charset="-128"/>
                <a:ea typeface="Meiryo UI" panose="020B0604030504040204" pitchFamily="50" charset="-128"/>
                <a:cs typeface="Meiryo UI" panose="020B0604030504040204" pitchFamily="50" charset="-128"/>
              </a:rPr>
              <a:t>認知症サポーターになられた</a:t>
            </a:r>
            <a:r>
              <a:rPr lang="ja-JP" altLang="en-US" dirty="0">
                <a:latin typeface="Meiryo UI" panose="020B0604030504040204" pitchFamily="50" charset="-128"/>
                <a:ea typeface="Meiryo UI" panose="020B0604030504040204" pitchFamily="50" charset="-128"/>
                <a:cs typeface="Meiryo UI" panose="020B0604030504040204" pitchFamily="50" charset="-128"/>
              </a:rPr>
              <a:t>皆さまへ</a:t>
            </a: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コンテンツ プレースホルダー 2"/>
          <p:cNvSpPr>
            <a:spLocks noGrp="1"/>
          </p:cNvSpPr>
          <p:nvPr>
            <p:ph idx="1"/>
          </p:nvPr>
        </p:nvSpPr>
        <p:spPr>
          <a:xfrm>
            <a:off x="1286779" y="1538750"/>
            <a:ext cx="10666863" cy="4351338"/>
          </a:xfrm>
        </p:spPr>
        <p:txBody>
          <a:bodyPr>
            <a:normAutofit/>
          </a:bodyPr>
          <a:lstStyle/>
          <a:p>
            <a:pPr marL="0" indent="0">
              <a:lnSpc>
                <a:spcPts val="3700"/>
              </a:lnSpc>
              <a:spcBef>
                <a:spcPts val="0"/>
              </a:spcBef>
              <a:buNone/>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　相手の視点から、相手の立場にたって、接することが大切！</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3700"/>
              </a:lnSpc>
              <a:spcBef>
                <a:spcPts val="0"/>
              </a:spcBef>
              <a:buNone/>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（認知症がある・ないの前に、</a:t>
            </a:r>
            <a:r>
              <a:rPr lang="ja-JP" altLang="en-US" sz="3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その人</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として見る、接する。）</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3700"/>
              </a:lnSpc>
              <a:spcBef>
                <a:spcPts val="0"/>
              </a:spcBef>
              <a:buNone/>
            </a:pP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3700"/>
              </a:lnSpc>
              <a:spcBef>
                <a:spcPts val="0"/>
              </a:spcBef>
              <a:buNone/>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　認知症の人とその家族が安心して生活できる社会は、だれに</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3700"/>
              </a:lnSpc>
              <a:spcBef>
                <a:spcPts val="0"/>
              </a:spcBef>
              <a:buNone/>
            </a:pPr>
            <a:r>
              <a:rPr lang="en-US" altLang="ja-JP" sz="32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とっても暮らしやすい社会です。</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3700"/>
              </a:lnSpc>
              <a:spcBef>
                <a:spcPts val="0"/>
              </a:spcBef>
              <a:buNone/>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　認知症サポーターとして、企業として、</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0" indent="0">
              <a:lnSpc>
                <a:spcPts val="3700"/>
              </a:lnSpc>
              <a:spcBef>
                <a:spcPts val="0"/>
              </a:spcBef>
              <a:buNone/>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　今日からできることを考えてみてください！</a:t>
            </a:r>
            <a:endParaRPr kumimoji="1" lang="ja-JP" altLang="en-US" sz="3200"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a:extLst>
              <a:ext uri="{FF2B5EF4-FFF2-40B4-BE49-F238E27FC236}">
                <a16:creationId xmlns:a16="http://schemas.microsoft.com/office/drawing/2014/main" id="{6B47596B-2B34-4981-AFB6-A546C238AF2F}"/>
              </a:ext>
            </a:extLst>
          </p:cNvPr>
          <p:cNvGrpSpPr/>
          <p:nvPr/>
        </p:nvGrpSpPr>
        <p:grpSpPr>
          <a:xfrm>
            <a:off x="5121168" y="4880114"/>
            <a:ext cx="5498121" cy="1297330"/>
            <a:chOff x="5855679" y="4872258"/>
            <a:chExt cx="5498121" cy="1297330"/>
          </a:xfrm>
        </p:grpSpPr>
        <p:sp>
          <p:nvSpPr>
            <p:cNvPr id="7" name="円/楕円 6"/>
            <p:cNvSpPr/>
            <p:nvPr/>
          </p:nvSpPr>
          <p:spPr>
            <a:xfrm>
              <a:off x="5855679" y="4872258"/>
              <a:ext cx="5113065" cy="129733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6240735" y="5254896"/>
              <a:ext cx="5113065" cy="578882"/>
            </a:xfrm>
            <a:prstGeom prst="wedgeRoundRectCallout">
              <a:avLst>
                <a:gd name="adj1" fmla="val 49203"/>
                <a:gd name="adj2" fmla="val -47139"/>
                <a:gd name="adj3" fmla="val 16667"/>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ご清聴ありがとうございました。</a:t>
              </a:r>
              <a:endParaRPr kumimoji="1" lang="ja-JP" altLang="en-US" sz="2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pSp>
      <p:pic>
        <p:nvPicPr>
          <p:cNvPr id="10" name="図 9">
            <a:extLst>
              <a:ext uri="{FF2B5EF4-FFF2-40B4-BE49-F238E27FC236}">
                <a16:creationId xmlns:a16="http://schemas.microsoft.com/office/drawing/2014/main" id="{70915AA2-D397-4910-B2A0-D4938C42D9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733" y="1555209"/>
            <a:ext cx="638907" cy="640086"/>
          </a:xfrm>
          <a:prstGeom prst="rect">
            <a:avLst/>
          </a:prstGeom>
        </p:spPr>
      </p:pic>
      <p:pic>
        <p:nvPicPr>
          <p:cNvPr id="11" name="図 10">
            <a:extLst>
              <a:ext uri="{FF2B5EF4-FFF2-40B4-BE49-F238E27FC236}">
                <a16:creationId xmlns:a16="http://schemas.microsoft.com/office/drawing/2014/main" id="{90A49AAB-3EEB-4619-913D-0E2FE4F54E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559" y="2943028"/>
            <a:ext cx="638907" cy="640086"/>
          </a:xfrm>
          <a:prstGeom prst="rect">
            <a:avLst/>
          </a:prstGeom>
        </p:spPr>
      </p:pic>
      <p:sp>
        <p:nvSpPr>
          <p:cNvPr id="5" name="日付プレースホルダー 4">
            <a:extLst>
              <a:ext uri="{FF2B5EF4-FFF2-40B4-BE49-F238E27FC236}">
                <a16:creationId xmlns:a16="http://schemas.microsoft.com/office/drawing/2014/main" id="{AC1A9DE4-6D0E-4B2A-8E15-CFAA6498B184}"/>
              </a:ext>
            </a:extLst>
          </p:cNvPr>
          <p:cNvSpPr>
            <a:spLocks noGrp="1"/>
          </p:cNvSpPr>
          <p:nvPr>
            <p:ph type="dt" sz="half" idx="10"/>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82DB8DE-153E-7344-24FA-29641BD887A3}"/>
              </a:ext>
            </a:extLst>
          </p:cNvPr>
          <p:cNvSpPr>
            <a:spLocks noGrp="1"/>
          </p:cNvSpPr>
          <p:nvPr>
            <p:ph type="sldNum" sz="quarter" idx="12"/>
          </p:nvPr>
        </p:nvSpPr>
        <p:spPr/>
        <p:txBody>
          <a:bodyPr/>
          <a:lstStyle/>
          <a:p>
            <a:fld id="{7BCE676F-4151-4FB9-8059-CF37FC457274}" type="slidenum">
              <a:rPr kumimoji="1" lang="ja-JP" altLang="en-US" smtClean="0"/>
              <a:t>42</a:t>
            </a:fld>
            <a:endParaRPr kumimoji="1" lang="ja-JP" altLang="en-US"/>
          </a:p>
        </p:txBody>
      </p:sp>
    </p:spTree>
    <p:extLst>
      <p:ext uri="{BB962C8B-B14F-4D97-AF65-F5344CB8AC3E}">
        <p14:creationId xmlns:p14="http://schemas.microsoft.com/office/powerpoint/2010/main" val="921259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2E9B4-D2C0-CE4A-34B8-B7BBEBFCE6B6}"/>
            </a:ext>
          </a:extLst>
        </p:cNvPr>
        <p:cNvGrpSpPr/>
        <p:nvPr/>
      </p:nvGrpSpPr>
      <p:grpSpPr>
        <a:xfrm>
          <a:off x="0" y="0"/>
          <a:ext cx="0" cy="0"/>
          <a:chOff x="0" y="0"/>
          <a:chExt cx="0" cy="0"/>
        </a:xfrm>
      </p:grpSpPr>
      <p:sp>
        <p:nvSpPr>
          <p:cNvPr id="5" name="タイトル 1">
            <a:extLst>
              <a:ext uri="{FF2B5EF4-FFF2-40B4-BE49-F238E27FC236}">
                <a16:creationId xmlns:a16="http://schemas.microsoft.com/office/drawing/2014/main" id="{53B5C4F7-E5A6-DEB7-FC7E-0616B5BB2FC8}"/>
              </a:ext>
            </a:extLst>
          </p:cNvPr>
          <p:cNvSpPr>
            <a:spLocks noGrp="1"/>
          </p:cNvSpPr>
          <p:nvPr>
            <p:ph type="title"/>
          </p:nvPr>
        </p:nvSpPr>
        <p:spPr>
          <a:xfrm>
            <a:off x="1062134" y="200688"/>
            <a:ext cx="10515600" cy="1325563"/>
          </a:xfrm>
        </p:spPr>
        <p:txBody>
          <a:bodyPr>
            <a:normAutofit/>
          </a:bodyPr>
          <a:lstStyle/>
          <a:p>
            <a:r>
              <a:rPr lang="ja-JP" altLang="en-US" sz="4000" b="1" dirty="0">
                <a:solidFill>
                  <a:srgbClr val="002060"/>
                </a:solidFill>
                <a:latin typeface="Meiryo UI" panose="020B0604030504040204" pitchFamily="50" charset="-128"/>
                <a:ea typeface="Meiryo UI" panose="020B0604030504040204" pitchFamily="50" charset="-128"/>
              </a:rPr>
              <a:t>増え続ける認知症人口</a:t>
            </a:r>
          </a:p>
        </p:txBody>
      </p:sp>
      <p:sp>
        <p:nvSpPr>
          <p:cNvPr id="6" name="コンテンツ プレースホルダー 2">
            <a:extLst>
              <a:ext uri="{FF2B5EF4-FFF2-40B4-BE49-F238E27FC236}">
                <a16:creationId xmlns:a16="http://schemas.microsoft.com/office/drawing/2014/main" id="{6D56C419-8D7A-5253-9C14-3C2F765ED943}"/>
              </a:ext>
            </a:extLst>
          </p:cNvPr>
          <p:cNvSpPr txBox="1">
            <a:spLocks noGrp="1"/>
          </p:cNvSpPr>
          <p:nvPr>
            <p:ph idx="1"/>
          </p:nvPr>
        </p:nvSpPr>
        <p:spPr>
          <a:xfrm>
            <a:off x="1062134" y="143036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None/>
            </a:pPr>
            <a:r>
              <a:rPr lang="ja-JP" altLang="en-US" dirty="0">
                <a:latin typeface="Meiryo UI" panose="020B0604030504040204" pitchFamily="50" charset="-128"/>
                <a:ea typeface="Meiryo UI" panose="020B0604030504040204" pitchFamily="50" charset="-128"/>
              </a:rPr>
              <a:t>　京都市の認知症人口</a:t>
            </a:r>
            <a:br>
              <a:rPr lang="en-US" altLang="ja-JP" dirty="0">
                <a:latin typeface="Meiryo UI" panose="020B0604030504040204" pitchFamily="50" charset="-128"/>
                <a:ea typeface="Meiryo UI" panose="020B0604030504040204" pitchFamily="50" charset="-128"/>
              </a:rPr>
            </a:b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a:p>
            <a:pPr marL="0" indent="0">
              <a:buNone/>
            </a:pP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17F3F5F5-40D4-2E66-0A27-DC99327ABFE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51890"/>
          <a:stretch/>
        </p:blipFill>
        <p:spPr>
          <a:xfrm>
            <a:off x="9528700" y="483845"/>
            <a:ext cx="1601166" cy="1491133"/>
          </a:xfrm>
          <a:prstGeom prst="rect">
            <a:avLst/>
          </a:prstGeom>
        </p:spPr>
      </p:pic>
      <p:graphicFrame>
        <p:nvGraphicFramePr>
          <p:cNvPr id="10" name="グラフ 9">
            <a:extLst>
              <a:ext uri="{FF2B5EF4-FFF2-40B4-BE49-F238E27FC236}">
                <a16:creationId xmlns:a16="http://schemas.microsoft.com/office/drawing/2014/main" id="{AABBB22F-57E0-A330-6129-8ED83648759F}"/>
              </a:ext>
            </a:extLst>
          </p:cNvPr>
          <p:cNvGraphicFramePr/>
          <p:nvPr/>
        </p:nvGraphicFramePr>
        <p:xfrm>
          <a:off x="1827693" y="1714172"/>
          <a:ext cx="8088745" cy="4266337"/>
        </p:xfrm>
        <a:graphic>
          <a:graphicData uri="http://schemas.openxmlformats.org/drawingml/2006/chart">
            <c:chart xmlns:c="http://schemas.openxmlformats.org/drawingml/2006/chart" xmlns:r="http://schemas.openxmlformats.org/officeDocument/2006/relationships" r:id="rId4"/>
          </a:graphicData>
        </a:graphic>
      </p:graphicFrame>
      <p:sp>
        <p:nvSpPr>
          <p:cNvPr id="11" name="テキスト ボックス 10">
            <a:extLst>
              <a:ext uri="{FF2B5EF4-FFF2-40B4-BE49-F238E27FC236}">
                <a16:creationId xmlns:a16="http://schemas.microsoft.com/office/drawing/2014/main" id="{EB89E8D8-08DB-B572-6DEE-BAE9CD82CC43}"/>
              </a:ext>
            </a:extLst>
          </p:cNvPr>
          <p:cNvSpPr txBox="1"/>
          <p:nvPr/>
        </p:nvSpPr>
        <p:spPr>
          <a:xfrm>
            <a:off x="4518050" y="6071201"/>
            <a:ext cx="6611816"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出所：京都市「第９期京都市民長寿</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すこやか</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プラン」</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202</a:t>
            </a:r>
            <a:r>
              <a:rPr lang="en-US" altLang="ja-JP" sz="1200" dirty="0">
                <a:solidFill>
                  <a:prstClr val="black"/>
                </a:solidFill>
                <a:latin typeface="Calibri" panose="020F0502020204030204"/>
                <a:ea typeface="ＭＳ Ｐゴシック" panose="020B0600070205080204" pitchFamily="50" charset="-128"/>
              </a:rPr>
              <a:t>4</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年</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rPr>
              <a:t>月発行より</a:t>
            </a:r>
          </a:p>
        </p:txBody>
      </p:sp>
      <p:grpSp>
        <p:nvGrpSpPr>
          <p:cNvPr id="7" name="グループ化 6">
            <a:extLst>
              <a:ext uri="{FF2B5EF4-FFF2-40B4-BE49-F238E27FC236}">
                <a16:creationId xmlns:a16="http://schemas.microsoft.com/office/drawing/2014/main" id="{82F75F8C-6239-C0D9-E8B6-70EBE0F670E4}"/>
              </a:ext>
            </a:extLst>
          </p:cNvPr>
          <p:cNvGrpSpPr/>
          <p:nvPr/>
        </p:nvGrpSpPr>
        <p:grpSpPr>
          <a:xfrm>
            <a:off x="1175303" y="1236478"/>
            <a:ext cx="9841393" cy="4717472"/>
            <a:chOff x="1288473" y="1059873"/>
            <a:chExt cx="9841393" cy="4717472"/>
          </a:xfrm>
        </p:grpSpPr>
        <p:sp>
          <p:nvSpPr>
            <p:cNvPr id="3" name="雲 2">
              <a:extLst>
                <a:ext uri="{FF2B5EF4-FFF2-40B4-BE49-F238E27FC236}">
                  <a16:creationId xmlns:a16="http://schemas.microsoft.com/office/drawing/2014/main" id="{416423FB-BA8A-5246-352B-D6F1965B4F28}"/>
                </a:ext>
              </a:extLst>
            </p:cNvPr>
            <p:cNvSpPr/>
            <p:nvPr/>
          </p:nvSpPr>
          <p:spPr>
            <a:xfrm>
              <a:off x="1288473" y="1059873"/>
              <a:ext cx="9841393" cy="4717472"/>
            </a:xfrm>
            <a:prstGeom prst="clou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7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sp>
          <p:nvSpPr>
            <p:cNvPr id="4" name="テキスト ボックス 3">
              <a:extLst>
                <a:ext uri="{FF2B5EF4-FFF2-40B4-BE49-F238E27FC236}">
                  <a16:creationId xmlns:a16="http://schemas.microsoft.com/office/drawing/2014/main" id="{7CD49BD8-55CD-3C0E-5FED-A442119DBA18}"/>
                </a:ext>
              </a:extLst>
            </p:cNvPr>
            <p:cNvSpPr txBox="1"/>
            <p:nvPr/>
          </p:nvSpPr>
          <p:spPr>
            <a:xfrm>
              <a:off x="1854247" y="3429000"/>
              <a:ext cx="870984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2021</a:t>
              </a:r>
              <a:r>
                <a:rPr kumimoji="1" lang="ja-JP" altLang="en-US"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全国の小学生の数　約</a:t>
              </a:r>
              <a:r>
                <a:rPr kumimoji="1" lang="en-US" altLang="ja-JP"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620</a:t>
              </a:r>
              <a:r>
                <a:rPr kumimoji="1" lang="ja-JP" altLang="en-US"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ja-JP"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認知症の人の数　約</a:t>
              </a:r>
              <a:r>
                <a:rPr kumimoji="1" lang="en-US" altLang="ja-JP"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700</a:t>
              </a:r>
              <a:r>
                <a:rPr kumimoji="1" lang="ja-JP" altLang="en-US" sz="3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p>
          </p:txBody>
        </p:sp>
        <p:sp>
          <p:nvSpPr>
            <p:cNvPr id="12" name="テキスト ボックス 11">
              <a:extLst>
                <a:ext uri="{FF2B5EF4-FFF2-40B4-BE49-F238E27FC236}">
                  <a16:creationId xmlns:a16="http://schemas.microsoft.com/office/drawing/2014/main" id="{D8135B01-B7CF-7696-1B82-5C36024A689B}"/>
                </a:ext>
              </a:extLst>
            </p:cNvPr>
            <p:cNvSpPr txBox="1"/>
            <p:nvPr/>
          </p:nvSpPr>
          <p:spPr>
            <a:xfrm>
              <a:off x="2141333" y="2115808"/>
              <a:ext cx="870984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4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小学生より、認知症の人の方が多い</a:t>
              </a:r>
              <a:endParaRPr kumimoji="1" lang="en-US" altLang="ja-JP" sz="44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p:txBody>
        </p:sp>
      </p:grpSp>
      <p:sp>
        <p:nvSpPr>
          <p:cNvPr id="8" name="スライド番号プレースホルダー 7">
            <a:extLst>
              <a:ext uri="{FF2B5EF4-FFF2-40B4-BE49-F238E27FC236}">
                <a16:creationId xmlns:a16="http://schemas.microsoft.com/office/drawing/2014/main" id="{2F804916-9E13-53C9-F246-CD1C8F277A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CE676F-4151-4FB9-8059-CF37FC457274}"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ＭＳ Ｐゴシック" panose="020B0600070205080204" pitchFamily="50" charset="-128"/>
              <a:cs typeface="+mn-cs"/>
            </a:endParaRPr>
          </a:p>
        </p:txBody>
      </p:sp>
      <p:sp>
        <p:nvSpPr>
          <p:cNvPr id="2" name="日付プレースホルダー 1">
            <a:extLst>
              <a:ext uri="{FF2B5EF4-FFF2-40B4-BE49-F238E27FC236}">
                <a16:creationId xmlns:a16="http://schemas.microsoft.com/office/drawing/2014/main" id="{AFAD32CE-848D-F0AC-49D3-692DBB0431E3}"/>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285626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29BD89-608D-4424-82C7-E35414E62F14}"/>
              </a:ext>
            </a:extLst>
          </p:cNvPr>
          <p:cNvSpPr>
            <a:spLocks noGrp="1"/>
          </p:cNvSpPr>
          <p:nvPr>
            <p:ph type="title"/>
          </p:nvPr>
        </p:nvSpPr>
        <p:spPr>
          <a:xfrm>
            <a:off x="3149602" y="307132"/>
            <a:ext cx="6942666" cy="1143000"/>
          </a:xfrm>
        </p:spPr>
        <p:txBody>
          <a:bodyPr/>
          <a:lstStyle/>
          <a:p>
            <a:r>
              <a:rPr kumimoji="1" lang="ja-JP" altLang="en-US" b="1" dirty="0">
                <a:solidFill>
                  <a:srgbClr val="FF6600"/>
                </a:solidFill>
                <a:latin typeface="Meiryo UI" panose="020B0604030504040204" pitchFamily="50" charset="-128"/>
                <a:ea typeface="Meiryo UI" panose="020B0604030504040204" pitchFamily="50" charset="-128"/>
              </a:rPr>
              <a:t>「認知症施策推進大綱」</a:t>
            </a:r>
          </a:p>
        </p:txBody>
      </p:sp>
      <p:sp>
        <p:nvSpPr>
          <p:cNvPr id="3" name="コンテンツ プレースホルダー 2">
            <a:extLst>
              <a:ext uri="{FF2B5EF4-FFF2-40B4-BE49-F238E27FC236}">
                <a16:creationId xmlns:a16="http://schemas.microsoft.com/office/drawing/2014/main" id="{EEB48B65-00AB-4C32-B7AC-1F4DBC481F6F}"/>
              </a:ext>
            </a:extLst>
          </p:cNvPr>
          <p:cNvSpPr>
            <a:spLocks noGrp="1"/>
          </p:cNvSpPr>
          <p:nvPr>
            <p:ph idx="1"/>
          </p:nvPr>
        </p:nvSpPr>
        <p:spPr>
          <a:xfrm>
            <a:off x="795866" y="1651000"/>
            <a:ext cx="10837333" cy="4747468"/>
          </a:xfrm>
        </p:spPr>
        <p:txBody>
          <a:bodyPr>
            <a:normAutofit lnSpcReduction="10000"/>
          </a:bodyPr>
          <a:lstStyle/>
          <a:p>
            <a:pPr marL="0" indent="0">
              <a:buNone/>
            </a:pPr>
            <a:r>
              <a:rPr lang="ja-JP" altLang="en-US" dirty="0">
                <a:latin typeface="Meiryo UI" panose="020B0604030504040204" pitchFamily="50" charset="-128"/>
                <a:ea typeface="Meiryo UI" panose="020B0604030504040204" pitchFamily="50" charset="-128"/>
              </a:rPr>
              <a:t>　</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基本的考え方</a:t>
            </a:r>
            <a:r>
              <a:rPr lang="en-US" altLang="ja-JP" dirty="0">
                <a:latin typeface="Meiryo UI" panose="020B0604030504040204" pitchFamily="50" charset="-128"/>
                <a:ea typeface="Meiryo UI" panose="020B0604030504040204" pitchFamily="50" charset="-128"/>
              </a:rPr>
              <a:t>】</a:t>
            </a:r>
          </a:p>
          <a:p>
            <a:pPr marL="0" indent="0">
              <a:lnSpc>
                <a:spcPts val="5000"/>
              </a:lnSpc>
              <a:buNone/>
            </a:pPr>
            <a:r>
              <a:rPr kumimoji="1" lang="ja-JP" altLang="en-US" dirty="0">
                <a:latin typeface="Meiryo UI" panose="020B0604030504040204" pitchFamily="50" charset="-128"/>
                <a:ea typeface="Meiryo UI" panose="020B0604030504040204" pitchFamily="50" charset="-128"/>
              </a:rPr>
              <a:t>　認知症の発症を遅らせ、認知症になっても希望をもって日常生活を過ごせる社会を目指し認知症の人や家族の視点を重視しながら、</a:t>
            </a:r>
            <a:r>
              <a:rPr lang="ja-JP" altLang="en-US" sz="3600" b="1" dirty="0">
                <a:solidFill>
                  <a:srgbClr val="FF0000"/>
                </a:solidFill>
                <a:latin typeface="Meiryo UI" panose="020B0604030504040204" pitchFamily="50" charset="-128"/>
                <a:ea typeface="Meiryo UI" panose="020B0604030504040204" pitchFamily="50" charset="-128"/>
              </a:rPr>
              <a:t>「共生」</a:t>
            </a:r>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１</a:t>
            </a:r>
            <a:r>
              <a:rPr kumimoji="1" lang="ja-JP" altLang="en-US" dirty="0">
                <a:latin typeface="Meiryo UI" panose="020B0604030504040204" pitchFamily="50" charset="-128"/>
                <a:ea typeface="Meiryo UI" panose="020B0604030504040204" pitchFamily="50" charset="-128"/>
              </a:rPr>
              <a:t>と</a:t>
            </a:r>
            <a:r>
              <a:rPr lang="ja-JP" altLang="en-US" sz="3600" b="1" dirty="0">
                <a:solidFill>
                  <a:srgbClr val="FF0000"/>
                </a:solidFill>
                <a:latin typeface="Meiryo UI" panose="020B0604030504040204" pitchFamily="50" charset="-128"/>
                <a:ea typeface="Meiryo UI" panose="020B0604030504040204" pitchFamily="50" charset="-128"/>
              </a:rPr>
              <a:t>「予防」</a:t>
            </a:r>
            <a:r>
              <a:rPr lang="en-US" altLang="ja-JP" sz="2000" dirty="0">
                <a:latin typeface="Meiryo UI" panose="020B0604030504040204" pitchFamily="50" charset="-128"/>
                <a:ea typeface="Meiryo UI" panose="020B0604030504040204" pitchFamily="50" charset="-128"/>
              </a:rPr>
              <a:t>※</a:t>
            </a:r>
            <a:r>
              <a:rPr lang="ja-JP" altLang="en-US" sz="2000" dirty="0">
                <a:latin typeface="Meiryo UI" panose="020B0604030504040204" pitchFamily="50" charset="-128"/>
                <a:ea typeface="Meiryo UI" panose="020B0604030504040204" pitchFamily="50" charset="-128"/>
              </a:rPr>
              <a:t>２</a:t>
            </a:r>
            <a:r>
              <a:rPr kumimoji="1" lang="ja-JP" altLang="en-US" dirty="0">
                <a:latin typeface="Meiryo UI" panose="020B0604030504040204" pitchFamily="50" charset="-128"/>
                <a:ea typeface="Meiryo UI" panose="020B0604030504040204" pitchFamily="50" charset="-128"/>
              </a:rPr>
              <a:t>を車の両輪として施策を推進。</a:t>
            </a:r>
            <a:endParaRPr kumimoji="1" lang="en-US" altLang="ja-JP"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１）「共生」とは、認知症の人が、尊厳と希望を持って認知症と共に生きる、また、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認知症があってもなくても同じ社会でともに生きるという意味。</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２）「予防」とは、「認知症にならない」という意味ではなく、「認知症になるのを遅らせ</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る」「認知症になっても進行を緩やかにする」という意味。</a:t>
            </a:r>
          </a:p>
        </p:txBody>
      </p:sp>
      <p:sp>
        <p:nvSpPr>
          <p:cNvPr id="4" name="テキスト ボックス 3">
            <a:extLst>
              <a:ext uri="{FF2B5EF4-FFF2-40B4-BE49-F238E27FC236}">
                <a16:creationId xmlns:a16="http://schemas.microsoft.com/office/drawing/2014/main" id="{81E599F7-F0A2-4E0D-BF35-F854FD4E8DD7}"/>
              </a:ext>
            </a:extLst>
          </p:cNvPr>
          <p:cNvSpPr txBox="1"/>
          <p:nvPr/>
        </p:nvSpPr>
        <p:spPr>
          <a:xfrm>
            <a:off x="2523067" y="1265466"/>
            <a:ext cx="8771466" cy="369332"/>
          </a:xfrm>
          <a:prstGeom prst="rect">
            <a:avLst/>
          </a:prstGeom>
          <a:noFill/>
        </p:spPr>
        <p:txBody>
          <a:bodyPr wrap="square" rtlCol="0">
            <a:spAutoFit/>
          </a:bodyPr>
          <a:lstStyle/>
          <a:p>
            <a:pPr algn="r"/>
            <a:r>
              <a:rPr kumimoji="1" lang="ja-JP" altLang="en-US" dirty="0">
                <a:latin typeface="Meiryo UI" panose="020B0604030504040204" pitchFamily="50" charset="-128"/>
                <a:ea typeface="Meiryo UI" panose="020B0604030504040204" pitchFamily="50" charset="-128"/>
              </a:rPr>
              <a:t>令和元年６月１８日認知症施策推進関係閣僚会議決定）</a:t>
            </a:r>
          </a:p>
        </p:txBody>
      </p:sp>
      <p:sp>
        <p:nvSpPr>
          <p:cNvPr id="5" name="四角形: 角を丸くする 4">
            <a:extLst>
              <a:ext uri="{FF2B5EF4-FFF2-40B4-BE49-F238E27FC236}">
                <a16:creationId xmlns:a16="http://schemas.microsoft.com/office/drawing/2014/main" id="{969AF43B-DF23-40BB-9E12-22E31EAE373D}"/>
              </a:ext>
            </a:extLst>
          </p:cNvPr>
          <p:cNvSpPr/>
          <p:nvPr/>
        </p:nvSpPr>
        <p:spPr>
          <a:xfrm>
            <a:off x="660400" y="4250267"/>
            <a:ext cx="10972799" cy="2148201"/>
          </a:xfrm>
          <a:prstGeom prst="roundRect">
            <a:avLst/>
          </a:prstGeom>
          <a:noFill/>
          <a:ln w="28575">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日付プレースホルダー 5">
            <a:extLst>
              <a:ext uri="{FF2B5EF4-FFF2-40B4-BE49-F238E27FC236}">
                <a16:creationId xmlns:a16="http://schemas.microsoft.com/office/drawing/2014/main" id="{20715E69-CF0A-419B-9D7B-D9C8F6A76F84}"/>
              </a:ext>
            </a:extLst>
          </p:cNvPr>
          <p:cNvSpPr>
            <a:spLocks noGrp="1"/>
          </p:cNvSpPr>
          <p:nvPr>
            <p:ph type="dt" sz="half" idx="10"/>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204266A-9B82-2706-F8F4-CCACFCD31F3C}"/>
              </a:ext>
            </a:extLst>
          </p:cNvPr>
          <p:cNvSpPr>
            <a:spLocks noGrp="1"/>
          </p:cNvSpPr>
          <p:nvPr>
            <p:ph type="sldNum" sz="quarter" idx="12"/>
          </p:nvPr>
        </p:nvSpPr>
        <p:spPr/>
        <p:txBody>
          <a:bodyPr/>
          <a:lstStyle/>
          <a:p>
            <a:fld id="{7BCE676F-4151-4FB9-8059-CF37FC457274}" type="slidenum">
              <a:rPr kumimoji="1" lang="ja-JP" altLang="en-US" smtClean="0"/>
              <a:t>6</a:t>
            </a:fld>
            <a:endParaRPr kumimoji="1" lang="ja-JP" altLang="en-US"/>
          </a:p>
        </p:txBody>
      </p:sp>
    </p:spTree>
    <p:extLst>
      <p:ext uri="{BB962C8B-B14F-4D97-AF65-F5344CB8AC3E}">
        <p14:creationId xmlns:p14="http://schemas.microsoft.com/office/powerpoint/2010/main" val="2171661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5BA21A9A-3F08-40D3-90C2-A5DBEE688685}"/>
              </a:ext>
            </a:extLst>
          </p:cNvPr>
          <p:cNvGrpSpPr/>
          <p:nvPr/>
        </p:nvGrpSpPr>
        <p:grpSpPr>
          <a:xfrm>
            <a:off x="1984697" y="1079372"/>
            <a:ext cx="9494249" cy="5175165"/>
            <a:chOff x="1984697" y="1079372"/>
            <a:chExt cx="9494249" cy="5175165"/>
          </a:xfrm>
        </p:grpSpPr>
        <p:grpSp>
          <p:nvGrpSpPr>
            <p:cNvPr id="2" name="グループ化 1">
              <a:extLst>
                <a:ext uri="{FF2B5EF4-FFF2-40B4-BE49-F238E27FC236}">
                  <a16:creationId xmlns:a16="http://schemas.microsoft.com/office/drawing/2014/main" id="{A66CB0EF-BEB8-4465-85D5-CE4CCAEEBF69}"/>
                </a:ext>
              </a:extLst>
            </p:cNvPr>
            <p:cNvGrpSpPr/>
            <p:nvPr/>
          </p:nvGrpSpPr>
          <p:grpSpPr>
            <a:xfrm>
              <a:off x="1984697" y="1079372"/>
              <a:ext cx="9494249" cy="5175165"/>
              <a:chOff x="2923825" y="1029944"/>
              <a:chExt cx="8208639" cy="5175165"/>
            </a:xfrm>
          </p:grpSpPr>
          <p:sp>
            <p:nvSpPr>
              <p:cNvPr id="11" name="角丸四角形 10"/>
              <p:cNvSpPr/>
              <p:nvPr/>
            </p:nvSpPr>
            <p:spPr>
              <a:xfrm>
                <a:off x="2960464" y="1029944"/>
                <a:ext cx="8172000" cy="547186"/>
              </a:xfrm>
              <a:prstGeom prst="roundRect">
                <a:avLst>
                  <a:gd name="adj" fmla="val 0"/>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eaLnBrk="0" fontAlgn="base" hangingPunct="0">
                  <a:lnSpc>
                    <a:spcPts val="2000"/>
                  </a:lnSpc>
                  <a:spcBef>
                    <a:spcPct val="0"/>
                  </a:spcBef>
                  <a:spcAft>
                    <a:spcPct val="0"/>
                  </a:spcAft>
                  <a:defRPr/>
                </a:pPr>
                <a:r>
                  <a:rPr lang="ja-JP" altLang="en-US"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　</a:t>
                </a:r>
                <a:endParaRPr lang="en-US" altLang="ja-JP"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7" name="角丸四角形 10">
                <a:extLst>
                  <a:ext uri="{FF2B5EF4-FFF2-40B4-BE49-F238E27FC236}">
                    <a16:creationId xmlns:a16="http://schemas.microsoft.com/office/drawing/2014/main" id="{81B5A7C0-E92C-47BB-BCBE-DD4D68F9D048}"/>
                  </a:ext>
                </a:extLst>
              </p:cNvPr>
              <p:cNvSpPr/>
              <p:nvPr/>
            </p:nvSpPr>
            <p:spPr>
              <a:xfrm>
                <a:off x="2929986" y="1779733"/>
                <a:ext cx="8172000" cy="547186"/>
              </a:xfrm>
              <a:prstGeom prst="roundRect">
                <a:avLst>
                  <a:gd name="adj" fmla="val 0"/>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eaLnBrk="0" fontAlgn="base" hangingPunct="0">
                  <a:lnSpc>
                    <a:spcPts val="2000"/>
                  </a:lnSpc>
                  <a:spcBef>
                    <a:spcPct val="0"/>
                  </a:spcBef>
                  <a:spcAft>
                    <a:spcPct val="0"/>
                  </a:spcAft>
                  <a:defRPr/>
                </a:pPr>
                <a:r>
                  <a:rPr lang="ja-JP" altLang="en-US"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　</a:t>
                </a:r>
                <a:endParaRPr lang="en-US" altLang="ja-JP"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0" name="角丸四角形 10">
                <a:extLst>
                  <a:ext uri="{FF2B5EF4-FFF2-40B4-BE49-F238E27FC236}">
                    <a16:creationId xmlns:a16="http://schemas.microsoft.com/office/drawing/2014/main" id="{D341FA5D-FE0C-44B7-88C9-814E8A5DD301}"/>
                  </a:ext>
                </a:extLst>
              </p:cNvPr>
              <p:cNvSpPr/>
              <p:nvPr/>
            </p:nvSpPr>
            <p:spPr>
              <a:xfrm>
                <a:off x="2929985" y="2494362"/>
                <a:ext cx="8172000" cy="547186"/>
              </a:xfrm>
              <a:prstGeom prst="roundRect">
                <a:avLst>
                  <a:gd name="adj" fmla="val 0"/>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eaLnBrk="0" fontAlgn="base" hangingPunct="0">
                  <a:lnSpc>
                    <a:spcPts val="2000"/>
                  </a:lnSpc>
                  <a:spcBef>
                    <a:spcPct val="0"/>
                  </a:spcBef>
                  <a:spcAft>
                    <a:spcPct val="0"/>
                  </a:spcAft>
                  <a:defRPr/>
                </a:pPr>
                <a:r>
                  <a:rPr lang="ja-JP" altLang="en-US"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　</a:t>
                </a:r>
                <a:endParaRPr lang="en-US" altLang="ja-JP"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2" name="角丸四角形 10">
                <a:extLst>
                  <a:ext uri="{FF2B5EF4-FFF2-40B4-BE49-F238E27FC236}">
                    <a16:creationId xmlns:a16="http://schemas.microsoft.com/office/drawing/2014/main" id="{98FA23D6-961B-4950-B1FC-18EB5B376A0B}"/>
                  </a:ext>
                </a:extLst>
              </p:cNvPr>
              <p:cNvSpPr/>
              <p:nvPr/>
            </p:nvSpPr>
            <p:spPr>
              <a:xfrm>
                <a:off x="2923825" y="4308694"/>
                <a:ext cx="8172000" cy="1202420"/>
              </a:xfrm>
              <a:prstGeom prst="roundRect">
                <a:avLst>
                  <a:gd name="adj" fmla="val 0"/>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eaLnBrk="0" fontAlgn="base" hangingPunct="0">
                  <a:lnSpc>
                    <a:spcPts val="2000"/>
                  </a:lnSpc>
                  <a:spcBef>
                    <a:spcPct val="0"/>
                  </a:spcBef>
                  <a:spcAft>
                    <a:spcPct val="0"/>
                  </a:spcAft>
                  <a:defRPr/>
                </a:pPr>
                <a:r>
                  <a:rPr lang="ja-JP" altLang="en-US"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　</a:t>
                </a:r>
                <a:endParaRPr lang="en-US" altLang="ja-JP"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3" name="角丸四角形 10">
                <a:extLst>
                  <a:ext uri="{FF2B5EF4-FFF2-40B4-BE49-F238E27FC236}">
                    <a16:creationId xmlns:a16="http://schemas.microsoft.com/office/drawing/2014/main" id="{0DCCF396-421F-4C78-AE64-91DA75A80E87}"/>
                  </a:ext>
                </a:extLst>
              </p:cNvPr>
              <p:cNvSpPr/>
              <p:nvPr/>
            </p:nvSpPr>
            <p:spPr>
              <a:xfrm>
                <a:off x="2923825" y="5657923"/>
                <a:ext cx="8172000" cy="547186"/>
              </a:xfrm>
              <a:prstGeom prst="roundRect">
                <a:avLst>
                  <a:gd name="adj" fmla="val 0"/>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9388" eaLnBrk="0" fontAlgn="base" hangingPunct="0">
                  <a:lnSpc>
                    <a:spcPts val="2000"/>
                  </a:lnSpc>
                  <a:spcBef>
                    <a:spcPct val="0"/>
                  </a:spcBef>
                  <a:spcAft>
                    <a:spcPct val="0"/>
                  </a:spcAft>
                  <a:defRPr/>
                </a:pPr>
                <a:r>
                  <a:rPr lang="ja-JP" altLang="en-US"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rPr>
                  <a:t>　</a:t>
                </a:r>
                <a:endParaRPr lang="en-US" altLang="ja-JP" sz="1400" b="1" dirty="0">
                  <a:solidFill>
                    <a:schemeClr val="tx1"/>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grpSp>
        <p:sp>
          <p:nvSpPr>
            <p:cNvPr id="10" name="テキスト ボックス 9"/>
            <p:cNvSpPr txBox="1"/>
            <p:nvPr/>
          </p:nvSpPr>
          <p:spPr>
            <a:xfrm>
              <a:off x="2040298" y="1100089"/>
              <a:ext cx="7597971" cy="5107232"/>
            </a:xfrm>
            <a:prstGeom prst="rect">
              <a:avLst/>
            </a:prstGeom>
            <a:noFill/>
            <a:ln cmpd="dbl">
              <a:noFill/>
            </a:ln>
          </p:spPr>
          <p:txBody>
            <a:bodyPr wrap="square" rtlCol="0">
              <a:spAutoFit/>
            </a:bodyPr>
            <a:lstStyle/>
            <a:p>
              <a:pPr marL="263525" indent="-263525" eaLnBrk="0" fontAlgn="base" hangingPunct="0">
                <a:lnSpc>
                  <a:spcPts val="3800"/>
                </a:lnSpc>
                <a:spcBef>
                  <a:spcPts val="600"/>
                </a:spcBef>
                <a:spcAft>
                  <a:spcPct val="0"/>
                </a:spcAft>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① 普及啓発・本人発信支援</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Bef>
                  <a:spcPts val="1800"/>
                </a:spcBef>
                <a:spcAft>
                  <a:spcPct val="0"/>
                </a:spcAft>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② 予防</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Bef>
                  <a:spcPts val="1800"/>
                </a:spcBef>
                <a:spcAft>
                  <a:spcPct val="0"/>
                </a:spcAft>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③ 医療・ケア・介護サービス・介護者への支援</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Bef>
                  <a:spcPts val="1000"/>
                </a:spcBef>
                <a:spcAft>
                  <a:spcPct val="0"/>
                </a:spcAft>
                <a:defRPr/>
              </a:pPr>
              <a:r>
                <a:rPr lang="ja-JP" altLang="en-US" sz="2400" b="1" dirty="0">
                  <a:latin typeface="Meiryo UI" panose="020B0604030504040204" pitchFamily="50" charset="-128"/>
                  <a:ea typeface="Meiryo UI" panose="020B0604030504040204" pitchFamily="50" charset="-128"/>
                  <a:cs typeface="Meiryo UI" panose="020B0604030504040204" pitchFamily="50" charset="-128"/>
                </a:rPr>
                <a:t>     ▶▶早期発見・早期対応、医療体制の整備</a:t>
              </a:r>
              <a:endParaRPr lang="en-US" altLang="ja-JP" sz="24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Bef>
                  <a:spcPts val="300"/>
                </a:spcBef>
                <a:spcAft>
                  <a:spcPct val="0"/>
                </a:spcAft>
                <a:defRPr/>
              </a:pPr>
              <a:r>
                <a:rPr lang="ja-JP" altLang="en-US" sz="2400" b="1" dirty="0">
                  <a:latin typeface="Meiryo UI" panose="020B0604030504040204" pitchFamily="50" charset="-128"/>
                  <a:ea typeface="Meiryo UI" panose="020B0604030504040204" pitchFamily="50" charset="-128"/>
                  <a:cs typeface="Meiryo UI" panose="020B0604030504040204" pitchFamily="50" charset="-128"/>
                </a:rPr>
                <a:t>　　 ▶▶医療従事者等の認知症対応力向上の促進</a:t>
              </a:r>
              <a:endParaRPr lang="en-US" altLang="ja-JP" sz="24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Bef>
                  <a:spcPts val="1800"/>
                </a:spcBef>
                <a:spcAft>
                  <a:spcPct val="0"/>
                </a:spcAft>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④ 認知症バリアフリーの推進・若年性認知症の人</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Aft>
                  <a:spcPct val="0"/>
                </a:spcAft>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2800" b="1" dirty="0" err="1">
                  <a:latin typeface="Meiryo UI" panose="020B0604030504040204" pitchFamily="50" charset="-128"/>
                  <a:ea typeface="Meiryo UI" panose="020B0604030504040204" pitchFamily="50" charset="-128"/>
                  <a:cs typeface="Meiryo UI" panose="020B0604030504040204" pitchFamily="50" charset="-128"/>
                </a:rPr>
                <a:t>への</a:t>
              </a: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支援・社会参加支援</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a:p>
              <a:pPr marL="263525" indent="-263525" eaLnBrk="0" fontAlgn="base" hangingPunct="0">
                <a:lnSpc>
                  <a:spcPts val="3800"/>
                </a:lnSpc>
                <a:spcBef>
                  <a:spcPts val="2400"/>
                </a:spcBef>
                <a:spcAft>
                  <a:spcPct val="0"/>
                </a:spcAft>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⑤ 研究開発・産業促進・国際展開</a:t>
              </a:r>
              <a:endParaRPr lang="en-US" altLang="ja-JP" sz="2800" b="1"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43" name="AutoShape 9" descr="50%"/>
          <p:cNvSpPr>
            <a:spLocks noChangeArrowheads="1"/>
          </p:cNvSpPr>
          <p:nvPr/>
        </p:nvSpPr>
        <p:spPr bwMode="auto">
          <a:xfrm>
            <a:off x="713054" y="996213"/>
            <a:ext cx="998084" cy="5261570"/>
          </a:xfrm>
          <a:prstGeom prst="roundRect">
            <a:avLst>
              <a:gd name="adj" fmla="val 0"/>
            </a:avLst>
          </a:prstGeom>
          <a:solidFill>
            <a:schemeClr val="accent6">
              <a:lumMod val="20000"/>
              <a:lumOff val="80000"/>
              <a:alpha val="62000"/>
            </a:schemeClr>
          </a:solidFill>
          <a:ln w="9525">
            <a:solidFill>
              <a:schemeClr val="accent6"/>
            </a:solidFill>
            <a:round/>
            <a:headEnd/>
            <a:tailEnd/>
          </a:ln>
        </p:spPr>
        <p:txBody>
          <a:bodyPr vert="eaVert" lIns="91334" tIns="45666" rIns="91334" bIns="45666" anchor="ctr"/>
          <a:lstStyle/>
          <a:p>
            <a:pPr algn="ctr" eaLnBrk="0" hangingPunct="0">
              <a:spcBef>
                <a:spcPct val="20000"/>
              </a:spcBef>
              <a:defRPr/>
            </a:pPr>
            <a:r>
              <a:rPr lang="ja-JP" altLang="en-US" sz="2800" b="1" dirty="0">
                <a:latin typeface="Meiryo UI" panose="020B0604030504040204" pitchFamily="50" charset="-128"/>
                <a:ea typeface="Meiryo UI" panose="020B0604030504040204" pitchFamily="50" charset="-128"/>
                <a:cs typeface="Meiryo UI" panose="020B0604030504040204" pitchFamily="50" charset="-128"/>
              </a:rPr>
              <a:t>具体的な施策の５つの柱　</a:t>
            </a:r>
          </a:p>
        </p:txBody>
      </p:sp>
      <p:sp>
        <p:nvSpPr>
          <p:cNvPr id="19" name="正方形/長方形 18">
            <a:extLst>
              <a:ext uri="{FF2B5EF4-FFF2-40B4-BE49-F238E27FC236}">
                <a16:creationId xmlns:a16="http://schemas.microsoft.com/office/drawing/2014/main" id="{ABC560C8-CB4D-455F-B439-30B6A543679D}"/>
              </a:ext>
            </a:extLst>
          </p:cNvPr>
          <p:cNvSpPr/>
          <p:nvPr/>
        </p:nvSpPr>
        <p:spPr>
          <a:xfrm>
            <a:off x="1524000" y="2876"/>
            <a:ext cx="9144000" cy="7106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defRPr/>
            </a:pPr>
            <a:endParaRPr lang="ja-JP" altLang="en-US" sz="3600">
              <a:solidFill>
                <a:prstClr val="white"/>
              </a:solidFill>
              <a:latin typeface="Calibri" panose="020F0502020204030204"/>
              <a:ea typeface="游ゴシック" panose="020B0400000000000000" pitchFamily="50" charset="-128"/>
            </a:endParaRPr>
          </a:p>
        </p:txBody>
      </p:sp>
      <p:sp>
        <p:nvSpPr>
          <p:cNvPr id="21" name="テキスト ボックス 20">
            <a:extLst>
              <a:ext uri="{FF2B5EF4-FFF2-40B4-BE49-F238E27FC236}">
                <a16:creationId xmlns:a16="http://schemas.microsoft.com/office/drawing/2014/main" id="{0971CB5A-8F95-4627-A8B3-7DBAEF9E5122}"/>
              </a:ext>
            </a:extLst>
          </p:cNvPr>
          <p:cNvSpPr txBox="1"/>
          <p:nvPr/>
        </p:nvSpPr>
        <p:spPr>
          <a:xfrm>
            <a:off x="5777497" y="6455078"/>
            <a:ext cx="5638735" cy="276999"/>
          </a:xfrm>
          <a:prstGeom prst="rect">
            <a:avLst/>
          </a:prstGeom>
          <a:noFill/>
          <a:ln cmpd="dbl">
            <a:noFill/>
          </a:ln>
        </p:spPr>
        <p:txBody>
          <a:bodyPr wrap="square" rtlCol="0">
            <a:spAutoFit/>
          </a:bodyPr>
          <a:lstStyle/>
          <a:p>
            <a:pPr algn="r" eaLnBrk="0" fontAlgn="base" hangingPunct="0">
              <a:spcBef>
                <a:spcPct val="0"/>
              </a:spcBef>
              <a:spcAft>
                <a:spcPct val="0"/>
              </a:spcAft>
              <a:defRPr/>
            </a:pP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令和元年</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6</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月</a:t>
            </a:r>
            <a:r>
              <a:rPr lang="en-US" altLang="ja-JP"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18</a:t>
            </a:r>
            <a:r>
              <a:rPr lang="ja-JP" altLang="en-US" sz="12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日認知症施策推進関係閣僚会議決定</a:t>
            </a:r>
          </a:p>
        </p:txBody>
      </p:sp>
      <p:sp>
        <p:nvSpPr>
          <p:cNvPr id="4" name="テキスト ボックス 3"/>
          <p:cNvSpPr txBox="1"/>
          <p:nvPr/>
        </p:nvSpPr>
        <p:spPr>
          <a:xfrm>
            <a:off x="2838894" y="109828"/>
            <a:ext cx="6514399" cy="502702"/>
          </a:xfrm>
          <a:prstGeom prst="rect">
            <a:avLst/>
          </a:prstGeom>
          <a:noFill/>
          <a:ln cmpd="dbl">
            <a:noFill/>
          </a:ln>
        </p:spPr>
        <p:txBody>
          <a:bodyPr wrap="square" rtlCol="0">
            <a:spAutoFit/>
          </a:bodyPr>
          <a:lstStyle/>
          <a:p>
            <a:pPr algn="ctr" eaLnBrk="0" fontAlgn="base" hangingPunct="0">
              <a:lnSpc>
                <a:spcPts val="3200"/>
              </a:lnSpc>
              <a:spcBef>
                <a:spcPct val="0"/>
              </a:spcBef>
              <a:spcAft>
                <a:spcPct val="0"/>
              </a:spcAft>
              <a:defRPr/>
            </a:pPr>
            <a:r>
              <a:rPr lang="ja-JP" altLang="en-US" sz="3600"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認知症施策推進大綱の概要</a:t>
            </a:r>
          </a:p>
        </p:txBody>
      </p:sp>
      <p:sp>
        <p:nvSpPr>
          <p:cNvPr id="18" name="AutoShape 9" descr="50%"/>
          <p:cNvSpPr>
            <a:spLocks noChangeArrowheads="1"/>
          </p:cNvSpPr>
          <p:nvPr/>
        </p:nvSpPr>
        <p:spPr bwMode="auto">
          <a:xfrm>
            <a:off x="10087491" y="870396"/>
            <a:ext cx="813175" cy="5466148"/>
          </a:xfrm>
          <a:prstGeom prst="roundRect">
            <a:avLst>
              <a:gd name="adj" fmla="val 50000"/>
            </a:avLst>
          </a:prstGeom>
          <a:solidFill>
            <a:schemeClr val="accent6">
              <a:lumMod val="60000"/>
              <a:lumOff val="40000"/>
            </a:schemeClr>
          </a:solidFill>
          <a:ln w="41275">
            <a:solidFill>
              <a:schemeClr val="bg1"/>
            </a:solidFill>
            <a:round/>
            <a:headEnd/>
            <a:tailEnd/>
          </a:ln>
        </p:spPr>
        <p:txBody>
          <a:bodyPr vert="eaVert" lIns="91334" tIns="45666" rIns="91334" bIns="45666" anchor="ctr"/>
          <a:lstStyle/>
          <a:p>
            <a:pPr algn="ctr" eaLnBrk="0" hangingPunct="0">
              <a:spcBef>
                <a:spcPct val="20000"/>
              </a:spcBef>
              <a:defRPr/>
            </a:pPr>
            <a:r>
              <a:rPr lang="ja-JP" altLang="en-US" sz="28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認知症の人や家族の視点の重視　</a:t>
            </a:r>
          </a:p>
        </p:txBody>
      </p:sp>
      <p:sp>
        <p:nvSpPr>
          <p:cNvPr id="3" name="日付プレースホルダー 2">
            <a:extLst>
              <a:ext uri="{FF2B5EF4-FFF2-40B4-BE49-F238E27FC236}">
                <a16:creationId xmlns:a16="http://schemas.microsoft.com/office/drawing/2014/main" id="{E76366F6-F58F-3C60-16DA-8333777022FA}"/>
              </a:ext>
            </a:extLst>
          </p:cNvPr>
          <p:cNvSpPr>
            <a:spLocks noGrp="1"/>
          </p:cNvSpPr>
          <p:nvPr>
            <p:ph type="dt" sz="half" idx="10"/>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36AB4DF-48DA-4EBE-6A5F-C4A04C647FB6}"/>
              </a:ext>
            </a:extLst>
          </p:cNvPr>
          <p:cNvSpPr>
            <a:spLocks noGrp="1"/>
          </p:cNvSpPr>
          <p:nvPr>
            <p:ph type="sldNum" sz="quarter" idx="12"/>
          </p:nvPr>
        </p:nvSpPr>
        <p:spPr/>
        <p:txBody>
          <a:bodyPr/>
          <a:lstStyle/>
          <a:p>
            <a:fld id="{7BCE676F-4151-4FB9-8059-CF37FC457274}" type="slidenum">
              <a:rPr kumimoji="1" lang="ja-JP" altLang="en-US" smtClean="0"/>
              <a:t>7</a:t>
            </a:fld>
            <a:endParaRPr kumimoji="1" lang="ja-JP" altLang="en-US"/>
          </a:p>
        </p:txBody>
      </p:sp>
    </p:spTree>
    <p:extLst>
      <p:ext uri="{BB962C8B-B14F-4D97-AF65-F5344CB8AC3E}">
        <p14:creationId xmlns:p14="http://schemas.microsoft.com/office/powerpoint/2010/main" val="1541405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C7C2E9F8-4C7D-19DB-1FB2-1A6A79E1916E}"/>
              </a:ext>
            </a:extLst>
          </p:cNvPr>
          <p:cNvSpPr>
            <a:spLocks noGrp="1"/>
          </p:cNvSpPr>
          <p:nvPr>
            <p:ph type="title"/>
          </p:nvPr>
        </p:nvSpPr>
        <p:spPr>
          <a:xfrm>
            <a:off x="1798320" y="415925"/>
            <a:ext cx="9824720" cy="1143000"/>
          </a:xfrm>
        </p:spPr>
        <p:txBody>
          <a:bodyPr>
            <a:normAutofit/>
          </a:bodyPr>
          <a:lstStyle/>
          <a:p>
            <a:pPr>
              <a:defRPr/>
            </a:pPr>
            <a:r>
              <a:rPr lang="ja-JP" altLang="en-US" b="1" dirty="0">
                <a:solidFill>
                  <a:srgbClr val="FF0000"/>
                </a:solidFill>
                <a:latin typeface="Meiryo UI" panose="020B0604030504040204" pitchFamily="50" charset="-128"/>
                <a:ea typeface="Meiryo UI" panose="020B0604030504040204" pitchFamily="50" charset="-128"/>
              </a:rPr>
              <a:t>認知症基本法　　　　　　　</a:t>
            </a:r>
            <a:r>
              <a:rPr lang="ja-JP" altLang="en-US" sz="2400" b="1" dirty="0">
                <a:solidFill>
                  <a:srgbClr val="FF0000"/>
                </a:solidFill>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2023.6.14</a:t>
            </a:r>
            <a:r>
              <a:rPr lang="ja-JP" altLang="en-US" sz="2400" dirty="0">
                <a:latin typeface="Meiryo UI" panose="020B0604030504040204" pitchFamily="50" charset="-128"/>
                <a:ea typeface="Meiryo UI" panose="020B0604030504040204" pitchFamily="50" charset="-128"/>
              </a:rPr>
              <a:t>成立</a:t>
            </a:r>
            <a:br>
              <a:rPr lang="en-US" altLang="ja-JP" sz="2400" dirty="0">
                <a:latin typeface="Meiryo UI" panose="020B0604030504040204" pitchFamily="50" charset="-128"/>
                <a:ea typeface="Meiryo UI" panose="020B0604030504040204" pitchFamily="50" charset="-128"/>
              </a:rPr>
            </a:br>
            <a:r>
              <a:rPr kumimoji="1" lang="ja-JP" altLang="en-US" sz="2100" b="1" i="0" u="none" strike="noStrike" kern="1200" cap="none" spc="0" normalizeH="0" baseline="0" noProof="0" dirty="0">
                <a:ln>
                  <a:noFill/>
                </a:ln>
                <a:solidFill>
                  <a:srgbClr val="FF6600"/>
                </a:solidFill>
                <a:effectLst/>
                <a:uLnTx/>
                <a:uFillTx/>
                <a:latin typeface="Meiryo UI" panose="020B0604030504040204" pitchFamily="50" charset="-128"/>
                <a:ea typeface="Meiryo UI" panose="020B0604030504040204" pitchFamily="50" charset="-128"/>
                <a:cs typeface="+mn-cs"/>
              </a:rPr>
              <a:t>（共生社会実現を推進するための認知症基本法）　　　</a:t>
            </a:r>
            <a:r>
              <a:rPr kumimoji="1" lang="en-US" altLang="ja-JP"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2024</a:t>
            </a:r>
            <a:r>
              <a:rPr lang="en-US" altLang="ja-JP" sz="2400" dirty="0">
                <a:latin typeface="Meiryo UI" panose="020B0604030504040204" pitchFamily="50" charset="-128"/>
                <a:ea typeface="Meiryo UI" panose="020B0604030504040204" pitchFamily="50" charset="-128"/>
                <a:cs typeface="+mn-cs"/>
              </a:rPr>
              <a:t>.1. 1 </a:t>
            </a:r>
            <a:r>
              <a:rPr kumimoji="1" lang="ja-JP" altLang="en-US" sz="24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施行</a:t>
            </a:r>
            <a:endParaRPr lang="ja-JP" altLang="en-US" sz="2400" dirty="0">
              <a:latin typeface="Meiryo UI" panose="020B0604030504040204" pitchFamily="50" charset="-128"/>
              <a:ea typeface="Meiryo UI" panose="020B0604030504040204" pitchFamily="50" charset="-128"/>
            </a:endParaRPr>
          </a:p>
        </p:txBody>
      </p:sp>
      <p:sp>
        <p:nvSpPr>
          <p:cNvPr id="8" name="コンテンツ プレースホルダー 7">
            <a:extLst>
              <a:ext uri="{FF2B5EF4-FFF2-40B4-BE49-F238E27FC236}">
                <a16:creationId xmlns:a16="http://schemas.microsoft.com/office/drawing/2014/main" id="{46CD851C-42B1-C6B0-1F04-50E79003CE7D}"/>
              </a:ext>
            </a:extLst>
          </p:cNvPr>
          <p:cNvSpPr txBox="1">
            <a:spLocks/>
          </p:cNvSpPr>
          <p:nvPr/>
        </p:nvSpPr>
        <p:spPr>
          <a:xfrm>
            <a:off x="650240" y="1916113"/>
            <a:ext cx="10972800" cy="4153611"/>
          </a:xfrm>
          <a:prstGeom prst="rect">
            <a:avLst/>
          </a:prstGeom>
          <a:ln>
            <a:solidFill>
              <a:schemeClr val="tx1"/>
            </a:solidFill>
            <a:miter lim="800000"/>
            <a:headEnd/>
            <a:tailEnd/>
          </a:ln>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kumimoji="1"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kumimoji="1"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kumimoji="1"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kumimoji="1" sz="1600" b="1" kern="1200">
                <a:solidFill>
                  <a:schemeClr val="tx1"/>
                </a:solidFill>
                <a:latin typeface="+mn-lt"/>
                <a:ea typeface="+mn-ea"/>
                <a:cs typeface="+mn-cs"/>
              </a:defRPr>
            </a:lvl9pPr>
          </a:lstStyle>
          <a:p>
            <a:pPr>
              <a:lnSpc>
                <a:spcPts val="4900"/>
              </a:lnSpc>
            </a:pPr>
            <a:r>
              <a:rPr lang="en-US" altLang="ja-JP" sz="3600" b="0" dirty="0">
                <a:solidFill>
                  <a:srgbClr val="333333"/>
                </a:solidFill>
                <a:latin typeface="Meiryo UI" panose="020B0604030504040204" pitchFamily="50" charset="-128"/>
                <a:ea typeface="Meiryo UI" panose="020B0604030504040204" pitchFamily="50" charset="-128"/>
              </a:rPr>
              <a:t>(</a:t>
            </a:r>
            <a:r>
              <a:rPr lang="ja-JP" altLang="en-US" sz="3600" b="0" dirty="0">
                <a:solidFill>
                  <a:srgbClr val="333333"/>
                </a:solidFill>
                <a:latin typeface="Meiryo UI" panose="020B0604030504040204" pitchFamily="50" charset="-128"/>
                <a:ea typeface="Meiryo UI" panose="020B0604030504040204" pitchFamily="50" charset="-128"/>
              </a:rPr>
              <a:t>目的</a:t>
            </a:r>
            <a:r>
              <a:rPr lang="en-US" altLang="ja-JP" sz="3600" b="0" dirty="0">
                <a:solidFill>
                  <a:srgbClr val="333333"/>
                </a:solidFill>
                <a:latin typeface="Meiryo UI" panose="020B0604030504040204" pitchFamily="50" charset="-128"/>
                <a:ea typeface="Meiryo UI" panose="020B0604030504040204" pitchFamily="50" charset="-128"/>
              </a:rPr>
              <a:t>)</a:t>
            </a:r>
          </a:p>
          <a:p>
            <a:pPr>
              <a:lnSpc>
                <a:spcPts val="4900"/>
              </a:lnSpc>
            </a:pPr>
            <a:r>
              <a:rPr lang="ja-JP" altLang="en-US" sz="3600" b="0" dirty="0">
                <a:solidFill>
                  <a:srgbClr val="333333"/>
                </a:solidFill>
                <a:latin typeface="Meiryo UI" panose="020B0604030504040204" pitchFamily="50" charset="-128"/>
                <a:ea typeface="Meiryo UI" panose="020B0604030504040204" pitchFamily="50" charset="-128"/>
              </a:rPr>
              <a:t>認知症施策を総合的かつ計画的に推進し、もって認知症の人を含めた国民一人一人がその個性と能力を十分に発揮し、相互に人格と個性を尊重しつつ支え合いながら共生する活力ある社会（以下「共生社会」という。）の実現を推進することを目的とする。</a:t>
            </a:r>
            <a:endParaRPr lang="ja-JP" altLang="en-US" sz="3600" b="0" dirty="0">
              <a:latin typeface="Meiryo UI" panose="020B0604030504040204" pitchFamily="50" charset="-128"/>
              <a:ea typeface="Meiryo UI" panose="020B0604030504040204" pitchFamily="50" charset="-128"/>
            </a:endParaRPr>
          </a:p>
        </p:txBody>
      </p:sp>
      <p:sp>
        <p:nvSpPr>
          <p:cNvPr id="2" name="スライド番号プレースホルダー 3">
            <a:extLst>
              <a:ext uri="{FF2B5EF4-FFF2-40B4-BE49-F238E27FC236}">
                <a16:creationId xmlns:a16="http://schemas.microsoft.com/office/drawing/2014/main" id="{B4B14592-0F0F-E15B-763C-93A2E2D86658}"/>
              </a:ext>
            </a:extLst>
          </p:cNvPr>
          <p:cNvSpPr>
            <a:spLocks noGrp="1"/>
          </p:cNvSpPr>
          <p:nvPr>
            <p:ph type="sldNum" sz="quarter" idx="12"/>
          </p:nvPr>
        </p:nvSpPr>
        <p:spPr>
          <a:xfrm>
            <a:off x="8610600" y="6356350"/>
            <a:ext cx="2743200" cy="365125"/>
          </a:xfrm>
        </p:spPr>
        <p:txBody>
          <a:bodyPr/>
          <a:lstStyle/>
          <a:p>
            <a:fld id="{7BCE676F-4151-4FB9-8059-CF37FC457274}" type="slidenum">
              <a:rPr kumimoji="1" lang="ja-JP" altLang="en-US" smtClean="0"/>
              <a:t>8</a:t>
            </a:fld>
            <a:endParaRPr kumimoji="1" lang="ja-JP" altLang="en-US" dirty="0"/>
          </a:p>
        </p:txBody>
      </p:sp>
      <p:sp>
        <p:nvSpPr>
          <p:cNvPr id="3" name="日付プレースホルダー 2">
            <a:extLst>
              <a:ext uri="{FF2B5EF4-FFF2-40B4-BE49-F238E27FC236}">
                <a16:creationId xmlns:a16="http://schemas.microsoft.com/office/drawing/2014/main" id="{B2C83E29-813E-8B7D-FD4C-3F01572B22B8}"/>
              </a:ext>
            </a:extLst>
          </p:cNvPr>
          <p:cNvSpPr>
            <a:spLocks noGrp="1"/>
          </p:cNvSpPr>
          <p:nvPr>
            <p:ph type="dt" sz="half" idx="10"/>
          </p:nvPr>
        </p:nvSpPr>
        <p:spPr/>
        <p:txBody>
          <a:bodyPr/>
          <a:lstStyle/>
          <a:p>
            <a:endParaRPr kumimoji="1" lang="ja-JP" altLang="en-US"/>
          </a:p>
        </p:txBody>
      </p:sp>
    </p:spTree>
    <p:extLst>
      <p:ext uri="{BB962C8B-B14F-4D97-AF65-F5344CB8AC3E}">
        <p14:creationId xmlns:p14="http://schemas.microsoft.com/office/powerpoint/2010/main" val="2945027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B3CCAE53-7837-56E8-EAF8-F9986A292F21}"/>
              </a:ext>
            </a:extLst>
          </p:cNvPr>
          <p:cNvSpPr>
            <a:spLocks noGrp="1"/>
          </p:cNvSpPr>
          <p:nvPr>
            <p:ph type="title"/>
          </p:nvPr>
        </p:nvSpPr>
        <p:spPr>
          <a:xfrm>
            <a:off x="1163735" y="618330"/>
            <a:ext cx="10598785" cy="978588"/>
          </a:xfrm>
        </p:spPr>
        <p:txBody>
          <a:bodyPr>
            <a:noAutofit/>
          </a:bodyPr>
          <a:lstStyle/>
          <a:p>
            <a:pPr>
              <a:lnSpc>
                <a:spcPts val="5000"/>
              </a:lnSpc>
            </a:pPr>
            <a:r>
              <a:rPr lang="ja-JP" altLang="en-US" b="1" dirty="0">
                <a:latin typeface="Meiryo UI" panose="020B0604030504040204" pitchFamily="50" charset="-128"/>
                <a:ea typeface="Meiryo UI" panose="020B0604030504040204" pitchFamily="50" charset="-128"/>
              </a:rPr>
              <a:t>認知症の人の</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ために</a:t>
            </a:r>
            <a:r>
              <a:rPr lang="en-US" altLang="ja-JP" b="1"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から</a:t>
            </a:r>
            <a:br>
              <a:rPr lang="en-US" altLang="ja-JP" b="1" dirty="0">
                <a:latin typeface="Meiryo UI" panose="020B0604030504040204" pitchFamily="50" charset="-128"/>
                <a:ea typeface="Meiryo UI" panose="020B0604030504040204" pitchFamily="50" charset="-128"/>
              </a:rPr>
            </a:br>
            <a:r>
              <a:rPr lang="ja-JP" altLang="en-US" b="1" dirty="0">
                <a:latin typeface="Meiryo UI" panose="020B0604030504040204" pitchFamily="50" charset="-128"/>
                <a:ea typeface="Meiryo UI" panose="020B0604030504040204" pitchFamily="50" charset="-128"/>
              </a:rPr>
              <a:t>　　　　　　認知症の人と </a:t>
            </a:r>
            <a:r>
              <a:rPr lang="en-US" altLang="ja-JP" b="1" dirty="0">
                <a:latin typeface="Meiryo UI" panose="020B0604030504040204" pitchFamily="50" charset="-128"/>
                <a:ea typeface="Meiryo UI" panose="020B0604030504040204" pitchFamily="50" charset="-128"/>
              </a:rPr>
              <a:t>『</a:t>
            </a:r>
            <a:r>
              <a:rPr lang="ja-JP" altLang="en-US" b="1" dirty="0">
                <a:solidFill>
                  <a:srgbClr val="FF6600"/>
                </a:solidFill>
                <a:latin typeface="Meiryo UI" panose="020B0604030504040204" pitchFamily="50" charset="-128"/>
                <a:ea typeface="Meiryo UI" panose="020B0604030504040204" pitchFamily="50" charset="-128"/>
              </a:rPr>
              <a:t>ともに</a:t>
            </a:r>
            <a:r>
              <a:rPr lang="en-US" altLang="ja-JP" b="1"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の活動</a:t>
            </a:r>
          </a:p>
        </p:txBody>
      </p:sp>
      <p:sp>
        <p:nvSpPr>
          <p:cNvPr id="9" name="楕円 8">
            <a:extLst>
              <a:ext uri="{FF2B5EF4-FFF2-40B4-BE49-F238E27FC236}">
                <a16:creationId xmlns:a16="http://schemas.microsoft.com/office/drawing/2014/main" id="{4601AE96-2150-57DF-2524-D12630C1C02A}"/>
              </a:ext>
            </a:extLst>
          </p:cNvPr>
          <p:cNvSpPr/>
          <p:nvPr/>
        </p:nvSpPr>
        <p:spPr>
          <a:xfrm>
            <a:off x="4320339" y="2204338"/>
            <a:ext cx="3048255" cy="1981200"/>
          </a:xfrm>
          <a:prstGeom prst="ellipse">
            <a:avLst/>
          </a:prstGeom>
          <a:solidFill>
            <a:schemeClr val="bg1"/>
          </a:solidFill>
          <a:ln w="5715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2000" b="1" dirty="0">
              <a:solidFill>
                <a:schemeClr val="tx1"/>
              </a:solidFill>
              <a:latin typeface="Meiryo UI" panose="020B0604030504040204" pitchFamily="50" charset="-128"/>
              <a:ea typeface="Meiryo UI" panose="020B0604030504040204" pitchFamily="50" charset="-128"/>
            </a:endParaRPr>
          </a:p>
        </p:txBody>
      </p:sp>
      <p:sp>
        <p:nvSpPr>
          <p:cNvPr id="11" name="楕円 10">
            <a:extLst>
              <a:ext uri="{FF2B5EF4-FFF2-40B4-BE49-F238E27FC236}">
                <a16:creationId xmlns:a16="http://schemas.microsoft.com/office/drawing/2014/main" id="{D3ABCB78-AFD8-75B8-871F-F15AE6632502}"/>
              </a:ext>
            </a:extLst>
          </p:cNvPr>
          <p:cNvSpPr/>
          <p:nvPr/>
        </p:nvSpPr>
        <p:spPr>
          <a:xfrm>
            <a:off x="960507" y="2138516"/>
            <a:ext cx="3267074" cy="2208212"/>
          </a:xfrm>
          <a:prstGeom prst="ellipse">
            <a:avLst/>
          </a:prstGeom>
          <a:solidFill>
            <a:schemeClr val="bg1"/>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000" b="1" dirty="0">
              <a:solidFill>
                <a:schemeClr val="tx1"/>
              </a:solidFill>
              <a:latin typeface="Meiryo UI" panose="020B0604030504040204" pitchFamily="50" charset="-128"/>
              <a:ea typeface="Meiryo UI" panose="020B0604030504040204" pitchFamily="50" charset="-128"/>
            </a:endParaRPr>
          </a:p>
        </p:txBody>
      </p:sp>
      <p:sp>
        <p:nvSpPr>
          <p:cNvPr id="25605" name="テキスト ボックス 1">
            <a:extLst>
              <a:ext uri="{FF2B5EF4-FFF2-40B4-BE49-F238E27FC236}">
                <a16:creationId xmlns:a16="http://schemas.microsoft.com/office/drawing/2014/main" id="{BE99517C-D593-F976-7775-50B2303DB262}"/>
              </a:ext>
            </a:extLst>
          </p:cNvPr>
          <p:cNvSpPr txBox="1">
            <a:spLocks noChangeArrowheads="1"/>
          </p:cNvSpPr>
          <p:nvPr/>
        </p:nvSpPr>
        <p:spPr bwMode="auto">
          <a:xfrm>
            <a:off x="1793808" y="4503276"/>
            <a:ext cx="18494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000" dirty="0">
                <a:latin typeface="Meiryo UI" panose="020B0604030504040204" pitchFamily="50" charset="-128"/>
                <a:ea typeface="Meiryo UI" panose="020B0604030504040204" pitchFamily="50" charset="-128"/>
              </a:rPr>
              <a:t>これまで</a:t>
            </a:r>
          </a:p>
        </p:txBody>
      </p:sp>
      <p:sp>
        <p:nvSpPr>
          <p:cNvPr id="25606" name="テキスト ボックス 9">
            <a:extLst>
              <a:ext uri="{FF2B5EF4-FFF2-40B4-BE49-F238E27FC236}">
                <a16:creationId xmlns:a16="http://schemas.microsoft.com/office/drawing/2014/main" id="{6DDD33F1-4D8E-437D-10CA-06E60CA72912}"/>
              </a:ext>
            </a:extLst>
          </p:cNvPr>
          <p:cNvSpPr txBox="1">
            <a:spLocks noChangeArrowheads="1"/>
          </p:cNvSpPr>
          <p:nvPr/>
        </p:nvSpPr>
        <p:spPr bwMode="auto">
          <a:xfrm>
            <a:off x="5141846" y="4445730"/>
            <a:ext cx="19319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000">
                <a:latin typeface="Meiryo UI" panose="020B0604030504040204" pitchFamily="50" charset="-128"/>
                <a:ea typeface="Meiryo UI" panose="020B0604030504040204" pitchFamily="50" charset="-128"/>
              </a:rPr>
              <a:t>これから</a:t>
            </a:r>
          </a:p>
        </p:txBody>
      </p:sp>
      <p:sp>
        <p:nvSpPr>
          <p:cNvPr id="12" name="楕円 11">
            <a:extLst>
              <a:ext uri="{FF2B5EF4-FFF2-40B4-BE49-F238E27FC236}">
                <a16:creationId xmlns:a16="http://schemas.microsoft.com/office/drawing/2014/main" id="{FED9550E-3F7D-C7DE-E976-D10DB1106B2C}"/>
              </a:ext>
            </a:extLst>
          </p:cNvPr>
          <p:cNvSpPr/>
          <p:nvPr/>
        </p:nvSpPr>
        <p:spPr>
          <a:xfrm>
            <a:off x="363541" y="2449667"/>
            <a:ext cx="4302188" cy="1601787"/>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800" b="1" dirty="0">
                <a:solidFill>
                  <a:schemeClr val="tx1"/>
                </a:solidFill>
                <a:latin typeface="Meiryo UI" panose="020B0604030504040204" pitchFamily="50" charset="-128"/>
                <a:ea typeface="Meiryo UI" panose="020B0604030504040204" pitchFamily="50" charset="-128"/>
              </a:rPr>
              <a:t>認知症の人の</a:t>
            </a:r>
            <a:endParaRPr lang="en-US" altLang="ja-JP" sz="2800" b="1" dirty="0">
              <a:solidFill>
                <a:schemeClr val="tx1"/>
              </a:solidFill>
              <a:latin typeface="Meiryo UI" panose="020B0604030504040204" pitchFamily="50" charset="-128"/>
              <a:ea typeface="Meiryo UI" panose="020B0604030504040204" pitchFamily="50" charset="-128"/>
            </a:endParaRPr>
          </a:p>
          <a:p>
            <a:pPr algn="ctr">
              <a:defRPr/>
            </a:pPr>
            <a:r>
              <a:rPr lang="ja-JP" altLang="en-US" sz="3200" b="1" dirty="0">
                <a:solidFill>
                  <a:srgbClr val="0070C0"/>
                </a:solidFill>
                <a:latin typeface="Meiryo UI" panose="020B0604030504040204" pitchFamily="50" charset="-128"/>
                <a:ea typeface="Meiryo UI" panose="020B0604030504040204" pitchFamily="50" charset="-128"/>
              </a:rPr>
              <a:t>ために</a:t>
            </a:r>
            <a:endParaRPr lang="en-US" altLang="ja-JP" sz="3200" b="1" dirty="0">
              <a:solidFill>
                <a:srgbClr val="0070C0"/>
              </a:solidFill>
              <a:latin typeface="Meiryo UI" panose="020B0604030504040204" pitchFamily="50" charset="-128"/>
              <a:ea typeface="Meiryo UI" panose="020B0604030504040204" pitchFamily="50" charset="-128"/>
            </a:endParaRPr>
          </a:p>
          <a:p>
            <a:pPr algn="ctr">
              <a:defRPr/>
            </a:pPr>
            <a:r>
              <a:rPr lang="ja-JP" altLang="en-US" sz="2800" b="1" dirty="0">
                <a:solidFill>
                  <a:schemeClr val="tx1"/>
                </a:solidFill>
                <a:latin typeface="Meiryo UI" panose="020B0604030504040204" pitchFamily="50" charset="-128"/>
                <a:ea typeface="Meiryo UI" panose="020B0604030504040204" pitchFamily="50" charset="-128"/>
              </a:rPr>
              <a:t>何かしてあげよう！</a:t>
            </a:r>
          </a:p>
        </p:txBody>
      </p:sp>
      <p:sp>
        <p:nvSpPr>
          <p:cNvPr id="25608" name="テキスト ボックス 12">
            <a:extLst>
              <a:ext uri="{FF2B5EF4-FFF2-40B4-BE49-F238E27FC236}">
                <a16:creationId xmlns:a16="http://schemas.microsoft.com/office/drawing/2014/main" id="{16E125B6-9AB4-9563-7860-A142CF4C0777}"/>
              </a:ext>
            </a:extLst>
          </p:cNvPr>
          <p:cNvSpPr txBox="1">
            <a:spLocks noChangeArrowheads="1"/>
          </p:cNvSpPr>
          <p:nvPr/>
        </p:nvSpPr>
        <p:spPr bwMode="auto">
          <a:xfrm>
            <a:off x="8879340" y="4472065"/>
            <a:ext cx="139223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3000" dirty="0">
                <a:latin typeface="Meiryo UI" panose="020B0604030504040204" pitchFamily="50" charset="-128"/>
                <a:ea typeface="Meiryo UI" panose="020B0604030504040204" pitchFamily="50" charset="-128"/>
              </a:rPr>
              <a:t>さらに</a:t>
            </a:r>
          </a:p>
        </p:txBody>
      </p:sp>
      <p:sp>
        <p:nvSpPr>
          <p:cNvPr id="14" name="楕円 13">
            <a:extLst>
              <a:ext uri="{FF2B5EF4-FFF2-40B4-BE49-F238E27FC236}">
                <a16:creationId xmlns:a16="http://schemas.microsoft.com/office/drawing/2014/main" id="{0613B9A5-6DC0-2364-B67E-82DFCBB7592C}"/>
              </a:ext>
            </a:extLst>
          </p:cNvPr>
          <p:cNvSpPr/>
          <p:nvPr/>
        </p:nvSpPr>
        <p:spPr>
          <a:xfrm>
            <a:off x="7461352" y="2189997"/>
            <a:ext cx="3630506" cy="2220913"/>
          </a:xfrm>
          <a:prstGeom prst="ellipse">
            <a:avLst/>
          </a:prstGeom>
          <a:solidFill>
            <a:schemeClr val="bg1"/>
          </a:solidFill>
          <a:ln w="762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ja-JP" sz="2400" b="1" dirty="0">
              <a:solidFill>
                <a:schemeClr val="tx1"/>
              </a:solidFill>
              <a:latin typeface="Meiryo UI" panose="020B0604030504040204" pitchFamily="50" charset="-128"/>
              <a:ea typeface="Meiryo UI" panose="020B0604030504040204" pitchFamily="50" charset="-128"/>
            </a:endParaRPr>
          </a:p>
        </p:txBody>
      </p:sp>
      <p:sp>
        <p:nvSpPr>
          <p:cNvPr id="25610" name="テキスト ボックス 2">
            <a:extLst>
              <a:ext uri="{FF2B5EF4-FFF2-40B4-BE49-F238E27FC236}">
                <a16:creationId xmlns:a16="http://schemas.microsoft.com/office/drawing/2014/main" id="{7482494B-69A0-D1A2-A989-A97B5FAE541D}"/>
              </a:ext>
            </a:extLst>
          </p:cNvPr>
          <p:cNvSpPr txBox="1">
            <a:spLocks noChangeArrowheads="1"/>
          </p:cNvSpPr>
          <p:nvPr/>
        </p:nvSpPr>
        <p:spPr bwMode="auto">
          <a:xfrm>
            <a:off x="7467061" y="2577406"/>
            <a:ext cx="362479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b="1" dirty="0">
                <a:latin typeface="Meiryo UI" panose="020B0604030504040204" pitchFamily="50" charset="-128"/>
                <a:ea typeface="Meiryo UI" panose="020B0604030504040204" pitchFamily="50" charset="-128"/>
              </a:rPr>
              <a:t>認知症の人と</a:t>
            </a:r>
            <a:endParaRPr lang="en-US" altLang="ja-JP" b="1" dirty="0">
              <a:latin typeface="Meiryo UI" panose="020B0604030504040204" pitchFamily="50" charset="-128"/>
              <a:ea typeface="Meiryo UI" panose="020B0604030504040204" pitchFamily="50" charset="-128"/>
            </a:endParaRPr>
          </a:p>
          <a:p>
            <a:pPr algn="ctr">
              <a:spcBef>
                <a:spcPct val="0"/>
              </a:spcBef>
              <a:buFontTx/>
              <a:buNone/>
            </a:pPr>
            <a:r>
              <a:rPr lang="ja-JP" altLang="en-US" sz="3600" b="1" dirty="0">
                <a:solidFill>
                  <a:srgbClr val="FF6600"/>
                </a:solidFill>
                <a:latin typeface="Meiryo UI" panose="020B0604030504040204" pitchFamily="50" charset="-128"/>
                <a:ea typeface="Meiryo UI" panose="020B0604030504040204" pitchFamily="50" charset="-128"/>
              </a:rPr>
              <a:t>ともに</a:t>
            </a:r>
            <a:endParaRPr lang="en-US" altLang="ja-JP" sz="3600" b="1" dirty="0">
              <a:solidFill>
                <a:srgbClr val="FF6600"/>
              </a:solidFill>
              <a:latin typeface="Meiryo UI" panose="020B0604030504040204" pitchFamily="50" charset="-128"/>
              <a:ea typeface="Meiryo UI" panose="020B0604030504040204" pitchFamily="50" charset="-128"/>
            </a:endParaRPr>
          </a:p>
          <a:p>
            <a:pPr algn="ctr">
              <a:spcBef>
                <a:spcPct val="0"/>
              </a:spcBef>
              <a:buFontTx/>
              <a:buNone/>
            </a:pPr>
            <a:r>
              <a:rPr lang="ja-JP" altLang="en-US" b="1" dirty="0">
                <a:latin typeface="Meiryo UI" panose="020B0604030504040204" pitchFamily="50" charset="-128"/>
                <a:ea typeface="Meiryo UI" panose="020B0604030504040204" pitchFamily="50" charset="-128"/>
              </a:rPr>
              <a:t>　地域をつくろう！</a:t>
            </a:r>
            <a:br>
              <a:rPr lang="en-US" altLang="ja-JP" sz="2800" b="1" dirty="0">
                <a:latin typeface="Meiryo UI" panose="020B0604030504040204" pitchFamily="50" charset="-128"/>
                <a:ea typeface="Meiryo UI" panose="020B0604030504040204" pitchFamily="50" charset="-128"/>
              </a:rPr>
            </a:br>
            <a:endParaRPr lang="ja-JP" altLang="en-US" sz="2800" b="1" dirty="0">
              <a:latin typeface="Meiryo UI" panose="020B0604030504040204" pitchFamily="50" charset="-128"/>
              <a:ea typeface="Meiryo UI" panose="020B0604030504040204" pitchFamily="50" charset="-128"/>
            </a:endParaRPr>
          </a:p>
        </p:txBody>
      </p:sp>
      <p:sp>
        <p:nvSpPr>
          <p:cNvPr id="5" name="矢印: 右 4">
            <a:extLst>
              <a:ext uri="{FF2B5EF4-FFF2-40B4-BE49-F238E27FC236}">
                <a16:creationId xmlns:a16="http://schemas.microsoft.com/office/drawing/2014/main" id="{225FF782-B604-33AF-892B-365DD6A7A509}"/>
              </a:ext>
            </a:extLst>
          </p:cNvPr>
          <p:cNvSpPr/>
          <p:nvPr/>
        </p:nvSpPr>
        <p:spPr>
          <a:xfrm>
            <a:off x="3527928" y="4410804"/>
            <a:ext cx="1353069" cy="623887"/>
          </a:xfrm>
          <a:prstGeom prst="rightArrow">
            <a:avLst/>
          </a:prstGeom>
          <a:solidFill>
            <a:schemeClr val="accent2"/>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 name="矢印: 右 14">
            <a:extLst>
              <a:ext uri="{FF2B5EF4-FFF2-40B4-BE49-F238E27FC236}">
                <a16:creationId xmlns:a16="http://schemas.microsoft.com/office/drawing/2014/main" id="{DC58606D-A923-BC26-AFB6-FC2856236BF1}"/>
              </a:ext>
            </a:extLst>
          </p:cNvPr>
          <p:cNvSpPr/>
          <p:nvPr/>
        </p:nvSpPr>
        <p:spPr>
          <a:xfrm>
            <a:off x="6945470" y="4416421"/>
            <a:ext cx="1392238" cy="625475"/>
          </a:xfrm>
          <a:prstGeom prst="rightArrow">
            <a:avLst/>
          </a:prstGeom>
          <a:solidFill>
            <a:schemeClr val="accent2"/>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613" name="テキスト ボックス 5">
            <a:extLst>
              <a:ext uri="{FF2B5EF4-FFF2-40B4-BE49-F238E27FC236}">
                <a16:creationId xmlns:a16="http://schemas.microsoft.com/office/drawing/2014/main" id="{31CDE2FF-33BB-6CE9-1CD6-2D113DF030EE}"/>
              </a:ext>
            </a:extLst>
          </p:cNvPr>
          <p:cNvSpPr txBox="1">
            <a:spLocks noChangeArrowheads="1"/>
          </p:cNvSpPr>
          <p:nvPr/>
        </p:nvSpPr>
        <p:spPr bwMode="auto">
          <a:xfrm>
            <a:off x="4413097" y="2564185"/>
            <a:ext cx="2863686"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a:spcBef>
                <a:spcPct val="0"/>
              </a:spcBef>
              <a:buFontTx/>
              <a:buNone/>
            </a:pPr>
            <a:r>
              <a:rPr lang="ja-JP" altLang="en-US" sz="2800" b="1" dirty="0">
                <a:latin typeface="Meiryo UI" panose="020B0604030504040204" pitchFamily="50" charset="-128"/>
                <a:ea typeface="Meiryo UI" panose="020B0604030504040204" pitchFamily="50" charset="-128"/>
              </a:rPr>
              <a:t>認知症の人と</a:t>
            </a:r>
            <a:endParaRPr lang="en-US" altLang="ja-JP" sz="2800" b="1" dirty="0">
              <a:latin typeface="Meiryo UI" panose="020B0604030504040204" pitchFamily="50" charset="-128"/>
              <a:ea typeface="Meiryo UI" panose="020B0604030504040204" pitchFamily="50" charset="-128"/>
            </a:endParaRPr>
          </a:p>
          <a:p>
            <a:pPr algn="ctr">
              <a:spcBef>
                <a:spcPct val="0"/>
              </a:spcBef>
              <a:buFontTx/>
              <a:buNone/>
            </a:pPr>
            <a:r>
              <a:rPr lang="ja-JP" altLang="en-US" sz="3600" b="1" dirty="0">
                <a:solidFill>
                  <a:srgbClr val="FF6600"/>
                </a:solidFill>
                <a:latin typeface="Meiryo UI" panose="020B0604030504040204" pitchFamily="50" charset="-128"/>
                <a:ea typeface="Meiryo UI" panose="020B0604030504040204" pitchFamily="50" charset="-128"/>
              </a:rPr>
              <a:t>ともに</a:t>
            </a:r>
            <a:endParaRPr lang="en-US" altLang="ja-JP" sz="3600" b="1" dirty="0">
              <a:solidFill>
                <a:srgbClr val="FF6600"/>
              </a:solidFill>
              <a:latin typeface="Meiryo UI" panose="020B0604030504040204" pitchFamily="50" charset="-128"/>
              <a:ea typeface="Meiryo UI" panose="020B0604030504040204" pitchFamily="50" charset="-128"/>
            </a:endParaRPr>
          </a:p>
          <a:p>
            <a:pPr algn="ctr">
              <a:spcBef>
                <a:spcPct val="0"/>
              </a:spcBef>
              <a:buFontTx/>
              <a:buNone/>
            </a:pPr>
            <a:r>
              <a:rPr lang="ja-JP" altLang="en-US" sz="2800" b="1" dirty="0">
                <a:latin typeface="Meiryo UI" panose="020B0604030504040204" pitchFamily="50" charset="-128"/>
                <a:ea typeface="Meiryo UI" panose="020B0604030504040204" pitchFamily="50" charset="-128"/>
              </a:rPr>
              <a:t>　活動しよう！</a:t>
            </a:r>
          </a:p>
        </p:txBody>
      </p:sp>
      <p:sp>
        <p:nvSpPr>
          <p:cNvPr id="25614" name="テキスト ボックス 15">
            <a:extLst>
              <a:ext uri="{FF2B5EF4-FFF2-40B4-BE49-F238E27FC236}">
                <a16:creationId xmlns:a16="http://schemas.microsoft.com/office/drawing/2014/main" id="{1F6D7D96-7954-3864-AEDB-A4A4A81F52E5}"/>
              </a:ext>
            </a:extLst>
          </p:cNvPr>
          <p:cNvSpPr txBox="1">
            <a:spLocks noChangeArrowheads="1"/>
          </p:cNvSpPr>
          <p:nvPr/>
        </p:nvSpPr>
        <p:spPr bwMode="auto">
          <a:xfrm>
            <a:off x="1163735" y="5299211"/>
            <a:ext cx="3267075" cy="5232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800" dirty="0">
                <a:latin typeface="Meiryo UI" panose="020B0604030504040204" pitchFamily="50" charset="-128"/>
                <a:ea typeface="Meiryo UI" panose="020B0604030504040204" pitchFamily="50" charset="-128"/>
              </a:rPr>
              <a:t>認知症の人を支える</a:t>
            </a:r>
            <a:endParaRPr lang="en-US" altLang="ja-JP" sz="2800" dirty="0">
              <a:latin typeface="Meiryo UI" panose="020B0604030504040204" pitchFamily="50" charset="-128"/>
              <a:ea typeface="Meiryo UI" panose="020B0604030504040204" pitchFamily="50" charset="-128"/>
            </a:endParaRPr>
          </a:p>
        </p:txBody>
      </p:sp>
      <p:sp>
        <p:nvSpPr>
          <p:cNvPr id="25615" name="テキスト ボックス 16">
            <a:extLst>
              <a:ext uri="{FF2B5EF4-FFF2-40B4-BE49-F238E27FC236}">
                <a16:creationId xmlns:a16="http://schemas.microsoft.com/office/drawing/2014/main" id="{F1EBD1CB-2C18-6CBF-2EB0-54DAB5DBB622}"/>
              </a:ext>
            </a:extLst>
          </p:cNvPr>
          <p:cNvSpPr txBox="1">
            <a:spLocks noChangeArrowheads="1"/>
          </p:cNvSpPr>
          <p:nvPr/>
        </p:nvSpPr>
        <p:spPr bwMode="auto">
          <a:xfrm>
            <a:off x="5020607" y="5285563"/>
            <a:ext cx="5883954" cy="95410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800" dirty="0">
                <a:latin typeface="Meiryo UI" panose="020B0604030504040204" pitchFamily="50" charset="-128"/>
                <a:ea typeface="Meiryo UI" panose="020B0604030504040204" pitchFamily="50" charset="-128"/>
              </a:rPr>
              <a:t>「支える側」「支えられる側」という関係性を超え、同じ住民同士としてともに考える</a:t>
            </a:r>
          </a:p>
        </p:txBody>
      </p:sp>
      <p:sp>
        <p:nvSpPr>
          <p:cNvPr id="2" name="スライド番号プレースホルダー 3">
            <a:extLst>
              <a:ext uri="{FF2B5EF4-FFF2-40B4-BE49-F238E27FC236}">
                <a16:creationId xmlns:a16="http://schemas.microsoft.com/office/drawing/2014/main" id="{59F92220-B572-111A-E244-A52D25663EA2}"/>
              </a:ext>
            </a:extLst>
          </p:cNvPr>
          <p:cNvSpPr>
            <a:spLocks noGrp="1"/>
          </p:cNvSpPr>
          <p:nvPr>
            <p:ph type="sldNum" sz="quarter" idx="12"/>
          </p:nvPr>
        </p:nvSpPr>
        <p:spPr>
          <a:xfrm>
            <a:off x="8610600" y="6356350"/>
            <a:ext cx="2743200" cy="365125"/>
          </a:xfrm>
        </p:spPr>
        <p:txBody>
          <a:bodyPr/>
          <a:lstStyle/>
          <a:p>
            <a:fld id="{7BCE676F-4151-4FB9-8059-CF37FC457274}" type="slidenum">
              <a:rPr kumimoji="1" lang="ja-JP" altLang="en-US" smtClean="0"/>
              <a:t>9</a:t>
            </a:fld>
            <a:endParaRPr kumimoji="1" lang="ja-JP" altLang="en-US" dirty="0"/>
          </a:p>
        </p:txBody>
      </p:sp>
      <p:sp>
        <p:nvSpPr>
          <p:cNvPr id="3" name="日付プレースホルダー 2">
            <a:extLst>
              <a:ext uri="{FF2B5EF4-FFF2-40B4-BE49-F238E27FC236}">
                <a16:creationId xmlns:a16="http://schemas.microsoft.com/office/drawing/2014/main" id="{3E24A2D8-F387-D57F-85E2-B53A326E9CDA}"/>
              </a:ext>
            </a:extLst>
          </p:cNvPr>
          <p:cNvSpPr>
            <a:spLocks noGrp="1"/>
          </p:cNvSpPr>
          <p:nvPr>
            <p:ph type="dt" sz="half" idx="10"/>
          </p:nvPr>
        </p:nvSpPr>
        <p:spPr/>
        <p:txBody>
          <a:bodyPr/>
          <a:lstStyle/>
          <a:p>
            <a:endParaRPr kumimoji="1" lang="ja-JP" altLang="en-US"/>
          </a:p>
        </p:txBody>
      </p:sp>
    </p:spTree>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テーマ">
  <a:themeElements>
    <a:clrScheme name="赤味がかったオレンジ">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テーマ">
  <a:themeElements>
    <a:clrScheme name="赤味がかったオレンジ">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テーマ">
  <a:themeElements>
    <a:clrScheme name="赤味がかったオレンジ">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2999</TotalTime>
  <Words>9936</Words>
  <Application>Microsoft Office PowerPoint</Application>
  <PresentationFormat>ワイド画面</PresentationFormat>
  <Paragraphs>808</Paragraphs>
  <Slides>42</Slides>
  <Notes>42</Notes>
  <HiddenSlides>0</HiddenSlides>
  <MMClips>0</MMClips>
  <ScaleCrop>false</ScaleCrop>
  <HeadingPairs>
    <vt:vector size="6" baseType="variant">
      <vt:variant>
        <vt:lpstr>使用されているフォント</vt:lpstr>
      </vt:variant>
      <vt:variant>
        <vt:i4>11</vt:i4>
      </vt:variant>
      <vt:variant>
        <vt:lpstr>テーマ</vt:lpstr>
      </vt:variant>
      <vt:variant>
        <vt:i4>4</vt:i4>
      </vt:variant>
      <vt:variant>
        <vt:lpstr>スライド タイトル</vt:lpstr>
      </vt:variant>
      <vt:variant>
        <vt:i4>42</vt:i4>
      </vt:variant>
    </vt:vector>
  </HeadingPairs>
  <TitlesOfParts>
    <vt:vector size="57" baseType="lpstr">
      <vt:lpstr>BIZ UDPゴシック</vt:lpstr>
      <vt:lpstr>Helvetica Neue</vt:lpstr>
      <vt:lpstr>HG丸ｺﾞｼｯｸM-PRO</vt:lpstr>
      <vt:lpstr>Meiryo UI</vt:lpstr>
      <vt:lpstr>ＭＳ Ｐ明朝</vt:lpstr>
      <vt:lpstr>游ゴシック</vt:lpstr>
      <vt:lpstr>Arial</vt:lpstr>
      <vt:lpstr>Calibri</vt:lpstr>
      <vt:lpstr>Calibri Light</vt:lpstr>
      <vt:lpstr>Wingdings</vt:lpstr>
      <vt:lpstr>Wingdings 2</vt:lpstr>
      <vt:lpstr>HDOfficeLightV0</vt:lpstr>
      <vt:lpstr>Office テーマ</vt:lpstr>
      <vt:lpstr>1_Office テーマ</vt:lpstr>
      <vt:lpstr>2_Office テーマ</vt:lpstr>
      <vt:lpstr>高齢者のお客様に対する対応力向上セミナ― （高齢者あんしんサポート企業養成研修）</vt:lpstr>
      <vt:lpstr>今日のお話</vt:lpstr>
      <vt:lpstr>１　社会的背景（国の施策や流れ）</vt:lpstr>
      <vt:lpstr>増え続ける認知症人口</vt:lpstr>
      <vt:lpstr>増え続ける認知症人口</vt:lpstr>
      <vt:lpstr>「認知症施策推進大綱」</vt:lpstr>
      <vt:lpstr>PowerPoint プレゼンテーション</vt:lpstr>
      <vt:lpstr>認知症基本法　　　　　　　　2023.6.14成立 （共生社会実現を推進するための認知症基本法）　　　2024.1. 1 施行</vt:lpstr>
      <vt:lpstr>認知症の人の『ために』 から 　　　　　　認知症の人と 『ともに』 の活動</vt:lpstr>
      <vt:lpstr>認知症サポーター養成講座とは</vt:lpstr>
      <vt:lpstr>２　認知症を理解する</vt:lpstr>
      <vt:lpstr> 認知症とは</vt:lpstr>
      <vt:lpstr>PowerPoint プレゼンテーション</vt:lpstr>
      <vt:lpstr>PowerPoint プレゼンテーション</vt:lpstr>
      <vt:lpstr>PowerPoint プレゼンテーション</vt:lpstr>
      <vt:lpstr>行動・心理症状（BPSD）を理解する</vt:lpstr>
      <vt:lpstr>認知症は他人事ではない</vt:lpstr>
      <vt:lpstr>早期発見・受診が大切な理由</vt:lpstr>
      <vt:lpstr>「まさか、自分は違う」・・・</vt:lpstr>
      <vt:lpstr>早期発見・受診に向けての相談先  　　地域包括支援センター（高齢サポート） 　　身近な地域の、介護・福祉・健康などの総合相談窓口です。   　　認知症初期集中支援チーム 　　「認知症では・・・」　というときに、具体的な手立てを考える 　　　専門家チームです。  </vt:lpstr>
      <vt:lpstr>PowerPoint プレゼンテーション</vt:lpstr>
      <vt:lpstr>認知症の人の心理・体験している世界</vt:lpstr>
      <vt:lpstr>PowerPoint プレゼンテーション</vt:lpstr>
      <vt:lpstr>　認知症の人の家族の思い</vt:lpstr>
      <vt:lpstr>相談窓口：認知症の人と家族の会　京都府支部</vt:lpstr>
      <vt:lpstr>認知症カフェ</vt:lpstr>
      <vt:lpstr>周りの人にはどのような心がけが必要でしょうか</vt:lpstr>
      <vt:lpstr>　周りの人は、どのようなことに気を留めたらよいでしょうか</vt:lpstr>
      <vt:lpstr>　認知症の人への接し方</vt:lpstr>
      <vt:lpstr>　認知症の人への接し方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５ 参考資料（相談機関等）</vt:lpstr>
      <vt:lpstr>PowerPoint プレゼンテーション</vt:lpstr>
      <vt:lpstr>PowerPoint プレゼンテーション</vt:lpstr>
      <vt:lpstr>認知症についてさらに知るために・・・　　　検索</vt:lpstr>
      <vt:lpstr>認知症サポーターになられた皆さまへ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高齢者あんしんサポート企業養成研修</dc:title>
  <dc:creator>すこやか</dc:creator>
  <cp:lastModifiedBy>前川 弘美</cp:lastModifiedBy>
  <cp:revision>122</cp:revision>
  <cp:lastPrinted>2025-07-23T02:54:45Z</cp:lastPrinted>
  <dcterms:modified xsi:type="dcterms:W3CDTF">2026-08-06T02:16:07Z</dcterms:modified>
</cp:coreProperties>
</file>